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F5123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C0947-50CC-4C83-A055-3FF847697271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DB61016-55DA-4303-A67E-48A2E89FC6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C0947-50CC-4C83-A055-3FF847697271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61016-55DA-4303-A67E-48A2E89FC6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C0947-50CC-4C83-A055-3FF847697271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DB61016-55DA-4303-A67E-48A2E89FC6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C0947-50CC-4C83-A055-3FF847697271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61016-55DA-4303-A67E-48A2E89FC6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C0947-50CC-4C83-A055-3FF847697271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61016-55DA-4303-A67E-48A2E89FC6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C0947-50CC-4C83-A055-3FF847697271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61016-55DA-4303-A67E-48A2E89FC6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C0947-50CC-4C83-A055-3FF847697271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61016-55DA-4303-A67E-48A2E89FC6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C0947-50CC-4C83-A055-3FF847697271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61016-55DA-4303-A67E-48A2E89FC6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C0947-50CC-4C83-A055-3FF847697271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DB61016-55DA-4303-A67E-48A2E89FC6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C0947-50CC-4C83-A055-3FF847697271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61016-55DA-4303-A67E-48A2E89FC6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C0947-50CC-4C83-A055-3FF847697271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61016-55DA-4303-A67E-48A2E89FC6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28C0947-50CC-4C83-A055-3FF847697271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DB61016-55DA-4303-A67E-48A2E89FC6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cs typeface="Arial" charset="0"/>
              </a:rPr>
              <a:t>VY_32_Inovace_54_infinitive </a:t>
            </a:r>
            <a:r>
              <a:rPr lang="cs-CZ" sz="3200" b="1" dirty="0" err="1" smtClean="0">
                <a:cs typeface="Arial" charset="0"/>
              </a:rPr>
              <a:t>of</a:t>
            </a:r>
            <a:r>
              <a:rPr lang="cs-CZ" sz="3200" b="1" dirty="0" smtClean="0">
                <a:cs typeface="Arial" charset="0"/>
              </a:rPr>
              <a:t> </a:t>
            </a:r>
            <a:r>
              <a:rPr lang="cs-CZ" sz="3200" b="1" dirty="0" err="1" smtClean="0">
                <a:cs typeface="Arial" charset="0"/>
              </a:rPr>
              <a:t>purpose</a:t>
            </a:r>
            <a:endParaRPr lang="cs-CZ" sz="3200" b="1" dirty="0">
              <a:cs typeface="Arial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59534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Účelový infinitiv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Infinitive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Purpose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29375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Účelové věty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447800"/>
            <a:ext cx="9144000" cy="5221560"/>
          </a:xfrm>
        </p:spPr>
        <p:txBody>
          <a:bodyPr>
            <a:normAutofit fontScale="85000" lnSpcReduction="20000"/>
          </a:bodyPr>
          <a:lstStyle/>
          <a:p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sz="3500" b="1" dirty="0" smtClean="0">
                <a:solidFill>
                  <a:srgbClr val="00B050"/>
                </a:solidFill>
              </a:rPr>
              <a:t>Vedlejší věty účelové </a:t>
            </a:r>
            <a:r>
              <a:rPr lang="cs-CZ" sz="3500" dirty="0" smtClean="0"/>
              <a:t>se nahrazují v angličtině </a:t>
            </a:r>
            <a:r>
              <a:rPr lang="cs-CZ" sz="3500" b="1" dirty="0" smtClean="0">
                <a:solidFill>
                  <a:srgbClr val="FF0000"/>
                </a:solidFill>
              </a:rPr>
              <a:t>účelovým infinitivem.</a:t>
            </a:r>
          </a:p>
          <a:p>
            <a:r>
              <a:rPr lang="cs-CZ" sz="3500" dirty="0" smtClean="0"/>
              <a:t>Obě věty musí mít </a:t>
            </a:r>
            <a:r>
              <a:rPr lang="cs-CZ" sz="3500" b="1" dirty="0" smtClean="0">
                <a:solidFill>
                  <a:srgbClr val="FF0000"/>
                </a:solidFill>
              </a:rPr>
              <a:t>stejný podmět</a:t>
            </a:r>
          </a:p>
          <a:p>
            <a:pPr marL="18288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u="sng" dirty="0" smtClean="0">
                <a:solidFill>
                  <a:srgbClr val="FF0000"/>
                </a:solidFill>
              </a:rPr>
              <a:t>EXAMPLES:</a:t>
            </a:r>
          </a:p>
          <a:p>
            <a:r>
              <a:rPr lang="cs-CZ" dirty="0" smtClean="0"/>
              <a:t>Šel blíž, </a:t>
            </a:r>
            <a:r>
              <a:rPr lang="cs-CZ" dirty="0" smtClean="0">
                <a:solidFill>
                  <a:srgbClr val="00B050"/>
                </a:solidFill>
              </a:rPr>
              <a:t>aby to viděl lépe.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came</a:t>
            </a:r>
            <a:r>
              <a:rPr lang="cs-CZ" dirty="0" smtClean="0"/>
              <a:t> </a:t>
            </a:r>
            <a:r>
              <a:rPr lang="cs-CZ" dirty="0" err="1" smtClean="0"/>
              <a:t>nearer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to </a:t>
            </a:r>
            <a:r>
              <a:rPr lang="cs-CZ" b="1" dirty="0" err="1" smtClean="0">
                <a:solidFill>
                  <a:srgbClr val="FF0000"/>
                </a:solidFill>
              </a:rPr>
              <a:t>see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better</a:t>
            </a:r>
            <a:r>
              <a:rPr lang="cs-CZ" dirty="0" smtClean="0"/>
              <a:t>.</a:t>
            </a:r>
          </a:p>
          <a:p>
            <a:pPr marL="182880" indent="0">
              <a:buNone/>
            </a:pPr>
            <a:endParaRPr lang="cs-CZ" dirty="0"/>
          </a:p>
          <a:p>
            <a:r>
              <a:rPr lang="cs-CZ" dirty="0" smtClean="0"/>
              <a:t>Zavřela dveře, </a:t>
            </a:r>
            <a:r>
              <a:rPr lang="cs-CZ" dirty="0" smtClean="0">
                <a:solidFill>
                  <a:srgbClr val="00B050"/>
                </a:solidFill>
              </a:rPr>
              <a:t>aby nás nerušila.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shut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door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not to </a:t>
            </a:r>
            <a:r>
              <a:rPr lang="cs-CZ" b="1" dirty="0" err="1" smtClean="0">
                <a:solidFill>
                  <a:srgbClr val="FF0000"/>
                </a:solidFill>
              </a:rPr>
              <a:t>disturb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us</a:t>
            </a:r>
            <a:r>
              <a:rPr lang="cs-CZ" dirty="0" smtClean="0"/>
              <a:t>.</a:t>
            </a:r>
          </a:p>
          <a:p>
            <a:pPr marL="182880" indent="0">
              <a:buNone/>
            </a:pPr>
            <a:endParaRPr lang="cs-CZ" dirty="0" smtClean="0"/>
          </a:p>
          <a:p>
            <a:r>
              <a:rPr lang="cs-CZ" dirty="0" smtClean="0"/>
              <a:t>Potřebovali klíč, </a:t>
            </a:r>
            <a:r>
              <a:rPr lang="cs-CZ" dirty="0" smtClean="0">
                <a:solidFill>
                  <a:srgbClr val="00B050"/>
                </a:solidFill>
              </a:rPr>
              <a:t>aby otevřeli dveře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r>
              <a:rPr lang="cs-CZ" dirty="0" smtClean="0"/>
              <a:t> a </a:t>
            </a:r>
            <a:r>
              <a:rPr lang="cs-CZ" dirty="0" err="1" smtClean="0"/>
              <a:t>key</a:t>
            </a:r>
            <a:r>
              <a:rPr lang="cs-CZ" dirty="0" smtClean="0"/>
              <a:t> to open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door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2433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Zesílení infinitivu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200" dirty="0" smtClean="0"/>
              <a:t>Na začátku věty lze infinitiv zesílit vazbou:</a:t>
            </a:r>
          </a:p>
          <a:p>
            <a:r>
              <a:rPr lang="cs-CZ" sz="3200" dirty="0" smtClean="0"/>
              <a:t>V </a:t>
            </a:r>
            <a:r>
              <a:rPr lang="cs-CZ" sz="3200" dirty="0" smtClean="0">
                <a:solidFill>
                  <a:srgbClr val="FF0000"/>
                </a:solidFill>
              </a:rPr>
              <a:t>kladné </a:t>
            </a:r>
            <a:r>
              <a:rPr lang="cs-CZ" sz="3200" dirty="0" smtClean="0"/>
              <a:t>větě   – </a:t>
            </a:r>
            <a:r>
              <a:rPr lang="cs-CZ" sz="3200" b="1" dirty="0" smtClean="0">
                <a:solidFill>
                  <a:srgbClr val="0F5123"/>
                </a:solidFill>
              </a:rPr>
              <a:t>in </a:t>
            </a:r>
            <a:r>
              <a:rPr lang="cs-CZ" sz="3200" b="1" dirty="0" err="1" smtClean="0">
                <a:solidFill>
                  <a:srgbClr val="0F5123"/>
                </a:solidFill>
              </a:rPr>
              <a:t>order</a:t>
            </a:r>
            <a:r>
              <a:rPr lang="cs-CZ" sz="3200" b="1" dirty="0" smtClean="0">
                <a:solidFill>
                  <a:srgbClr val="0F5123"/>
                </a:solidFill>
              </a:rPr>
              <a:t> to</a:t>
            </a:r>
          </a:p>
          <a:p>
            <a:r>
              <a:rPr lang="cs-CZ" sz="3200" dirty="0" smtClean="0"/>
              <a:t>V </a:t>
            </a:r>
            <a:r>
              <a:rPr lang="cs-CZ" sz="3200" dirty="0" smtClean="0">
                <a:solidFill>
                  <a:srgbClr val="FF0000"/>
                </a:solidFill>
              </a:rPr>
              <a:t>záporné </a:t>
            </a:r>
            <a:r>
              <a:rPr lang="cs-CZ" sz="3200" dirty="0" smtClean="0"/>
              <a:t>větě – </a:t>
            </a:r>
            <a:r>
              <a:rPr lang="cs-CZ" sz="3200" b="1" dirty="0" smtClean="0">
                <a:solidFill>
                  <a:srgbClr val="0F5123"/>
                </a:solidFill>
              </a:rPr>
              <a:t>so as not to</a:t>
            </a:r>
          </a:p>
          <a:p>
            <a:pPr marL="182880" indent="0">
              <a:buNone/>
            </a:pPr>
            <a:endParaRPr lang="cs-CZ" b="1" dirty="0" smtClean="0">
              <a:solidFill>
                <a:srgbClr val="0F5123"/>
              </a:solidFill>
            </a:endParaRPr>
          </a:p>
          <a:p>
            <a:r>
              <a:rPr lang="cs-CZ" b="1" u="sng" dirty="0" smtClean="0">
                <a:solidFill>
                  <a:srgbClr val="0F5123"/>
                </a:solidFill>
              </a:rPr>
              <a:t>EXAMPLES:</a:t>
            </a:r>
          </a:p>
          <a:p>
            <a:r>
              <a:rPr lang="cs-CZ" dirty="0" smtClean="0"/>
              <a:t>Musíme být velmi trpěliví, abychom to udělali správně.</a:t>
            </a:r>
          </a:p>
          <a:p>
            <a:r>
              <a:rPr lang="cs-CZ" b="1" dirty="0" smtClean="0">
                <a:solidFill>
                  <a:srgbClr val="0F5123"/>
                </a:solidFill>
              </a:rPr>
              <a:t>In </a:t>
            </a:r>
            <a:r>
              <a:rPr lang="cs-CZ" b="1" dirty="0" err="1" smtClean="0">
                <a:solidFill>
                  <a:srgbClr val="0F5123"/>
                </a:solidFill>
              </a:rPr>
              <a:t>order</a:t>
            </a:r>
            <a:r>
              <a:rPr lang="cs-CZ" b="1" dirty="0" smtClean="0">
                <a:solidFill>
                  <a:srgbClr val="0F5123"/>
                </a:solidFill>
              </a:rPr>
              <a:t> to do </a:t>
            </a:r>
            <a:r>
              <a:rPr lang="cs-CZ" dirty="0" err="1" smtClean="0"/>
              <a:t>it</a:t>
            </a:r>
            <a:r>
              <a:rPr lang="cs-CZ" b="1" dirty="0" smtClean="0"/>
              <a:t> </a:t>
            </a:r>
            <a:r>
              <a:rPr lang="cs-CZ" dirty="0" err="1" smtClean="0"/>
              <a:t>well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very </a:t>
            </a:r>
            <a:r>
              <a:rPr lang="cs-CZ" dirty="0" err="1" smtClean="0"/>
              <a:t>patient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Museli jsme spěchat, abychom nepřišli pozdě.</a:t>
            </a:r>
          </a:p>
          <a:p>
            <a:r>
              <a:rPr lang="cs-CZ" b="1" dirty="0" smtClean="0">
                <a:solidFill>
                  <a:srgbClr val="0F5123"/>
                </a:solidFill>
              </a:rPr>
              <a:t>So as not to </a:t>
            </a:r>
            <a:r>
              <a:rPr lang="cs-CZ" b="1" dirty="0" err="1" smtClean="0">
                <a:solidFill>
                  <a:srgbClr val="0F5123"/>
                </a:solidFill>
              </a:rPr>
              <a:t>be</a:t>
            </a:r>
            <a:r>
              <a:rPr lang="cs-CZ" b="1" dirty="0" smtClean="0">
                <a:solidFill>
                  <a:srgbClr val="0F5123"/>
                </a:solidFill>
              </a:rPr>
              <a:t> </a:t>
            </a:r>
            <a:r>
              <a:rPr lang="cs-CZ" dirty="0" err="1" smtClean="0"/>
              <a:t>late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had to </a:t>
            </a:r>
            <a:r>
              <a:rPr lang="cs-CZ" dirty="0" err="1" smtClean="0"/>
              <a:t>hurry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26087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24744"/>
          </a:xfrm>
        </p:spPr>
        <p:txBody>
          <a:bodyPr>
            <a:normAutofit/>
          </a:bodyPr>
          <a:lstStyle/>
          <a:p>
            <a:r>
              <a:rPr lang="cs-CZ" sz="2600" dirty="0" smtClean="0">
                <a:solidFill>
                  <a:srgbClr val="002060"/>
                </a:solidFill>
              </a:rPr>
              <a:t>Dokončete věty, použijte výrazy z pravého rámečku. Vytvořené věty napište a  přeložte do češtiny:</a:t>
            </a:r>
            <a:endParaRPr lang="cs-CZ" sz="26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196752"/>
            <a:ext cx="4608512" cy="547260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200" dirty="0" smtClean="0"/>
              <a:t>1. </a:t>
            </a:r>
            <a:r>
              <a:rPr lang="cs-CZ" sz="2200" dirty="0" err="1" smtClean="0"/>
              <a:t>She</a:t>
            </a:r>
            <a:r>
              <a:rPr lang="cs-CZ" sz="2200" dirty="0" smtClean="0"/>
              <a:t> </a:t>
            </a:r>
            <a:r>
              <a:rPr lang="cs-CZ" sz="2200" dirty="0" err="1" smtClean="0"/>
              <a:t>went</a:t>
            </a:r>
            <a:r>
              <a:rPr lang="cs-CZ" sz="2200" dirty="0" smtClean="0"/>
              <a:t> to </a:t>
            </a:r>
            <a:r>
              <a:rPr lang="cs-CZ" sz="2200" dirty="0" err="1" smtClean="0"/>
              <a:t>the</a:t>
            </a:r>
            <a:r>
              <a:rPr lang="cs-CZ" sz="2200" dirty="0" smtClean="0"/>
              <a:t> post </a:t>
            </a:r>
            <a:r>
              <a:rPr lang="cs-CZ" sz="2200" dirty="0" err="1" smtClean="0"/>
              <a:t>office</a:t>
            </a:r>
            <a:r>
              <a:rPr lang="cs-CZ" sz="2200" dirty="0" smtClean="0"/>
              <a:t> to…</a:t>
            </a:r>
          </a:p>
          <a:p>
            <a:pPr>
              <a:buNone/>
            </a:pPr>
            <a:r>
              <a:rPr lang="cs-CZ" sz="2200" dirty="0" smtClean="0"/>
              <a:t>2. Kim </a:t>
            </a:r>
            <a:r>
              <a:rPr lang="cs-CZ" sz="2200" dirty="0" err="1" smtClean="0"/>
              <a:t>wants</a:t>
            </a:r>
            <a:r>
              <a:rPr lang="cs-CZ" sz="2200" dirty="0" smtClean="0"/>
              <a:t> to go to university to…</a:t>
            </a:r>
          </a:p>
          <a:p>
            <a:pPr>
              <a:buNone/>
            </a:pPr>
            <a:r>
              <a:rPr lang="cs-CZ" sz="2200" dirty="0" smtClean="0"/>
              <a:t>3. </a:t>
            </a:r>
            <a:r>
              <a:rPr lang="cs-CZ" sz="2200" dirty="0" err="1" smtClean="0"/>
              <a:t>They</a:t>
            </a:r>
            <a:r>
              <a:rPr lang="cs-CZ" sz="2200" dirty="0" smtClean="0"/>
              <a:t> </a:t>
            </a:r>
            <a:r>
              <a:rPr lang="cs-CZ" sz="2200" dirty="0" err="1" smtClean="0"/>
              <a:t>need</a:t>
            </a:r>
            <a:r>
              <a:rPr lang="cs-CZ" sz="2200" dirty="0" smtClean="0"/>
              <a:t> a </a:t>
            </a:r>
            <a:r>
              <a:rPr lang="cs-CZ" sz="2200" dirty="0" err="1" smtClean="0"/>
              <a:t>key</a:t>
            </a:r>
            <a:r>
              <a:rPr lang="cs-CZ" sz="2200" dirty="0" smtClean="0"/>
              <a:t> to…</a:t>
            </a:r>
          </a:p>
          <a:p>
            <a:pPr>
              <a:buNone/>
            </a:pPr>
            <a:r>
              <a:rPr lang="cs-CZ" sz="2200" dirty="0" smtClean="0"/>
              <a:t>4. </a:t>
            </a:r>
            <a:r>
              <a:rPr lang="cs-CZ" sz="2200" dirty="0" err="1" smtClean="0"/>
              <a:t>Wendy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going</a:t>
            </a:r>
            <a:r>
              <a:rPr lang="cs-CZ" sz="2200" dirty="0" smtClean="0"/>
              <a:t> to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cinema</a:t>
            </a:r>
            <a:r>
              <a:rPr lang="cs-CZ" sz="2200" dirty="0" smtClean="0"/>
              <a:t> to…</a:t>
            </a:r>
          </a:p>
          <a:p>
            <a:pPr>
              <a:buNone/>
            </a:pPr>
            <a:r>
              <a:rPr lang="cs-CZ" sz="2200" dirty="0" smtClean="0"/>
              <a:t>5. </a:t>
            </a:r>
            <a:r>
              <a:rPr lang="cs-CZ" sz="2200" dirty="0" err="1" smtClean="0"/>
              <a:t>Mr</a:t>
            </a:r>
            <a:r>
              <a:rPr lang="cs-CZ" sz="2200" dirty="0" smtClean="0"/>
              <a:t> Black </a:t>
            </a:r>
            <a:r>
              <a:rPr lang="cs-CZ" sz="2200" dirty="0" err="1" smtClean="0"/>
              <a:t>turned</a:t>
            </a:r>
            <a:r>
              <a:rPr lang="cs-CZ" sz="2200" dirty="0" smtClean="0"/>
              <a:t> on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radio</a:t>
            </a:r>
            <a:r>
              <a:rPr lang="cs-CZ" sz="2200" dirty="0" smtClean="0"/>
              <a:t> to…</a:t>
            </a:r>
          </a:p>
          <a:p>
            <a:pPr>
              <a:buNone/>
            </a:pPr>
            <a:r>
              <a:rPr lang="cs-CZ" sz="2200" dirty="0" smtClean="0"/>
              <a:t>6. </a:t>
            </a:r>
            <a:r>
              <a:rPr lang="cs-CZ" sz="2200" dirty="0" err="1" smtClean="0"/>
              <a:t>Jake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in </a:t>
            </a:r>
            <a:r>
              <a:rPr lang="cs-CZ" sz="2200" dirty="0" err="1" smtClean="0"/>
              <a:t>Spain</a:t>
            </a:r>
            <a:r>
              <a:rPr lang="cs-CZ" sz="2200" dirty="0" smtClean="0"/>
              <a:t> to…</a:t>
            </a:r>
          </a:p>
          <a:p>
            <a:pPr>
              <a:buNone/>
            </a:pPr>
            <a:r>
              <a:rPr lang="cs-CZ" sz="2200" dirty="0" smtClean="0"/>
              <a:t>7. </a:t>
            </a:r>
            <a:r>
              <a:rPr lang="cs-CZ" sz="2200" dirty="0" err="1" smtClean="0"/>
              <a:t>I´m</a:t>
            </a:r>
            <a:r>
              <a:rPr lang="cs-CZ" sz="2200" dirty="0" smtClean="0"/>
              <a:t> </a:t>
            </a:r>
            <a:r>
              <a:rPr lang="cs-CZ" sz="2200" dirty="0" err="1" smtClean="0"/>
              <a:t>going</a:t>
            </a:r>
            <a:r>
              <a:rPr lang="cs-CZ" sz="2200" dirty="0" smtClean="0"/>
              <a:t> to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shoe</a:t>
            </a:r>
            <a:r>
              <a:rPr lang="cs-CZ" sz="2200" dirty="0" smtClean="0"/>
              <a:t> </a:t>
            </a:r>
            <a:r>
              <a:rPr lang="cs-CZ" sz="2200" dirty="0" err="1" smtClean="0"/>
              <a:t>shop</a:t>
            </a:r>
            <a:r>
              <a:rPr lang="cs-CZ" sz="2200" dirty="0" smtClean="0"/>
              <a:t> to…</a:t>
            </a:r>
          </a:p>
          <a:p>
            <a:pPr>
              <a:buNone/>
            </a:pPr>
            <a:r>
              <a:rPr lang="cs-CZ" sz="2200" dirty="0" smtClean="0"/>
              <a:t>8. He </a:t>
            </a:r>
            <a:r>
              <a:rPr lang="cs-CZ" sz="2200" dirty="0" err="1" smtClean="0"/>
              <a:t>went</a:t>
            </a:r>
            <a:r>
              <a:rPr lang="cs-CZ" sz="2200" dirty="0" smtClean="0"/>
              <a:t> to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butcher´s</a:t>
            </a:r>
            <a:r>
              <a:rPr lang="cs-CZ" sz="2200" dirty="0" smtClean="0"/>
              <a:t> to…</a:t>
            </a:r>
          </a:p>
          <a:p>
            <a:pPr>
              <a:buNone/>
            </a:pPr>
            <a:r>
              <a:rPr lang="cs-CZ" sz="2200" dirty="0" smtClean="0"/>
              <a:t>9. </a:t>
            </a:r>
            <a:r>
              <a:rPr lang="cs-CZ" sz="2200" dirty="0" err="1" smtClean="0"/>
              <a:t>Mrs</a:t>
            </a:r>
            <a:r>
              <a:rPr lang="cs-CZ" sz="2200" dirty="0" smtClean="0"/>
              <a:t> Smith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going</a:t>
            </a:r>
            <a:r>
              <a:rPr lang="cs-CZ" sz="2200" dirty="0" smtClean="0"/>
              <a:t> to </a:t>
            </a:r>
            <a:r>
              <a:rPr lang="cs-CZ" sz="2200" dirty="0" err="1" smtClean="0"/>
              <a:t>prepare</a:t>
            </a:r>
            <a:r>
              <a:rPr lang="cs-CZ" sz="2200" dirty="0" smtClean="0"/>
              <a:t> </a:t>
            </a:r>
            <a:r>
              <a:rPr lang="cs-CZ" sz="2200" dirty="0" err="1" smtClean="0"/>
              <a:t>something</a:t>
            </a:r>
            <a:r>
              <a:rPr lang="cs-CZ" sz="2200" dirty="0" smtClean="0"/>
              <a:t> in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kitchen</a:t>
            </a:r>
            <a:r>
              <a:rPr lang="cs-CZ" sz="2200" dirty="0" smtClean="0"/>
              <a:t> to…</a:t>
            </a:r>
          </a:p>
          <a:p>
            <a:pPr>
              <a:buNone/>
            </a:pPr>
            <a:r>
              <a:rPr lang="cs-CZ" sz="2200" dirty="0" smtClean="0"/>
              <a:t>10. </a:t>
            </a:r>
            <a:r>
              <a:rPr lang="cs-CZ" sz="2200" dirty="0" err="1" smtClean="0"/>
              <a:t>We</a:t>
            </a:r>
            <a:r>
              <a:rPr lang="cs-CZ" sz="2200" dirty="0" smtClean="0"/>
              <a:t> are </a:t>
            </a:r>
            <a:r>
              <a:rPr lang="cs-CZ" sz="2200" dirty="0" err="1" smtClean="0"/>
              <a:t>here</a:t>
            </a:r>
            <a:r>
              <a:rPr lang="cs-CZ" sz="2200" dirty="0" smtClean="0"/>
              <a:t> to…</a:t>
            </a:r>
          </a:p>
          <a:p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4008" y="1124744"/>
            <a:ext cx="4392488" cy="55446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b="1" dirty="0" smtClean="0">
                <a:solidFill>
                  <a:srgbClr val="FF0066"/>
                </a:solidFill>
              </a:rPr>
              <a:t>A-study </a:t>
            </a:r>
            <a:r>
              <a:rPr lang="cs-CZ" sz="2200" b="1" dirty="0" err="1" smtClean="0">
                <a:solidFill>
                  <a:srgbClr val="FF0066"/>
                </a:solidFill>
              </a:rPr>
              <a:t>foreign</a:t>
            </a:r>
            <a:r>
              <a:rPr lang="cs-CZ" sz="2200" b="1" dirty="0" smtClean="0">
                <a:solidFill>
                  <a:srgbClr val="FF0066"/>
                </a:solidFill>
              </a:rPr>
              <a:t> </a:t>
            </a:r>
            <a:r>
              <a:rPr lang="cs-CZ" sz="2200" b="1" dirty="0" err="1" smtClean="0">
                <a:solidFill>
                  <a:srgbClr val="FF0066"/>
                </a:solidFill>
              </a:rPr>
              <a:t>languages</a:t>
            </a:r>
            <a:endParaRPr lang="cs-CZ" sz="2200" b="1" dirty="0" smtClean="0">
              <a:solidFill>
                <a:srgbClr val="FF0066"/>
              </a:solidFill>
            </a:endParaRPr>
          </a:p>
          <a:p>
            <a:pPr>
              <a:buNone/>
            </a:pPr>
            <a:r>
              <a:rPr lang="cs-CZ" sz="2200" b="1" dirty="0" smtClean="0">
                <a:solidFill>
                  <a:srgbClr val="FF0066"/>
                </a:solidFill>
              </a:rPr>
              <a:t>B-</a:t>
            </a:r>
            <a:r>
              <a:rPr lang="cs-CZ" sz="2200" b="1" dirty="0" err="1" smtClean="0">
                <a:solidFill>
                  <a:srgbClr val="FF0066"/>
                </a:solidFill>
              </a:rPr>
              <a:t>buy</a:t>
            </a:r>
            <a:r>
              <a:rPr lang="cs-CZ" sz="2200" b="1" dirty="0" smtClean="0">
                <a:solidFill>
                  <a:srgbClr val="FF0066"/>
                </a:solidFill>
              </a:rPr>
              <a:t> </a:t>
            </a:r>
            <a:r>
              <a:rPr lang="cs-CZ" sz="2200" b="1" dirty="0" err="1" smtClean="0">
                <a:solidFill>
                  <a:srgbClr val="FF0066"/>
                </a:solidFill>
              </a:rPr>
              <a:t>new</a:t>
            </a:r>
            <a:r>
              <a:rPr lang="cs-CZ" sz="2200" b="1" dirty="0" smtClean="0">
                <a:solidFill>
                  <a:srgbClr val="FF0066"/>
                </a:solidFill>
              </a:rPr>
              <a:t> </a:t>
            </a:r>
            <a:r>
              <a:rPr lang="cs-CZ" sz="2200" b="1" dirty="0" err="1" smtClean="0">
                <a:solidFill>
                  <a:srgbClr val="FF0066"/>
                </a:solidFill>
              </a:rPr>
              <a:t>shoes</a:t>
            </a:r>
            <a:endParaRPr lang="cs-CZ" sz="2200" b="1" dirty="0" smtClean="0">
              <a:solidFill>
                <a:srgbClr val="FF0066"/>
              </a:solidFill>
            </a:endParaRPr>
          </a:p>
          <a:p>
            <a:pPr>
              <a:buNone/>
            </a:pPr>
            <a:r>
              <a:rPr lang="cs-CZ" sz="2200" b="1" dirty="0" smtClean="0">
                <a:solidFill>
                  <a:srgbClr val="FF0066"/>
                </a:solidFill>
              </a:rPr>
              <a:t>C-</a:t>
            </a:r>
            <a:r>
              <a:rPr lang="cs-CZ" sz="2200" b="1" dirty="0" err="1" smtClean="0">
                <a:solidFill>
                  <a:srgbClr val="FF0066"/>
                </a:solidFill>
              </a:rPr>
              <a:t>help</a:t>
            </a:r>
            <a:r>
              <a:rPr lang="cs-CZ" sz="2200" b="1" dirty="0" smtClean="0">
                <a:solidFill>
                  <a:srgbClr val="FF0066"/>
                </a:solidFill>
              </a:rPr>
              <a:t> </a:t>
            </a:r>
            <a:r>
              <a:rPr lang="cs-CZ" sz="2200" b="1" dirty="0" err="1" smtClean="0">
                <a:solidFill>
                  <a:srgbClr val="FF0066"/>
                </a:solidFill>
              </a:rPr>
              <a:t>you</a:t>
            </a:r>
            <a:endParaRPr lang="cs-CZ" sz="2200" b="1" dirty="0" smtClean="0">
              <a:solidFill>
                <a:srgbClr val="FF0066"/>
              </a:solidFill>
            </a:endParaRPr>
          </a:p>
          <a:p>
            <a:pPr>
              <a:buNone/>
            </a:pPr>
            <a:r>
              <a:rPr lang="cs-CZ" sz="2200" b="1" dirty="0" smtClean="0">
                <a:solidFill>
                  <a:srgbClr val="FF0066"/>
                </a:solidFill>
              </a:rPr>
              <a:t>D-</a:t>
            </a:r>
            <a:r>
              <a:rPr lang="cs-CZ" sz="2200" b="1" dirty="0" err="1" smtClean="0">
                <a:solidFill>
                  <a:srgbClr val="FF0066"/>
                </a:solidFill>
              </a:rPr>
              <a:t>see</a:t>
            </a:r>
            <a:r>
              <a:rPr lang="cs-CZ" sz="2200" b="1" dirty="0" smtClean="0">
                <a:solidFill>
                  <a:srgbClr val="FF0066"/>
                </a:solidFill>
              </a:rPr>
              <a:t> </a:t>
            </a:r>
            <a:r>
              <a:rPr lang="cs-CZ" sz="2200" b="1" dirty="0" err="1" smtClean="0">
                <a:solidFill>
                  <a:srgbClr val="FF0066"/>
                </a:solidFill>
              </a:rPr>
              <a:t>the</a:t>
            </a:r>
            <a:r>
              <a:rPr lang="cs-CZ" sz="2200" b="1" dirty="0" smtClean="0">
                <a:solidFill>
                  <a:srgbClr val="FF0066"/>
                </a:solidFill>
              </a:rPr>
              <a:t> </a:t>
            </a:r>
            <a:r>
              <a:rPr lang="cs-CZ" sz="2200" b="1" dirty="0" err="1" smtClean="0">
                <a:solidFill>
                  <a:srgbClr val="FF0066"/>
                </a:solidFill>
              </a:rPr>
              <a:t>latest</a:t>
            </a:r>
            <a:r>
              <a:rPr lang="cs-CZ" sz="2200" b="1" dirty="0" smtClean="0">
                <a:solidFill>
                  <a:srgbClr val="FF0066"/>
                </a:solidFill>
              </a:rPr>
              <a:t> </a:t>
            </a:r>
            <a:r>
              <a:rPr lang="cs-CZ" sz="2200" b="1" dirty="0" err="1" smtClean="0">
                <a:solidFill>
                  <a:srgbClr val="FF0066"/>
                </a:solidFill>
              </a:rPr>
              <a:t>French</a:t>
            </a:r>
            <a:r>
              <a:rPr lang="cs-CZ" sz="2200" b="1" dirty="0" smtClean="0">
                <a:solidFill>
                  <a:srgbClr val="FF0066"/>
                </a:solidFill>
              </a:rPr>
              <a:t> film</a:t>
            </a:r>
          </a:p>
          <a:p>
            <a:pPr>
              <a:buNone/>
            </a:pPr>
            <a:r>
              <a:rPr lang="cs-CZ" sz="2200" b="1" dirty="0" smtClean="0">
                <a:solidFill>
                  <a:srgbClr val="FF0066"/>
                </a:solidFill>
              </a:rPr>
              <a:t>E-open </a:t>
            </a:r>
            <a:r>
              <a:rPr lang="cs-CZ" sz="2200" b="1" dirty="0" err="1" smtClean="0">
                <a:solidFill>
                  <a:srgbClr val="FF0066"/>
                </a:solidFill>
              </a:rPr>
              <a:t>the</a:t>
            </a:r>
            <a:r>
              <a:rPr lang="cs-CZ" sz="2200" b="1" dirty="0" smtClean="0">
                <a:solidFill>
                  <a:srgbClr val="FF0066"/>
                </a:solidFill>
              </a:rPr>
              <a:t> </a:t>
            </a:r>
            <a:r>
              <a:rPr lang="cs-CZ" sz="2200" b="1" dirty="0" err="1" smtClean="0">
                <a:solidFill>
                  <a:srgbClr val="FF0066"/>
                </a:solidFill>
              </a:rPr>
              <a:t>door</a:t>
            </a:r>
            <a:endParaRPr lang="cs-CZ" sz="2200" b="1" dirty="0" smtClean="0">
              <a:solidFill>
                <a:srgbClr val="FF0066"/>
              </a:solidFill>
            </a:endParaRPr>
          </a:p>
          <a:p>
            <a:pPr>
              <a:buNone/>
            </a:pPr>
            <a:r>
              <a:rPr lang="cs-CZ" sz="2200" b="1" dirty="0" smtClean="0">
                <a:solidFill>
                  <a:srgbClr val="FF0066"/>
                </a:solidFill>
              </a:rPr>
              <a:t>F-listen to </a:t>
            </a:r>
            <a:r>
              <a:rPr lang="cs-CZ" sz="2200" b="1" dirty="0" err="1" smtClean="0">
                <a:solidFill>
                  <a:srgbClr val="FF0066"/>
                </a:solidFill>
              </a:rPr>
              <a:t>the</a:t>
            </a:r>
            <a:r>
              <a:rPr lang="cs-CZ" sz="2200" b="1" dirty="0" smtClean="0">
                <a:solidFill>
                  <a:srgbClr val="FF0066"/>
                </a:solidFill>
              </a:rPr>
              <a:t> </a:t>
            </a:r>
            <a:r>
              <a:rPr lang="cs-CZ" sz="2200" b="1" dirty="0" err="1" smtClean="0">
                <a:solidFill>
                  <a:srgbClr val="FF0066"/>
                </a:solidFill>
              </a:rPr>
              <a:t>news</a:t>
            </a:r>
            <a:endParaRPr lang="cs-CZ" sz="2200" b="1" dirty="0" smtClean="0">
              <a:solidFill>
                <a:srgbClr val="FF0066"/>
              </a:solidFill>
            </a:endParaRPr>
          </a:p>
          <a:p>
            <a:pPr>
              <a:buNone/>
            </a:pPr>
            <a:r>
              <a:rPr lang="cs-CZ" sz="2200" b="1" dirty="0" smtClean="0">
                <a:solidFill>
                  <a:srgbClr val="FF0066"/>
                </a:solidFill>
              </a:rPr>
              <a:t>G-</a:t>
            </a:r>
            <a:r>
              <a:rPr lang="cs-CZ" sz="2200" b="1" dirty="0" err="1" smtClean="0">
                <a:solidFill>
                  <a:srgbClr val="FF0066"/>
                </a:solidFill>
              </a:rPr>
              <a:t>buy</a:t>
            </a:r>
            <a:r>
              <a:rPr lang="cs-CZ" sz="2200" b="1" dirty="0" smtClean="0">
                <a:solidFill>
                  <a:srgbClr val="FF0066"/>
                </a:solidFill>
              </a:rPr>
              <a:t> </a:t>
            </a:r>
            <a:r>
              <a:rPr lang="cs-CZ" sz="2200" b="1" dirty="0" err="1" smtClean="0">
                <a:solidFill>
                  <a:srgbClr val="FF0066"/>
                </a:solidFill>
              </a:rPr>
              <a:t>some</a:t>
            </a:r>
            <a:r>
              <a:rPr lang="cs-CZ" sz="2200" b="1" dirty="0" smtClean="0">
                <a:solidFill>
                  <a:srgbClr val="FF0066"/>
                </a:solidFill>
              </a:rPr>
              <a:t> </a:t>
            </a:r>
            <a:r>
              <a:rPr lang="cs-CZ" sz="2200" b="1" dirty="0" err="1" smtClean="0">
                <a:solidFill>
                  <a:srgbClr val="FF0066"/>
                </a:solidFill>
              </a:rPr>
              <a:t>meat</a:t>
            </a:r>
            <a:endParaRPr lang="cs-CZ" sz="2200" b="1" dirty="0" smtClean="0">
              <a:solidFill>
                <a:srgbClr val="FF0066"/>
              </a:solidFill>
            </a:endParaRPr>
          </a:p>
          <a:p>
            <a:pPr>
              <a:buNone/>
            </a:pPr>
            <a:r>
              <a:rPr lang="cs-CZ" sz="2200" b="1" dirty="0" smtClean="0">
                <a:solidFill>
                  <a:srgbClr val="FF0066"/>
                </a:solidFill>
              </a:rPr>
              <a:t>H-</a:t>
            </a:r>
            <a:r>
              <a:rPr lang="cs-CZ" sz="2200" b="1" dirty="0" err="1" smtClean="0">
                <a:solidFill>
                  <a:srgbClr val="FF0066"/>
                </a:solidFill>
              </a:rPr>
              <a:t>learn</a:t>
            </a:r>
            <a:r>
              <a:rPr lang="cs-CZ" sz="2200" b="1" dirty="0" smtClean="0">
                <a:solidFill>
                  <a:srgbClr val="FF0066"/>
                </a:solidFill>
              </a:rPr>
              <a:t> </a:t>
            </a:r>
            <a:r>
              <a:rPr lang="cs-CZ" sz="2200" b="1" dirty="0" err="1" smtClean="0">
                <a:solidFill>
                  <a:srgbClr val="FF0066"/>
                </a:solidFill>
              </a:rPr>
              <a:t>Spanish</a:t>
            </a:r>
            <a:endParaRPr lang="cs-CZ" sz="2200" b="1" dirty="0" smtClean="0">
              <a:solidFill>
                <a:srgbClr val="FF0066"/>
              </a:solidFill>
            </a:endParaRPr>
          </a:p>
          <a:p>
            <a:pPr>
              <a:buNone/>
            </a:pPr>
            <a:r>
              <a:rPr lang="cs-CZ" sz="2200" b="1" dirty="0" smtClean="0">
                <a:solidFill>
                  <a:srgbClr val="FF0066"/>
                </a:solidFill>
              </a:rPr>
              <a:t>I-</a:t>
            </a:r>
            <a:r>
              <a:rPr lang="cs-CZ" sz="2200" b="1" dirty="0" err="1" smtClean="0">
                <a:solidFill>
                  <a:srgbClr val="FF0066"/>
                </a:solidFill>
              </a:rPr>
              <a:t>buy</a:t>
            </a:r>
            <a:r>
              <a:rPr lang="cs-CZ" sz="2200" b="1" dirty="0" smtClean="0">
                <a:solidFill>
                  <a:srgbClr val="FF0066"/>
                </a:solidFill>
              </a:rPr>
              <a:t> </a:t>
            </a:r>
            <a:r>
              <a:rPr lang="cs-CZ" sz="2200" b="1" dirty="0" err="1" smtClean="0">
                <a:solidFill>
                  <a:srgbClr val="FF0066"/>
                </a:solidFill>
              </a:rPr>
              <a:t>some</a:t>
            </a:r>
            <a:r>
              <a:rPr lang="cs-CZ" sz="2200" b="1" dirty="0" smtClean="0">
                <a:solidFill>
                  <a:srgbClr val="FF0066"/>
                </a:solidFill>
              </a:rPr>
              <a:t> </a:t>
            </a:r>
            <a:r>
              <a:rPr lang="cs-CZ" sz="2200" b="1" dirty="0" err="1" smtClean="0">
                <a:solidFill>
                  <a:srgbClr val="FF0066"/>
                </a:solidFill>
              </a:rPr>
              <a:t>stamps</a:t>
            </a:r>
            <a:endParaRPr lang="cs-CZ" sz="2200" b="1" dirty="0" smtClean="0">
              <a:solidFill>
                <a:srgbClr val="FF0066"/>
              </a:solidFill>
            </a:endParaRPr>
          </a:p>
          <a:p>
            <a:pPr>
              <a:buNone/>
            </a:pPr>
            <a:r>
              <a:rPr lang="cs-CZ" sz="2200" b="1" dirty="0" smtClean="0">
                <a:solidFill>
                  <a:srgbClr val="FF0066"/>
                </a:solidFill>
              </a:rPr>
              <a:t>J-</a:t>
            </a:r>
            <a:r>
              <a:rPr lang="cs-CZ" sz="2200" b="1" dirty="0" err="1" smtClean="0">
                <a:solidFill>
                  <a:srgbClr val="FF0066"/>
                </a:solidFill>
              </a:rPr>
              <a:t>give</a:t>
            </a:r>
            <a:r>
              <a:rPr lang="cs-CZ" sz="2200" b="1" dirty="0" smtClean="0">
                <a:solidFill>
                  <a:srgbClr val="FF0066"/>
                </a:solidFill>
              </a:rPr>
              <a:t> </a:t>
            </a:r>
            <a:r>
              <a:rPr lang="cs-CZ" sz="2200" b="1" dirty="0" err="1" smtClean="0">
                <a:solidFill>
                  <a:srgbClr val="FF0066"/>
                </a:solidFill>
              </a:rPr>
              <a:t>you</a:t>
            </a:r>
            <a:r>
              <a:rPr lang="cs-CZ" sz="2200" b="1" dirty="0" smtClean="0">
                <a:solidFill>
                  <a:srgbClr val="FF0066"/>
                </a:solidFill>
              </a:rPr>
              <a:t> </a:t>
            </a:r>
            <a:r>
              <a:rPr lang="cs-CZ" sz="2200" b="1" dirty="0" err="1" smtClean="0">
                <a:solidFill>
                  <a:srgbClr val="FF0066"/>
                </a:solidFill>
              </a:rPr>
              <a:t>tea</a:t>
            </a:r>
            <a:endParaRPr lang="cs-CZ" sz="2200" b="1" dirty="0" smtClean="0">
              <a:solidFill>
                <a:srgbClr val="FF0066"/>
              </a:solidFill>
            </a:endParaRPr>
          </a:p>
          <a:p>
            <a:endParaRPr lang="cs-CZ" sz="3400" dirty="0" smtClean="0">
              <a:solidFill>
                <a:srgbClr val="FF0066"/>
              </a:solidFill>
            </a:endParaRPr>
          </a:p>
          <a:p>
            <a:endParaRPr lang="cs-CZ" sz="3400" dirty="0"/>
          </a:p>
        </p:txBody>
      </p:sp>
    </p:spTree>
    <p:extLst>
      <p:ext uri="{BB962C8B-B14F-4D97-AF65-F5344CB8AC3E}">
        <p14:creationId xmlns="" xmlns:p14="http://schemas.microsoft.com/office/powerpoint/2010/main" val="3036455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Správné řešení: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1-I</a:t>
            </a:r>
          </a:p>
          <a:p>
            <a:r>
              <a:rPr lang="cs-CZ" dirty="0" smtClean="0"/>
              <a:t>2-A</a:t>
            </a:r>
          </a:p>
          <a:p>
            <a:r>
              <a:rPr lang="cs-CZ" dirty="0" smtClean="0"/>
              <a:t>3-E</a:t>
            </a:r>
          </a:p>
          <a:p>
            <a:r>
              <a:rPr lang="cs-CZ" dirty="0" smtClean="0"/>
              <a:t>4-D</a:t>
            </a:r>
          </a:p>
          <a:p>
            <a:r>
              <a:rPr lang="cs-CZ" dirty="0" smtClean="0"/>
              <a:t>5-F</a:t>
            </a:r>
          </a:p>
          <a:p>
            <a:r>
              <a:rPr lang="cs-CZ" dirty="0" smtClean="0"/>
              <a:t>6-H</a:t>
            </a:r>
          </a:p>
          <a:p>
            <a:r>
              <a:rPr lang="cs-CZ" dirty="0" smtClean="0"/>
              <a:t>7-B</a:t>
            </a:r>
          </a:p>
          <a:p>
            <a:r>
              <a:rPr lang="cs-CZ" dirty="0" smtClean="0"/>
              <a:t>8-G</a:t>
            </a:r>
          </a:p>
          <a:p>
            <a:r>
              <a:rPr lang="cs-CZ" dirty="0" smtClean="0"/>
              <a:t>9-J</a:t>
            </a:r>
          </a:p>
          <a:p>
            <a:r>
              <a:rPr lang="cs-CZ" dirty="0" smtClean="0"/>
              <a:t>10-C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16189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63</TotalTime>
  <Words>313</Words>
  <Application>Microsoft Office PowerPoint</Application>
  <PresentationFormat>Předvádění na obrazovce (4:3)</PresentationFormat>
  <Paragraphs>61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Choustník, okres Tábor</vt:lpstr>
      <vt:lpstr>Infinitive of Purpose</vt:lpstr>
      <vt:lpstr>Účelové věty</vt:lpstr>
      <vt:lpstr>Zesílení infinitivu</vt:lpstr>
      <vt:lpstr>Dokončete věty, použijte výrazy z pravého rámečku. Vytvořené věty napište a  přeložte do češtiny:</vt:lpstr>
      <vt:lpstr>Správné řešení: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Infinitive of Purpose</dc:title>
  <dc:creator>Krejzova</dc:creator>
  <cp:lastModifiedBy>Simona</cp:lastModifiedBy>
  <cp:revision>13</cp:revision>
  <dcterms:created xsi:type="dcterms:W3CDTF">2011-05-02T18:55:28Z</dcterms:created>
  <dcterms:modified xsi:type="dcterms:W3CDTF">2012-03-09T09:11:43Z</dcterms:modified>
</cp:coreProperties>
</file>