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6" r:id="rId3"/>
    <p:sldId id="261" r:id="rId4"/>
    <p:sldId id="257" r:id="rId5"/>
    <p:sldId id="258" r:id="rId6"/>
    <p:sldId id="259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46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DB12A-B685-4E78-8FC2-9C7542677C1A}" type="datetimeFigureOut">
              <a:rPr lang="cs-CZ" smtClean="0"/>
              <a:t>4.8.2011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9357ACAA-6D86-40EE-97B6-ABD0921D7CD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DB12A-B685-4E78-8FC2-9C7542677C1A}" type="datetimeFigureOut">
              <a:rPr lang="cs-CZ" smtClean="0"/>
              <a:t>4.8.2011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7ACAA-6D86-40EE-97B6-ABD0921D7CD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DB12A-B685-4E78-8FC2-9C7542677C1A}" type="datetimeFigureOut">
              <a:rPr lang="cs-CZ" smtClean="0"/>
              <a:t>4.8.2011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357ACAA-6D86-40EE-97B6-ABD0921D7CD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DB12A-B685-4E78-8FC2-9C7542677C1A}" type="datetimeFigureOut">
              <a:rPr lang="cs-CZ" smtClean="0"/>
              <a:t>4.8.2011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7ACAA-6D86-40EE-97B6-ABD0921D7CD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DB12A-B685-4E78-8FC2-9C7542677C1A}" type="datetimeFigureOut">
              <a:rPr lang="cs-CZ" smtClean="0"/>
              <a:t>4.8.2011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7ACAA-6D86-40EE-97B6-ABD0921D7CD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DB12A-B685-4E78-8FC2-9C7542677C1A}" type="datetimeFigureOut">
              <a:rPr lang="cs-CZ" smtClean="0"/>
              <a:t>4.8.2011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7ACAA-6D86-40EE-97B6-ABD0921D7C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DB12A-B685-4E78-8FC2-9C7542677C1A}" type="datetimeFigureOut">
              <a:rPr lang="cs-CZ" smtClean="0"/>
              <a:t>4.8.2011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7ACAA-6D86-40EE-97B6-ABD0921D7C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DB12A-B685-4E78-8FC2-9C7542677C1A}" type="datetimeFigureOut">
              <a:rPr lang="cs-CZ" smtClean="0"/>
              <a:t>4.8.2011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7ACAA-6D86-40EE-97B6-ABD0921D7CD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DB12A-B685-4E78-8FC2-9C7542677C1A}" type="datetimeFigureOut">
              <a:rPr lang="cs-CZ" smtClean="0"/>
              <a:t>4.8.2011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357ACAA-6D86-40EE-97B6-ABD0921D7CD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DB12A-B685-4E78-8FC2-9C7542677C1A}" type="datetimeFigureOut">
              <a:rPr lang="cs-CZ" smtClean="0"/>
              <a:t>4.8.2011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7ACAA-6D86-40EE-97B6-ABD0921D7C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DB12A-B685-4E78-8FC2-9C7542677C1A}" type="datetimeFigureOut">
              <a:rPr lang="cs-CZ" smtClean="0"/>
              <a:t>4.8.2011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57ACAA-6D86-40EE-97B6-ABD0921D7CD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8BDB12A-B685-4E78-8FC2-9C7542677C1A}" type="datetimeFigureOut">
              <a:rPr lang="cs-CZ" smtClean="0"/>
              <a:t>4.8.2011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9357ACAA-6D86-40EE-97B6-ABD0921D7CD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0" y="1340768"/>
            <a:ext cx="9144000" cy="792088"/>
          </a:xfrm>
        </p:spPr>
        <p:txBody>
          <a:bodyPr/>
          <a:lstStyle/>
          <a:p>
            <a:pPr algn="ctr" eaLnBrk="1" hangingPunct="1"/>
            <a:r>
              <a:rPr lang="cs-CZ" sz="2400" i="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Základní škola a Mateřská škola Choustník, okres Tábor</a:t>
            </a: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076" name="TextovéPole 1"/>
          <p:cNvSpPr txBox="1">
            <a:spLocks noChangeArrowheads="1"/>
          </p:cNvSpPr>
          <p:nvPr/>
        </p:nvSpPr>
        <p:spPr bwMode="auto">
          <a:xfrm>
            <a:off x="0" y="3184525"/>
            <a:ext cx="91440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200" b="1" dirty="0" smtClean="0">
                <a:cs typeface="Arial" charset="0"/>
              </a:rPr>
              <a:t>VY_32_Inovace_57_relative </a:t>
            </a:r>
            <a:r>
              <a:rPr lang="cs-CZ" sz="3200" b="1" dirty="0" err="1" smtClean="0">
                <a:cs typeface="Arial" charset="0"/>
              </a:rPr>
              <a:t>clauses</a:t>
            </a:r>
            <a:r>
              <a:rPr lang="cs-CZ" sz="3200" b="1" dirty="0" smtClean="0">
                <a:cs typeface="Arial" charset="0"/>
              </a:rPr>
              <a:t> </a:t>
            </a:r>
            <a:r>
              <a:rPr lang="cs-CZ" sz="3200" b="1" dirty="0" smtClean="0">
                <a:cs typeface="Arial" charset="0"/>
              </a:rPr>
              <a:t>II</a:t>
            </a:r>
            <a:endParaRPr lang="cs-CZ" sz="3200" b="1" dirty="0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3184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Vztažné věty I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RELATIVE CLAUSES 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3637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rgbClr val="FF0000"/>
                </a:solidFill>
              </a:rPr>
              <a:t>Relative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clauses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I– </a:t>
            </a:r>
            <a:r>
              <a:rPr lang="cs-CZ" dirty="0">
                <a:solidFill>
                  <a:srgbClr val="FF0000"/>
                </a:solidFill>
              </a:rPr>
              <a:t>vztažné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sz="3200" b="1" dirty="0" smtClean="0">
                <a:solidFill>
                  <a:srgbClr val="00B050"/>
                </a:solidFill>
              </a:rPr>
              <a:t>1. typy vztažných vět 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2.vztažné věty určující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3.vztažné věty neurčující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4.příklad</a:t>
            </a:r>
          </a:p>
          <a:p>
            <a:r>
              <a:rPr lang="cs-CZ" sz="3200" b="1" dirty="0" smtClean="0">
                <a:solidFill>
                  <a:srgbClr val="00B050"/>
                </a:solidFill>
              </a:rPr>
              <a:t>5.řešení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2320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FF0000"/>
                </a:solidFill>
              </a:rPr>
              <a:t>Relative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clauses</a:t>
            </a:r>
            <a:r>
              <a:rPr lang="cs-CZ" dirty="0" smtClean="0">
                <a:solidFill>
                  <a:srgbClr val="FF0000"/>
                </a:solidFill>
              </a:rPr>
              <a:t> I </a:t>
            </a:r>
            <a:r>
              <a:rPr lang="cs-CZ" dirty="0" smtClean="0">
                <a:solidFill>
                  <a:srgbClr val="FF0000"/>
                </a:solidFill>
              </a:rPr>
              <a:t>– vztažné věty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3200" b="1" u="sng" dirty="0" smtClean="0">
                <a:solidFill>
                  <a:srgbClr val="00B050"/>
                </a:solidFill>
              </a:rPr>
              <a:t>1.Typy vztažných vět</a:t>
            </a:r>
          </a:p>
          <a:p>
            <a:r>
              <a:rPr lang="cs-CZ" dirty="0" smtClean="0"/>
              <a:t>jsou to vedlejší věty, které jsou uvozeny vztažnými zájmeny</a:t>
            </a:r>
          </a:p>
          <a:p>
            <a:endParaRPr lang="cs-CZ" dirty="0" smtClean="0"/>
          </a:p>
          <a:p>
            <a:r>
              <a:rPr lang="cs-CZ" dirty="0" smtClean="0"/>
              <a:t>vztažná (neboli přívlastková ) věta se může vztahovat na:</a:t>
            </a:r>
          </a:p>
          <a:p>
            <a:r>
              <a:rPr lang="cs-CZ" b="1" dirty="0" smtClean="0"/>
              <a:t>A/jedno slovo</a:t>
            </a:r>
            <a:r>
              <a:rPr lang="cs-CZ" dirty="0" smtClean="0"/>
              <a:t>, pak se užívá zájmeno </a:t>
            </a:r>
            <a:r>
              <a:rPr lang="cs-CZ" b="1" dirty="0" err="1" smtClean="0">
                <a:solidFill>
                  <a:srgbClr val="FF0000"/>
                </a:solidFill>
              </a:rPr>
              <a:t>who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a nebo </a:t>
            </a:r>
            <a:r>
              <a:rPr lang="cs-CZ" b="1" dirty="0" err="1" smtClean="0">
                <a:solidFill>
                  <a:srgbClr val="FF0000"/>
                </a:solidFill>
              </a:rPr>
              <a:t>that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/>
              <a:t>B/celou větu, </a:t>
            </a:r>
            <a:r>
              <a:rPr lang="cs-CZ" dirty="0" smtClean="0"/>
              <a:t>pak se vždy používá vztažné zájmeno </a:t>
            </a:r>
            <a:r>
              <a:rPr lang="cs-CZ" b="1" dirty="0" err="1" smtClean="0">
                <a:solidFill>
                  <a:srgbClr val="FF0000"/>
                </a:solidFill>
              </a:rPr>
              <a:t>which</a:t>
            </a:r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/>
              <a:t>C/</a:t>
            </a:r>
            <a:r>
              <a:rPr lang="cs-CZ" dirty="0" smtClean="0"/>
              <a:t>existuje také věta vztažná </a:t>
            </a:r>
            <a:r>
              <a:rPr lang="cs-CZ" b="1" dirty="0" smtClean="0"/>
              <a:t>bez vztažného </a:t>
            </a:r>
            <a:r>
              <a:rPr lang="cs-CZ" b="1" dirty="0" err="1" smtClean="0"/>
              <a:t>zájmeme</a:t>
            </a:r>
            <a:r>
              <a:rPr lang="cs-CZ" dirty="0" smtClean="0"/>
              <a:t>, která se nazývá </a:t>
            </a:r>
            <a:r>
              <a:rPr lang="cs-CZ" b="1" dirty="0" err="1" smtClean="0">
                <a:solidFill>
                  <a:srgbClr val="FF0000"/>
                </a:solidFill>
              </a:rPr>
              <a:t>contact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clause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5277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rgbClr val="FF0000"/>
                </a:solidFill>
              </a:rPr>
              <a:t>Relative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clauses</a:t>
            </a:r>
            <a:r>
              <a:rPr lang="cs-CZ" dirty="0" smtClean="0">
                <a:solidFill>
                  <a:srgbClr val="FF0000"/>
                </a:solidFill>
              </a:rPr>
              <a:t> I </a:t>
            </a:r>
            <a:r>
              <a:rPr lang="cs-CZ" dirty="0">
                <a:solidFill>
                  <a:srgbClr val="FF0000"/>
                </a:solidFill>
              </a:rPr>
              <a:t>– vztažné věty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47800"/>
            <a:ext cx="8964488" cy="5221560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A/ Vztažné věty, které rozvíjí podstatné jméno jsou: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sz="4100" b="1" u="sng" dirty="0">
                <a:solidFill>
                  <a:srgbClr val="00B050"/>
                </a:solidFill>
              </a:rPr>
              <a:t>2</a:t>
            </a:r>
            <a:r>
              <a:rPr lang="cs-CZ" sz="4100" b="1" u="sng" dirty="0" smtClean="0">
                <a:solidFill>
                  <a:srgbClr val="00B050"/>
                </a:solidFill>
              </a:rPr>
              <a:t>. vztažné věty určující – </a:t>
            </a:r>
            <a:r>
              <a:rPr lang="cs-CZ" sz="4100" b="1" u="sng" dirty="0" err="1" smtClean="0">
                <a:solidFill>
                  <a:srgbClr val="00B050"/>
                </a:solidFill>
              </a:rPr>
              <a:t>defining</a:t>
            </a:r>
            <a:endParaRPr lang="cs-CZ" sz="4100" b="1" u="sng" dirty="0">
              <a:solidFill>
                <a:srgbClr val="00B050"/>
              </a:solidFill>
            </a:endParaRPr>
          </a:p>
          <a:p>
            <a:r>
              <a:rPr lang="cs-CZ" dirty="0" smtClean="0"/>
              <a:t>- jsou věty, které podstatné jméno </a:t>
            </a:r>
            <a:r>
              <a:rPr lang="cs-CZ" b="1" dirty="0" smtClean="0"/>
              <a:t>blíže určují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dirty="0"/>
              <a:t>z</a:t>
            </a:r>
            <a:r>
              <a:rPr lang="cs-CZ" dirty="0" smtClean="0"/>
              <a:t> několika či z mnoha exemplářů (osob, zvířat, věcí )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/>
              <a:t>vymezují pouze jeden</a:t>
            </a:r>
            <a:r>
              <a:rPr lang="cs-CZ" dirty="0" smtClean="0"/>
              <a:t>,  určitý.</a:t>
            </a:r>
          </a:p>
          <a:p>
            <a:r>
              <a:rPr lang="cs-CZ" dirty="0" smtClean="0"/>
              <a:t>- tyto věty </a:t>
            </a:r>
            <a:r>
              <a:rPr lang="cs-CZ" b="1" dirty="0" smtClean="0">
                <a:solidFill>
                  <a:srgbClr val="FF0000"/>
                </a:solidFill>
              </a:rPr>
              <a:t>nelze vypustit 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 - neoddělujeme je čárkou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/>
              <a:t>EXAMPLES:</a:t>
            </a:r>
          </a:p>
          <a:p>
            <a:r>
              <a:rPr lang="cs-CZ" dirty="0" err="1" smtClean="0">
                <a:solidFill>
                  <a:srgbClr val="0070C0"/>
                </a:solidFill>
              </a:rPr>
              <a:t>The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err="1" smtClean="0">
                <a:solidFill>
                  <a:srgbClr val="0070C0"/>
                </a:solidFill>
              </a:rPr>
              <a:t>writer</a:t>
            </a:r>
            <a:r>
              <a:rPr lang="cs-CZ" dirty="0" smtClean="0">
                <a:solidFill>
                  <a:srgbClr val="0070C0"/>
                </a:solidFill>
              </a:rPr>
              <a:t>  </a:t>
            </a:r>
            <a:r>
              <a:rPr lang="cs-CZ" b="1" dirty="0" err="1" smtClean="0">
                <a:solidFill>
                  <a:srgbClr val="FF0000"/>
                </a:solidFill>
              </a:rPr>
              <a:t>who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/ </a:t>
            </a:r>
            <a:r>
              <a:rPr lang="cs-CZ" b="1" dirty="0" err="1" smtClean="0">
                <a:solidFill>
                  <a:srgbClr val="FF0000"/>
                </a:solidFill>
              </a:rPr>
              <a:t>that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wrote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Hobbit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err="1" smtClean="0">
                <a:solidFill>
                  <a:srgbClr val="0070C0"/>
                </a:solidFill>
              </a:rPr>
              <a:t>is</a:t>
            </a:r>
            <a:r>
              <a:rPr lang="cs-CZ" dirty="0" smtClean="0">
                <a:solidFill>
                  <a:srgbClr val="0070C0"/>
                </a:solidFill>
              </a:rPr>
              <a:t> my </a:t>
            </a:r>
            <a:r>
              <a:rPr lang="cs-CZ" dirty="0" err="1" smtClean="0">
                <a:solidFill>
                  <a:srgbClr val="0070C0"/>
                </a:solidFill>
              </a:rPr>
              <a:t>favourite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</a:p>
          <a:p>
            <a:r>
              <a:rPr lang="cs-CZ" dirty="0"/>
              <a:t>Spisovatel, který napsal </a:t>
            </a:r>
            <a:r>
              <a:rPr lang="cs-CZ" i="1" dirty="0" err="1" smtClean="0"/>
              <a:t>Hobbita</a:t>
            </a:r>
            <a:r>
              <a:rPr lang="cs-CZ" dirty="0" smtClean="0"/>
              <a:t>, </a:t>
            </a:r>
            <a:r>
              <a:rPr lang="cs-CZ" dirty="0"/>
              <a:t>je můj oblíbený autor.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 smtClean="0"/>
          </a:p>
          <a:p>
            <a:r>
              <a:rPr lang="cs-CZ" dirty="0" smtClean="0"/>
              <a:t>Vztažná </a:t>
            </a:r>
            <a:r>
              <a:rPr lang="cs-CZ" dirty="0"/>
              <a:t>věta 'který napsal </a:t>
            </a:r>
            <a:r>
              <a:rPr lang="cs-CZ" i="1" dirty="0" err="1" smtClean="0"/>
              <a:t>Hobbita</a:t>
            </a:r>
            <a:r>
              <a:rPr lang="cs-CZ" dirty="0" smtClean="0"/>
              <a:t>' </a:t>
            </a:r>
            <a:r>
              <a:rPr lang="cs-CZ" dirty="0"/>
              <a:t>zde </a:t>
            </a:r>
            <a:r>
              <a:rPr lang="cs-CZ" b="1" dirty="0"/>
              <a:t>určuje </a:t>
            </a:r>
            <a:r>
              <a:rPr lang="cs-CZ" dirty="0"/>
              <a:t>podstatné jméno 'spisovatel'. </a:t>
            </a:r>
            <a:endParaRPr lang="cs-CZ" dirty="0" smtClean="0"/>
          </a:p>
          <a:p>
            <a:r>
              <a:rPr lang="cs-CZ" dirty="0" smtClean="0"/>
              <a:t>Ze </a:t>
            </a:r>
            <a:r>
              <a:rPr lang="cs-CZ" dirty="0"/>
              <a:t>všech možných spisovatelů vybírá jednoho, TOHO, KTERÝ NAPSAL </a:t>
            </a:r>
            <a:r>
              <a:rPr lang="cs-CZ" dirty="0" smtClean="0"/>
              <a:t>KNIHU HOBBIT. </a:t>
            </a:r>
            <a:r>
              <a:rPr lang="cs-CZ" dirty="0"/>
              <a:t>Díky této vztažné větě víme, který spisovatel je jeho oblíbený. Bez této vedlejší věty by celá věta ztrácela smysl: Spisovatel je můj oblíbený autor. </a:t>
            </a:r>
            <a:r>
              <a:rPr lang="cs-CZ" dirty="0" smtClean="0"/>
              <a:t>– </a:t>
            </a:r>
            <a:r>
              <a:rPr lang="cs-CZ" sz="2900" b="1" dirty="0" smtClean="0">
                <a:solidFill>
                  <a:srgbClr val="FF6600"/>
                </a:solidFill>
              </a:rPr>
              <a:t>KTERÝ SPISOVATEL?</a:t>
            </a:r>
          </a:p>
          <a:p>
            <a:endParaRPr lang="cs-CZ" dirty="0"/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  <a:p>
            <a:endParaRPr lang="cs-CZ" dirty="0" smtClean="0">
              <a:solidFill>
                <a:srgbClr val="0070C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700808"/>
            <a:ext cx="2448272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040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rgbClr val="FF0000"/>
                </a:solidFill>
              </a:rPr>
              <a:t>Relative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clauses</a:t>
            </a:r>
            <a:r>
              <a:rPr lang="cs-CZ" dirty="0">
                <a:solidFill>
                  <a:srgbClr val="FF0000"/>
                </a:solidFill>
              </a:rPr>
              <a:t> – vztažné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447800"/>
            <a:ext cx="8579296" cy="5221560"/>
          </a:xfrm>
        </p:spPr>
        <p:txBody>
          <a:bodyPr>
            <a:normAutofit fontScale="77500" lnSpcReduction="20000"/>
          </a:bodyPr>
          <a:lstStyle/>
          <a:p>
            <a:r>
              <a:rPr lang="cs-CZ" b="1" dirty="0"/>
              <a:t>A/ Vztažné věty, které rozvíjí podstatné jméno jsou</a:t>
            </a:r>
            <a:r>
              <a:rPr lang="cs-CZ" b="1" dirty="0" smtClean="0"/>
              <a:t>:</a:t>
            </a:r>
          </a:p>
          <a:p>
            <a:pPr marL="0" indent="0">
              <a:buNone/>
            </a:pPr>
            <a:endParaRPr lang="cs-CZ" b="1" dirty="0"/>
          </a:p>
          <a:p>
            <a:r>
              <a:rPr lang="cs-CZ" sz="4100" b="1" u="sng" dirty="0">
                <a:solidFill>
                  <a:srgbClr val="00B050"/>
                </a:solidFill>
              </a:rPr>
              <a:t>3</a:t>
            </a:r>
            <a:r>
              <a:rPr lang="cs-CZ" sz="4100" b="1" u="sng" dirty="0" smtClean="0">
                <a:solidFill>
                  <a:srgbClr val="00B050"/>
                </a:solidFill>
              </a:rPr>
              <a:t>. vztažné věty neurčující</a:t>
            </a:r>
            <a:r>
              <a:rPr lang="cs-CZ" sz="4100" b="1" u="sng" dirty="0">
                <a:solidFill>
                  <a:srgbClr val="00B050"/>
                </a:solidFill>
              </a:rPr>
              <a:t>– non-</a:t>
            </a:r>
            <a:r>
              <a:rPr lang="cs-CZ" sz="4100" b="1" u="sng" dirty="0" err="1">
                <a:solidFill>
                  <a:srgbClr val="00B050"/>
                </a:solidFill>
              </a:rPr>
              <a:t>defining</a:t>
            </a:r>
            <a:endParaRPr lang="cs-CZ" sz="4100" b="1" u="sng" dirty="0">
              <a:solidFill>
                <a:srgbClr val="00B050"/>
              </a:solidFill>
            </a:endParaRPr>
          </a:p>
          <a:p>
            <a:r>
              <a:rPr lang="cs-CZ" dirty="0" smtClean="0"/>
              <a:t> - dávají pouze </a:t>
            </a:r>
            <a:r>
              <a:rPr lang="cs-CZ" b="1" dirty="0" smtClean="0"/>
              <a:t>informace </a:t>
            </a:r>
            <a:r>
              <a:rPr lang="cs-CZ" b="1" dirty="0"/>
              <a:t>navíc</a:t>
            </a:r>
            <a:r>
              <a:rPr lang="cs-CZ" dirty="0"/>
              <a:t>. Pro význam věty nejsou </a:t>
            </a:r>
            <a:r>
              <a:rPr lang="cs-CZ" dirty="0" smtClean="0"/>
              <a:t>důležité.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- tyto věty </a:t>
            </a:r>
            <a:r>
              <a:rPr lang="cs-CZ" b="1" dirty="0" smtClean="0">
                <a:solidFill>
                  <a:srgbClr val="FF0000"/>
                </a:solidFill>
              </a:rPr>
              <a:t>lze  </a:t>
            </a:r>
            <a:r>
              <a:rPr lang="cs-CZ" b="1" dirty="0">
                <a:solidFill>
                  <a:srgbClr val="FF0000"/>
                </a:solidFill>
              </a:rPr>
              <a:t>vynechat </a:t>
            </a:r>
            <a:r>
              <a:rPr lang="cs-CZ" b="1" dirty="0" smtClean="0">
                <a:solidFill>
                  <a:srgbClr val="FF0000"/>
                </a:solidFill>
              </a:rPr>
              <a:t>úplně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- </a:t>
            </a:r>
            <a:r>
              <a:rPr lang="cs-CZ" b="1" dirty="0" smtClean="0">
                <a:solidFill>
                  <a:srgbClr val="FF0000"/>
                </a:solidFill>
              </a:rPr>
              <a:t>oddělujeme je z obou stran čárkami </a:t>
            </a:r>
          </a:p>
          <a:p>
            <a:endParaRPr lang="cs-CZ" b="1" dirty="0">
              <a:solidFill>
                <a:srgbClr val="FF0000"/>
              </a:solidFill>
            </a:endParaRPr>
          </a:p>
          <a:p>
            <a:r>
              <a:rPr lang="cs-CZ" b="1" dirty="0" smtClean="0"/>
              <a:t>EXAMPLES: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John </a:t>
            </a:r>
            <a:r>
              <a:rPr lang="cs-CZ" dirty="0" err="1" smtClean="0">
                <a:solidFill>
                  <a:srgbClr val="0070C0"/>
                </a:solidFill>
              </a:rPr>
              <a:t>Steinbeck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, </a:t>
            </a:r>
            <a:r>
              <a:rPr lang="cs-CZ" b="1" dirty="0" err="1">
                <a:solidFill>
                  <a:srgbClr val="FF0000"/>
                </a:solidFill>
              </a:rPr>
              <a:t>who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FF0000"/>
                </a:solidFill>
              </a:rPr>
              <a:t>wrote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i="1" dirty="0" err="1">
                <a:solidFill>
                  <a:srgbClr val="FF0000"/>
                </a:solidFill>
              </a:rPr>
              <a:t>The</a:t>
            </a:r>
            <a:r>
              <a:rPr lang="cs-CZ" i="1" dirty="0">
                <a:solidFill>
                  <a:srgbClr val="FF0000"/>
                </a:solidFill>
              </a:rPr>
              <a:t> </a:t>
            </a:r>
            <a:r>
              <a:rPr lang="cs-CZ" i="1" dirty="0" err="1">
                <a:solidFill>
                  <a:srgbClr val="FF0000"/>
                </a:solidFill>
              </a:rPr>
              <a:t>Grapes</a:t>
            </a:r>
            <a:r>
              <a:rPr lang="cs-CZ" i="1" dirty="0">
                <a:solidFill>
                  <a:srgbClr val="FF0000"/>
                </a:solidFill>
              </a:rPr>
              <a:t> </a:t>
            </a:r>
            <a:r>
              <a:rPr lang="cs-CZ" i="1" dirty="0" err="1">
                <a:solidFill>
                  <a:srgbClr val="FF0000"/>
                </a:solidFill>
              </a:rPr>
              <a:t>of</a:t>
            </a:r>
            <a:r>
              <a:rPr lang="cs-CZ" i="1" dirty="0">
                <a:solidFill>
                  <a:srgbClr val="FF0000"/>
                </a:solidFill>
              </a:rPr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Wrath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,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is</a:t>
            </a:r>
            <a:r>
              <a:rPr lang="cs-CZ" dirty="0">
                <a:solidFill>
                  <a:srgbClr val="0070C0"/>
                </a:solidFill>
              </a:rPr>
              <a:t> my </a:t>
            </a:r>
            <a:r>
              <a:rPr lang="cs-CZ" dirty="0" err="1">
                <a:solidFill>
                  <a:srgbClr val="0070C0"/>
                </a:solidFill>
              </a:rPr>
              <a:t>favourite</a:t>
            </a:r>
            <a:r>
              <a:rPr lang="cs-CZ" dirty="0">
                <a:solidFill>
                  <a:srgbClr val="0070C0"/>
                </a:solidFill>
              </a:rPr>
              <a:t> </a:t>
            </a:r>
            <a:r>
              <a:rPr lang="cs-CZ" dirty="0" err="1">
                <a:solidFill>
                  <a:srgbClr val="0070C0"/>
                </a:solidFill>
              </a:rPr>
              <a:t>author</a:t>
            </a:r>
            <a:r>
              <a:rPr lang="cs-CZ" dirty="0" smtClean="0">
                <a:solidFill>
                  <a:srgbClr val="0070C0"/>
                </a:solidFill>
              </a:rPr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John </a:t>
            </a:r>
            <a:r>
              <a:rPr lang="cs-CZ" dirty="0" err="1"/>
              <a:t>Steinbeck</a:t>
            </a:r>
            <a:r>
              <a:rPr lang="cs-CZ" dirty="0"/>
              <a:t>, který napsal </a:t>
            </a:r>
            <a:r>
              <a:rPr lang="cs-CZ" i="1" dirty="0"/>
              <a:t>Hrozny hněvu</a:t>
            </a:r>
            <a:r>
              <a:rPr lang="cs-CZ" dirty="0"/>
              <a:t>, je můj oblíbený autor.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  <a:p>
            <a:r>
              <a:rPr lang="cs-CZ" dirty="0" smtClean="0"/>
              <a:t>Zde </a:t>
            </a:r>
            <a:r>
              <a:rPr lang="cs-CZ" dirty="0"/>
              <a:t>je použita úplně stejná věta jako v předchozí skupině, tady má však úplně jinou funkci. Zatímco předtím určovala, o kom se vlastně mluví, zde </a:t>
            </a:r>
            <a:r>
              <a:rPr lang="cs-CZ" b="1" dirty="0"/>
              <a:t>pouze dává informaci navíc o Johnu </a:t>
            </a:r>
            <a:r>
              <a:rPr lang="cs-CZ" b="1" dirty="0" err="1"/>
              <a:t>Steinbeckovi</a:t>
            </a:r>
            <a:r>
              <a:rPr lang="cs-CZ" b="1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/>
              <a:t>Pokud ji vynecháme, věta má stále stejný význam: John </a:t>
            </a:r>
            <a:r>
              <a:rPr lang="cs-CZ" dirty="0" err="1"/>
              <a:t>Steinbeck</a:t>
            </a:r>
            <a:r>
              <a:rPr lang="cs-CZ" dirty="0"/>
              <a:t> </a:t>
            </a:r>
            <a:r>
              <a:rPr lang="cs-CZ" dirty="0" err="1"/>
              <a:t>is</a:t>
            </a:r>
            <a:r>
              <a:rPr lang="cs-CZ" dirty="0"/>
              <a:t> my </a:t>
            </a:r>
            <a:r>
              <a:rPr lang="cs-CZ" dirty="0" err="1"/>
              <a:t>favourite</a:t>
            </a:r>
            <a:r>
              <a:rPr lang="cs-CZ" dirty="0"/>
              <a:t> </a:t>
            </a:r>
            <a:r>
              <a:rPr lang="cs-CZ" dirty="0" err="1"/>
              <a:t>author</a:t>
            </a:r>
            <a:r>
              <a:rPr lang="cs-CZ" dirty="0"/>
              <a:t>. Neurčuje z množiny Johnů </a:t>
            </a:r>
            <a:r>
              <a:rPr lang="cs-CZ" dirty="0" err="1"/>
              <a:t>Stenbecků</a:t>
            </a:r>
            <a:r>
              <a:rPr lang="cs-CZ" dirty="0"/>
              <a:t> toho jednoho, který napsal onen slavný román. </a:t>
            </a:r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3514538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rgbClr val="FF0000"/>
                </a:solidFill>
              </a:rPr>
              <a:t>Relative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clauses</a:t>
            </a:r>
            <a:r>
              <a:rPr lang="cs-CZ" dirty="0" smtClean="0">
                <a:solidFill>
                  <a:srgbClr val="FF0000"/>
                </a:solidFill>
              </a:rPr>
              <a:t> I </a:t>
            </a:r>
            <a:r>
              <a:rPr lang="cs-CZ" dirty="0">
                <a:solidFill>
                  <a:srgbClr val="FF0000"/>
                </a:solidFill>
              </a:rPr>
              <a:t>– vztažné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47800"/>
            <a:ext cx="8712968" cy="4572000"/>
          </a:xfrm>
        </p:spPr>
        <p:txBody>
          <a:bodyPr/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4. </a:t>
            </a:r>
            <a:r>
              <a:rPr lang="cs-CZ" sz="3200" b="1" smtClean="0">
                <a:solidFill>
                  <a:srgbClr val="00B050"/>
                </a:solidFill>
              </a:rPr>
              <a:t>příklad</a:t>
            </a:r>
          </a:p>
          <a:p>
            <a:r>
              <a:rPr lang="cs-CZ" smtClean="0"/>
              <a:t>Rozliš</a:t>
            </a:r>
            <a:r>
              <a:rPr lang="cs-CZ" dirty="0" smtClean="0"/>
              <a:t>, která vztažná věta je určující a která je neurčující,  a proto ji lze  vypustit. Kde je třeba, doplň čárky:</a:t>
            </a:r>
          </a:p>
          <a:p>
            <a:endParaRPr lang="cs-CZ" dirty="0" smtClean="0"/>
          </a:p>
          <a:p>
            <a:r>
              <a:rPr lang="cs-CZ" b="1" dirty="0" smtClean="0"/>
              <a:t> A </a:t>
            </a:r>
            <a:r>
              <a:rPr lang="cs-CZ" b="1" dirty="0"/>
              <a:t>man </a:t>
            </a:r>
            <a:r>
              <a:rPr lang="cs-CZ" b="1" dirty="0" err="1">
                <a:solidFill>
                  <a:srgbClr val="FF0000"/>
                </a:solidFill>
              </a:rPr>
              <a:t>who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err="1">
                <a:solidFill>
                  <a:srgbClr val="FF0000"/>
                </a:solidFill>
              </a:rPr>
              <a:t>flies</a:t>
            </a:r>
            <a:r>
              <a:rPr lang="cs-CZ" b="1" dirty="0">
                <a:solidFill>
                  <a:srgbClr val="FF0000"/>
                </a:solidFill>
              </a:rPr>
              <a:t> a </a:t>
            </a:r>
            <a:r>
              <a:rPr lang="cs-CZ" b="1" dirty="0" smtClean="0">
                <a:solidFill>
                  <a:srgbClr val="FF0000"/>
                </a:solidFill>
              </a:rPr>
              <a:t>plane</a:t>
            </a:r>
            <a:r>
              <a:rPr lang="cs-CZ" b="1" dirty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a pilot.</a:t>
            </a:r>
          </a:p>
          <a:p>
            <a:endParaRPr lang="cs-CZ" b="1" dirty="0" smtClean="0"/>
          </a:p>
          <a:p>
            <a:r>
              <a:rPr lang="cs-CZ" dirty="0" smtClean="0"/>
              <a:t> </a:t>
            </a:r>
            <a:r>
              <a:rPr lang="cs-CZ" b="1" dirty="0" err="1"/>
              <a:t>Captain</a:t>
            </a:r>
            <a:r>
              <a:rPr lang="cs-CZ" b="1" dirty="0"/>
              <a:t> John </a:t>
            </a:r>
            <a:r>
              <a:rPr lang="cs-CZ" b="1" dirty="0" err="1" smtClean="0"/>
              <a:t>Chang</a:t>
            </a:r>
            <a:r>
              <a:rPr lang="cs-CZ" b="1" dirty="0" smtClean="0"/>
              <a:t> </a:t>
            </a:r>
            <a:r>
              <a:rPr lang="cs-CZ" b="1" dirty="0" err="1">
                <a:solidFill>
                  <a:srgbClr val="FF0000"/>
                </a:solidFill>
              </a:rPr>
              <a:t>who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err="1">
                <a:solidFill>
                  <a:srgbClr val="FF0000"/>
                </a:solidFill>
              </a:rPr>
              <a:t>is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err="1">
                <a:solidFill>
                  <a:srgbClr val="FF0000"/>
                </a:solidFill>
              </a:rPr>
              <a:t>flying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err="1">
                <a:solidFill>
                  <a:srgbClr val="FF0000"/>
                </a:solidFill>
              </a:rPr>
              <a:t>the</a:t>
            </a:r>
            <a:r>
              <a:rPr lang="cs-CZ" b="1" dirty="0">
                <a:solidFill>
                  <a:srgbClr val="FF0000"/>
                </a:solidFill>
              </a:rPr>
              <a:t> plane </a:t>
            </a:r>
            <a:r>
              <a:rPr lang="cs-CZ" b="1" dirty="0" err="1" smtClean="0">
                <a:solidFill>
                  <a:srgbClr val="FF0000"/>
                </a:solidFill>
              </a:rPr>
              <a:t>today</a:t>
            </a:r>
            <a:r>
              <a:rPr lang="cs-CZ" b="1" dirty="0" smtClean="0"/>
              <a:t> </a:t>
            </a:r>
            <a:r>
              <a:rPr lang="cs-CZ" b="1" dirty="0" err="1"/>
              <a:t>is</a:t>
            </a:r>
            <a:r>
              <a:rPr lang="cs-CZ" b="1" dirty="0"/>
              <a:t> a </a:t>
            </a:r>
            <a:r>
              <a:rPr lang="cs-CZ" b="1" dirty="0" err="1"/>
              <a:t>highly</a:t>
            </a:r>
            <a:r>
              <a:rPr lang="cs-CZ" b="1" dirty="0"/>
              <a:t> </a:t>
            </a:r>
            <a:r>
              <a:rPr lang="cs-CZ" b="1" dirty="0" err="1"/>
              <a:t>experienced</a:t>
            </a:r>
            <a:r>
              <a:rPr lang="cs-CZ" b="1" dirty="0"/>
              <a:t> pilot.</a:t>
            </a:r>
            <a:r>
              <a:rPr lang="cs-CZ" dirty="0"/>
              <a:t> 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5065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rgbClr val="FF0000"/>
                </a:solidFill>
              </a:rPr>
              <a:t>Relative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clauses</a:t>
            </a:r>
            <a:r>
              <a:rPr lang="cs-CZ" dirty="0" smtClean="0">
                <a:solidFill>
                  <a:srgbClr val="FF0000"/>
                </a:solidFill>
              </a:rPr>
              <a:t> I </a:t>
            </a:r>
            <a:r>
              <a:rPr lang="cs-CZ" dirty="0">
                <a:solidFill>
                  <a:srgbClr val="FF0000"/>
                </a:solidFill>
              </a:rPr>
              <a:t>– vztažné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447800"/>
            <a:ext cx="8856984" cy="4861520"/>
          </a:xfrm>
        </p:spPr>
        <p:txBody>
          <a:bodyPr>
            <a:normAutofit fontScale="77500" lnSpcReduction="20000"/>
          </a:bodyPr>
          <a:lstStyle/>
          <a:p>
            <a:r>
              <a:rPr lang="cs-CZ" sz="4100" b="1" dirty="0" smtClean="0">
                <a:solidFill>
                  <a:srgbClr val="00B050"/>
                </a:solidFill>
              </a:rPr>
              <a:t>5. řešení</a:t>
            </a:r>
          </a:p>
          <a:p>
            <a:endParaRPr lang="cs-CZ" b="1" dirty="0" smtClean="0">
              <a:solidFill>
                <a:srgbClr val="00B050"/>
              </a:solidFill>
            </a:endParaRPr>
          </a:p>
          <a:p>
            <a:r>
              <a:rPr lang="cs-CZ" b="1" dirty="0" smtClean="0"/>
              <a:t>A </a:t>
            </a:r>
            <a:r>
              <a:rPr lang="cs-CZ" b="1" dirty="0"/>
              <a:t>man </a:t>
            </a:r>
            <a:r>
              <a:rPr lang="cs-CZ" b="1" dirty="0" err="1">
                <a:solidFill>
                  <a:srgbClr val="FF0000"/>
                </a:solidFill>
              </a:rPr>
              <a:t>who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err="1">
                <a:solidFill>
                  <a:srgbClr val="FF0000"/>
                </a:solidFill>
              </a:rPr>
              <a:t>flies</a:t>
            </a:r>
            <a:r>
              <a:rPr lang="cs-CZ" b="1" dirty="0">
                <a:solidFill>
                  <a:srgbClr val="FF0000"/>
                </a:solidFill>
              </a:rPr>
              <a:t> a </a:t>
            </a:r>
            <a:r>
              <a:rPr lang="cs-CZ" b="1" dirty="0" smtClean="0">
                <a:solidFill>
                  <a:srgbClr val="FF0000"/>
                </a:solidFill>
              </a:rPr>
              <a:t>plane </a:t>
            </a:r>
            <a:r>
              <a:rPr lang="cs-CZ" b="1" dirty="0" err="1" smtClean="0"/>
              <a:t>is</a:t>
            </a:r>
            <a:r>
              <a:rPr lang="cs-CZ" b="1" dirty="0" smtClean="0"/>
              <a:t> a pilot.</a:t>
            </a:r>
            <a:r>
              <a:rPr lang="cs-CZ" dirty="0" smtClean="0"/>
              <a:t> </a:t>
            </a:r>
          </a:p>
          <a:p>
            <a:r>
              <a:rPr lang="cs-CZ" dirty="0" smtClean="0"/>
              <a:t> Člověk</a:t>
            </a:r>
            <a:r>
              <a:rPr lang="cs-CZ" dirty="0"/>
              <a:t>, který řídí </a:t>
            </a:r>
            <a:r>
              <a:rPr lang="cs-CZ" dirty="0" smtClean="0"/>
              <a:t>letadlo, je pilot.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  <a:p>
            <a:r>
              <a:rPr lang="cs-CZ" dirty="0"/>
              <a:t>Vedlejší vztažná věta 'který řídí letadlo' je zde </a:t>
            </a:r>
            <a:r>
              <a:rPr lang="cs-CZ" b="1" dirty="0" smtClean="0">
                <a:solidFill>
                  <a:srgbClr val="00B050"/>
                </a:solidFill>
              </a:rPr>
              <a:t>určující</a:t>
            </a:r>
            <a:r>
              <a:rPr lang="cs-CZ" b="1" dirty="0"/>
              <a:t>, </a:t>
            </a:r>
            <a:r>
              <a:rPr lang="cs-CZ" dirty="0"/>
              <a:t>určuje, o jakém člověku mluvíme, pilot je </a:t>
            </a:r>
            <a:r>
              <a:rPr lang="cs-CZ" b="1" dirty="0" smtClean="0"/>
              <a:t>TEN ČLOVĚK,  který </a:t>
            </a:r>
            <a:r>
              <a:rPr lang="cs-CZ" b="1" dirty="0"/>
              <a:t>řídí letadlo</a:t>
            </a:r>
            <a:r>
              <a:rPr lang="cs-CZ" dirty="0"/>
              <a:t>, ne žádný jiný.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X ---------------------------------------------------------------------------------------------------</a:t>
            </a:r>
          </a:p>
          <a:p>
            <a:r>
              <a:rPr lang="cs-CZ" b="1" dirty="0" err="1" smtClean="0"/>
              <a:t>Captain</a:t>
            </a:r>
            <a:r>
              <a:rPr lang="cs-CZ" b="1" dirty="0" smtClean="0"/>
              <a:t> </a:t>
            </a:r>
            <a:r>
              <a:rPr lang="cs-CZ" b="1" dirty="0"/>
              <a:t>John </a:t>
            </a:r>
            <a:r>
              <a:rPr lang="cs-CZ" b="1" dirty="0" err="1" smtClean="0"/>
              <a:t>Chang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,  </a:t>
            </a:r>
            <a:r>
              <a:rPr lang="cs-CZ" b="1" dirty="0" err="1" smtClean="0">
                <a:solidFill>
                  <a:srgbClr val="FF0000"/>
                </a:solidFill>
              </a:rPr>
              <a:t>who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 err="1">
                <a:solidFill>
                  <a:srgbClr val="FF0000"/>
                </a:solidFill>
              </a:rPr>
              <a:t>is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err="1">
                <a:solidFill>
                  <a:srgbClr val="FF0000"/>
                </a:solidFill>
              </a:rPr>
              <a:t>flying</a:t>
            </a: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err="1">
                <a:solidFill>
                  <a:srgbClr val="FF0000"/>
                </a:solidFill>
              </a:rPr>
              <a:t>the</a:t>
            </a:r>
            <a:r>
              <a:rPr lang="cs-CZ" b="1" dirty="0">
                <a:solidFill>
                  <a:srgbClr val="FF0000"/>
                </a:solidFill>
              </a:rPr>
              <a:t> plane </a:t>
            </a:r>
            <a:r>
              <a:rPr lang="cs-CZ" b="1" dirty="0" err="1" smtClean="0">
                <a:solidFill>
                  <a:srgbClr val="FF0000"/>
                </a:solidFill>
              </a:rPr>
              <a:t>today</a:t>
            </a:r>
            <a:r>
              <a:rPr lang="cs-CZ" b="1" dirty="0" smtClean="0">
                <a:solidFill>
                  <a:srgbClr val="FF0000"/>
                </a:solidFill>
              </a:rPr>
              <a:t> , 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/>
              <a:t>a </a:t>
            </a:r>
            <a:r>
              <a:rPr lang="cs-CZ" b="1" dirty="0" err="1"/>
              <a:t>highly</a:t>
            </a:r>
            <a:r>
              <a:rPr lang="cs-CZ" b="1" dirty="0"/>
              <a:t> </a:t>
            </a:r>
            <a:r>
              <a:rPr lang="cs-CZ" b="1" dirty="0" err="1"/>
              <a:t>experienced</a:t>
            </a:r>
            <a:r>
              <a:rPr lang="cs-CZ" b="1" dirty="0"/>
              <a:t> pilot.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/>
              <a:t>Kapitán John </a:t>
            </a:r>
            <a:r>
              <a:rPr lang="cs-CZ" dirty="0" err="1"/>
              <a:t>Chang</a:t>
            </a:r>
            <a:r>
              <a:rPr lang="cs-CZ" dirty="0"/>
              <a:t>, který dnes řídí letadlo, je velmi zkušený </a:t>
            </a:r>
            <a:r>
              <a:rPr lang="cs-CZ" dirty="0" smtClean="0"/>
              <a:t>pilot.</a:t>
            </a:r>
            <a:endParaRPr lang="cs-CZ" b="1" dirty="0" smtClean="0"/>
          </a:p>
          <a:p>
            <a:endParaRPr lang="cs-CZ" b="1" dirty="0"/>
          </a:p>
          <a:p>
            <a:r>
              <a:rPr lang="cs-CZ" dirty="0" smtClean="0"/>
              <a:t>Vedlejší </a:t>
            </a:r>
            <a:r>
              <a:rPr lang="cs-CZ" dirty="0"/>
              <a:t>věta je zde </a:t>
            </a:r>
            <a:r>
              <a:rPr lang="cs-CZ" b="1" dirty="0"/>
              <a:t>pouze informací </a:t>
            </a:r>
            <a:r>
              <a:rPr lang="cs-CZ" b="1" dirty="0" smtClean="0"/>
              <a:t>navíc, </a:t>
            </a:r>
            <a:r>
              <a:rPr lang="cs-CZ" dirty="0" smtClean="0"/>
              <a:t>tedy věta vztažná </a:t>
            </a:r>
            <a:r>
              <a:rPr lang="cs-CZ" b="1" dirty="0" smtClean="0">
                <a:solidFill>
                  <a:srgbClr val="00B050"/>
                </a:solidFill>
              </a:rPr>
              <a:t>neurčující.</a:t>
            </a:r>
            <a:r>
              <a:rPr lang="cs-CZ" b="1" dirty="0" smtClean="0"/>
              <a:t> </a:t>
            </a:r>
            <a:r>
              <a:rPr lang="cs-CZ" dirty="0"/>
              <a:t>Pro význam věty není nikterak důležitá. </a:t>
            </a:r>
            <a:r>
              <a:rPr lang="cs-CZ" b="1" dirty="0" smtClean="0"/>
              <a:t>Lze ji proto vypustit</a:t>
            </a:r>
            <a:r>
              <a:rPr lang="cs-CZ" dirty="0" smtClean="0"/>
              <a:t>, aniž by se změnil význam věty.</a:t>
            </a:r>
          </a:p>
          <a:p>
            <a:r>
              <a:rPr lang="cs-CZ" dirty="0" smtClean="0"/>
              <a:t>V souvětí ji musíme </a:t>
            </a:r>
            <a:r>
              <a:rPr lang="cs-CZ" b="1" dirty="0" smtClean="0"/>
              <a:t>oddělit čárkami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7828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407</TotalTime>
  <Words>360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Jmění</vt:lpstr>
      <vt:lpstr>Základní škola a Mateřská škola Choustník, okres Tábor</vt:lpstr>
      <vt:lpstr>RELATIVE CLAUSES I</vt:lpstr>
      <vt:lpstr>Relative clauses I– vztažné věty</vt:lpstr>
      <vt:lpstr>Relative clauses I – vztažné věty</vt:lpstr>
      <vt:lpstr>Relative clauses I – vztažné věty</vt:lpstr>
      <vt:lpstr>Relative clauses – vztažné věty</vt:lpstr>
      <vt:lpstr>Relative clauses I – vztažné věty</vt:lpstr>
      <vt:lpstr>Relative clauses I – vztažné věty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RELATIVE CLAUSES</dc:title>
  <dc:creator>Krejzova</dc:creator>
  <cp:lastModifiedBy>Krejzova</cp:lastModifiedBy>
  <cp:revision>22</cp:revision>
  <dcterms:created xsi:type="dcterms:W3CDTF">2011-06-19T15:58:57Z</dcterms:created>
  <dcterms:modified xsi:type="dcterms:W3CDTF">2011-08-04T08:16:30Z</dcterms:modified>
</cp:coreProperties>
</file>