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61" r:id="rId4"/>
    <p:sldId id="262" r:id="rId5"/>
    <p:sldId id="259" r:id="rId6"/>
    <p:sldId id="263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6306FE-0AE3-4C7C-B287-601357FC59E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2A33FB7-0695-4DE7-83F3-61CBA9C5E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smtClean="0">
                <a:cs typeface="Arial" charset="0"/>
              </a:rPr>
              <a:t>VY_32_Inovace_58_relative </a:t>
            </a:r>
            <a:r>
              <a:rPr lang="cs-CZ" sz="3200" b="1" dirty="0" err="1" smtClean="0">
                <a:cs typeface="Arial" charset="0"/>
              </a:rPr>
              <a:t>clauses</a:t>
            </a:r>
            <a:r>
              <a:rPr lang="cs-CZ" sz="3200" b="1" dirty="0" smtClean="0">
                <a:cs typeface="Arial" charset="0"/>
              </a:rPr>
              <a:t> II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076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Vztažné věty </a:t>
            </a:r>
            <a:r>
              <a:rPr lang="cs-CZ" b="1" dirty="0" smtClean="0">
                <a:solidFill>
                  <a:srgbClr val="FF0000"/>
                </a:solidFill>
              </a:rPr>
              <a:t>II</a:t>
            </a:r>
          </a:p>
          <a:p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FF0000"/>
                </a:solidFill>
              </a:rPr>
              <a:t>ztažné věty určující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RELATIVE CLAUSES 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443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RELATIVE CLAUSES 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r>
              <a:rPr lang="cs-CZ" sz="3200" dirty="0" smtClean="0">
                <a:solidFill>
                  <a:srgbClr val="00B050"/>
                </a:solidFill>
              </a:rPr>
              <a:t>1.Vztažné věty určující- základní charakteristika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2. Použití vztažných zájmen – gramatická pravidla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3. Věty s nevypustitelným vztažným zájmenem</a:t>
            </a:r>
          </a:p>
          <a:p>
            <a:r>
              <a:rPr lang="cs-CZ" sz="3200" dirty="0">
                <a:solidFill>
                  <a:srgbClr val="00B050"/>
                </a:solidFill>
              </a:rPr>
              <a:t>4</a:t>
            </a:r>
            <a:r>
              <a:rPr lang="cs-CZ" sz="3200" dirty="0" smtClean="0">
                <a:solidFill>
                  <a:srgbClr val="00B050"/>
                </a:solidFill>
              </a:rPr>
              <a:t>. Vynechání </a:t>
            </a:r>
            <a:r>
              <a:rPr lang="cs-CZ" sz="3200" dirty="0">
                <a:solidFill>
                  <a:srgbClr val="00B050"/>
                </a:solidFill>
              </a:rPr>
              <a:t>vztažného </a:t>
            </a:r>
            <a:r>
              <a:rPr lang="cs-CZ" sz="3200" dirty="0" smtClean="0">
                <a:solidFill>
                  <a:srgbClr val="00B050"/>
                </a:solidFill>
              </a:rPr>
              <a:t>zájmena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5. Příklad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6. Řešení</a:t>
            </a:r>
          </a:p>
          <a:p>
            <a:endParaRPr lang="cs-CZ" sz="3200" dirty="0">
              <a:solidFill>
                <a:srgbClr val="00B050"/>
              </a:solidFill>
            </a:endParaRPr>
          </a:p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752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RELATIVE CLAUSES 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447800"/>
            <a:ext cx="8748464" cy="5077544"/>
          </a:xfrm>
        </p:spPr>
        <p:txBody>
          <a:bodyPr>
            <a:normAutofit fontScale="32500" lnSpcReduction="20000"/>
          </a:bodyPr>
          <a:lstStyle/>
          <a:p>
            <a:r>
              <a:rPr lang="cs-CZ" sz="6700" b="1" u="sng" dirty="0" smtClean="0">
                <a:solidFill>
                  <a:srgbClr val="00B050"/>
                </a:solidFill>
              </a:rPr>
              <a:t>1. Vztažné věty určující ( </a:t>
            </a:r>
            <a:r>
              <a:rPr lang="cs-CZ" sz="6700" b="1" u="sng" dirty="0" err="1" smtClean="0">
                <a:solidFill>
                  <a:srgbClr val="00B050"/>
                </a:solidFill>
              </a:rPr>
              <a:t>defining</a:t>
            </a:r>
            <a:r>
              <a:rPr lang="cs-CZ" sz="6700" b="1" u="sng" dirty="0" smtClean="0">
                <a:solidFill>
                  <a:srgbClr val="00B050"/>
                </a:solidFill>
              </a:rPr>
              <a:t> ) </a:t>
            </a:r>
          </a:p>
          <a:p>
            <a:pPr marL="0" indent="0">
              <a:buNone/>
            </a:pPr>
            <a:r>
              <a:rPr lang="cs-CZ" sz="6700" b="1" dirty="0" smtClean="0">
                <a:solidFill>
                  <a:srgbClr val="00B050"/>
                </a:solidFill>
              </a:rPr>
              <a:t>     </a:t>
            </a:r>
            <a:r>
              <a:rPr lang="cs-CZ" sz="6700" b="1" dirty="0" smtClean="0">
                <a:solidFill>
                  <a:srgbClr val="00B050"/>
                </a:solidFill>
              </a:rPr>
              <a:t>  </a:t>
            </a:r>
            <a:r>
              <a:rPr lang="cs-CZ" sz="6700" b="1" u="sng" dirty="0" smtClean="0">
                <a:solidFill>
                  <a:srgbClr val="00B050"/>
                </a:solidFill>
              </a:rPr>
              <a:t>– základní charakteristika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sz="6200" dirty="0" smtClean="0"/>
              <a:t>- rozvíjí vždy </a:t>
            </a:r>
            <a:r>
              <a:rPr lang="cs-CZ" sz="6200" b="1" dirty="0" smtClean="0"/>
              <a:t>podstatné jméno</a:t>
            </a:r>
            <a:r>
              <a:rPr lang="cs-CZ" sz="6200" dirty="0" smtClean="0"/>
              <a:t>, popř. zájmeno</a:t>
            </a:r>
          </a:p>
          <a:p>
            <a:r>
              <a:rPr lang="cs-CZ" sz="6200" dirty="0" smtClean="0"/>
              <a:t>- stojí vždy přímo </a:t>
            </a:r>
            <a:r>
              <a:rPr lang="cs-CZ" sz="6200" b="1" dirty="0" smtClean="0"/>
              <a:t>za větným členem</a:t>
            </a:r>
            <a:r>
              <a:rPr lang="cs-CZ" sz="6200" dirty="0" smtClean="0"/>
              <a:t>, který rozvíjí</a:t>
            </a:r>
          </a:p>
          <a:p>
            <a:r>
              <a:rPr lang="cs-CZ" sz="6200" dirty="0" smtClean="0"/>
              <a:t>- k uvození nejčastěji používáme vztažná zájmena </a:t>
            </a:r>
            <a:r>
              <a:rPr lang="cs-CZ" sz="6200" b="1" dirty="0" smtClean="0">
                <a:solidFill>
                  <a:srgbClr val="FF0000"/>
                </a:solidFill>
              </a:rPr>
              <a:t>WHO, WHICH, THAT</a:t>
            </a:r>
          </a:p>
          <a:p>
            <a:r>
              <a:rPr lang="cs-CZ" sz="6200" dirty="0"/>
              <a:t>- určující (</a:t>
            </a:r>
            <a:r>
              <a:rPr lang="cs-CZ" sz="6200" dirty="0" err="1"/>
              <a:t>defining</a:t>
            </a:r>
            <a:r>
              <a:rPr lang="cs-CZ" sz="6200" dirty="0"/>
              <a:t>) vztažné věty blíže určují dané podstatné jméno, z </a:t>
            </a:r>
            <a:r>
              <a:rPr lang="cs-CZ" sz="6200" dirty="0" smtClean="0"/>
              <a:t>    </a:t>
            </a:r>
          </a:p>
          <a:p>
            <a:pPr marL="0" indent="0">
              <a:buNone/>
            </a:pPr>
            <a:r>
              <a:rPr lang="cs-CZ" sz="6200" dirty="0" smtClean="0"/>
              <a:t>        několika   či </a:t>
            </a:r>
            <a:r>
              <a:rPr lang="cs-CZ" sz="6200" dirty="0"/>
              <a:t>z mnoha exemplářů </a:t>
            </a:r>
            <a:r>
              <a:rPr lang="cs-CZ" sz="6200" b="1" dirty="0"/>
              <a:t>vybírají pouze konkrétní </a:t>
            </a:r>
            <a:r>
              <a:rPr lang="cs-CZ" sz="6200" b="1" dirty="0" smtClean="0"/>
              <a:t>jeden</a:t>
            </a:r>
          </a:p>
          <a:p>
            <a:r>
              <a:rPr lang="cs-CZ" sz="6200" dirty="0" smtClean="0"/>
              <a:t>- v souvětí </a:t>
            </a:r>
            <a:r>
              <a:rPr lang="cs-CZ" sz="6200" b="1" dirty="0" smtClean="0"/>
              <a:t>nepíšeme čárky</a:t>
            </a:r>
          </a:p>
          <a:p>
            <a:r>
              <a:rPr lang="cs-CZ" sz="6200" dirty="0" smtClean="0"/>
              <a:t>- </a:t>
            </a:r>
            <a:r>
              <a:rPr lang="cs-CZ" sz="6200" b="1" dirty="0" smtClean="0"/>
              <a:t>nelze je ze souvětí vypustit</a:t>
            </a:r>
            <a:r>
              <a:rPr lang="cs-CZ" sz="6200" dirty="0" smtClean="0"/>
              <a:t>, protože by nemělo smysl</a:t>
            </a:r>
          </a:p>
          <a:p>
            <a:endParaRPr lang="cs-CZ" sz="3100" dirty="0"/>
          </a:p>
          <a:p>
            <a:endParaRPr lang="cs-CZ" sz="3100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302640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RELATIVE CLAUSES 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712968" cy="4572000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rgbClr val="00B050"/>
                </a:solidFill>
              </a:rPr>
              <a:t>2.Použití vztažných zájmen ve vztažné větě určující</a:t>
            </a:r>
          </a:p>
          <a:p>
            <a:pPr marL="0" indent="0">
              <a:buNone/>
            </a:pPr>
            <a:endParaRPr lang="cs-CZ" u="sng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- používáme vztažná zájmena </a:t>
            </a:r>
            <a:r>
              <a:rPr lang="cs-CZ" dirty="0" smtClean="0">
                <a:solidFill>
                  <a:srgbClr val="FF0000"/>
                </a:solidFill>
              </a:rPr>
              <a:t>WHO – WHICH – THAT</a:t>
            </a:r>
          </a:p>
          <a:p>
            <a:r>
              <a:rPr lang="cs-CZ" dirty="0" smtClean="0"/>
              <a:t>- překládáme  jako „který“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b="1" dirty="0" smtClean="0">
                <a:solidFill>
                  <a:srgbClr val="FF0000"/>
                </a:solidFill>
              </a:rPr>
              <a:t>WHO</a:t>
            </a:r>
            <a:r>
              <a:rPr lang="cs-CZ" dirty="0" smtClean="0"/>
              <a:t> </a:t>
            </a:r>
            <a:r>
              <a:rPr lang="cs-CZ" dirty="0"/>
              <a:t>se však používá pro životná podstatná </a:t>
            </a:r>
            <a:r>
              <a:rPr lang="cs-CZ" dirty="0" smtClean="0"/>
              <a:t>jména</a:t>
            </a:r>
          </a:p>
          <a:p>
            <a:pPr>
              <a:buNone/>
            </a:pPr>
            <a:r>
              <a:rPr lang="cs-CZ" dirty="0" smtClean="0"/>
              <a:t>	 </a:t>
            </a:r>
            <a:r>
              <a:rPr lang="cs-CZ" dirty="0">
                <a:solidFill>
                  <a:srgbClr val="FF0000"/>
                </a:solidFill>
              </a:rPr>
              <a:t>(pro </a:t>
            </a:r>
            <a:r>
              <a:rPr lang="cs-CZ" dirty="0" smtClean="0">
                <a:solidFill>
                  <a:srgbClr val="FF0000"/>
                </a:solidFill>
              </a:rPr>
              <a:t>lidi)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b="1" dirty="0" smtClean="0">
                <a:solidFill>
                  <a:srgbClr val="FF0000"/>
                </a:solidFill>
              </a:rPr>
              <a:t>WHICH</a:t>
            </a:r>
            <a:r>
              <a:rPr lang="cs-CZ" dirty="0" smtClean="0"/>
              <a:t> </a:t>
            </a:r>
            <a:r>
              <a:rPr lang="cs-CZ" dirty="0"/>
              <a:t>se používá pro neživotná </a:t>
            </a:r>
            <a:r>
              <a:rPr lang="cs-CZ" dirty="0">
                <a:solidFill>
                  <a:srgbClr val="FF0000"/>
                </a:solidFill>
              </a:rPr>
              <a:t>(pro věci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- u </a:t>
            </a:r>
            <a:r>
              <a:rPr lang="cs-CZ" b="1" dirty="0">
                <a:solidFill>
                  <a:srgbClr val="00B050"/>
                </a:solidFill>
              </a:rPr>
              <a:t>určujících </a:t>
            </a:r>
            <a:r>
              <a:rPr lang="cs-CZ" dirty="0"/>
              <a:t>vztažných vět lze místo </a:t>
            </a:r>
            <a:r>
              <a:rPr lang="cs-CZ" i="1" dirty="0" err="1"/>
              <a:t>who</a:t>
            </a:r>
            <a:r>
              <a:rPr lang="cs-CZ" dirty="0"/>
              <a:t> i </a:t>
            </a:r>
            <a:r>
              <a:rPr lang="cs-CZ" i="1" dirty="0" err="1"/>
              <a:t>which</a:t>
            </a:r>
            <a:r>
              <a:rPr lang="cs-CZ" dirty="0"/>
              <a:t> použít </a:t>
            </a:r>
            <a:r>
              <a:rPr lang="cs-CZ" b="1" dirty="0" smtClean="0">
                <a:solidFill>
                  <a:srgbClr val="FF0000"/>
                </a:solidFill>
              </a:rPr>
              <a:t>THAT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u="heavy" dirty="0">
                <a:solidFill>
                  <a:srgbClr val="FF0000"/>
                </a:solidFill>
              </a:rPr>
              <a:t> </a:t>
            </a:r>
            <a:r>
              <a:rPr lang="cs-CZ" b="1" u="heavy" dirty="0" smtClean="0">
                <a:solidFill>
                  <a:srgbClr val="FF0000"/>
                </a:solidFill>
              </a:rPr>
              <a:t>Ne </a:t>
            </a:r>
            <a:r>
              <a:rPr lang="cs-CZ" b="1" u="heavy" dirty="0">
                <a:solidFill>
                  <a:srgbClr val="FF0000"/>
                </a:solidFill>
              </a:rPr>
              <a:t>však u neurčujících vztažných vět! 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8256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RELATIVE CLAUSES 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47800"/>
            <a:ext cx="8856984" cy="5149552"/>
          </a:xfrm>
        </p:spPr>
        <p:txBody>
          <a:bodyPr>
            <a:normAutofit fontScale="85000" lnSpcReduction="20000"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3. Věty s nevypustitelným vztažným zájmenem</a:t>
            </a:r>
          </a:p>
          <a:p>
            <a:pPr marL="0" indent="0">
              <a:buNone/>
            </a:pPr>
            <a:endParaRPr lang="cs-CZ" sz="3100" b="1" u="sng" dirty="0" smtClean="0">
              <a:solidFill>
                <a:srgbClr val="00B050"/>
              </a:solidFill>
            </a:endParaRPr>
          </a:p>
          <a:p>
            <a:r>
              <a:rPr lang="cs-CZ" sz="2800" dirty="0" smtClean="0"/>
              <a:t>- jestliže věta </a:t>
            </a:r>
            <a:r>
              <a:rPr lang="cs-CZ" sz="2800" dirty="0"/>
              <a:t>hlavní a věta vztažná </a:t>
            </a:r>
            <a:r>
              <a:rPr lang="cs-CZ" sz="2800" dirty="0">
                <a:solidFill>
                  <a:srgbClr val="FF0000"/>
                </a:solidFill>
              </a:rPr>
              <a:t>mají </a:t>
            </a:r>
            <a:r>
              <a:rPr lang="cs-CZ" sz="2800" b="1" dirty="0">
                <a:solidFill>
                  <a:srgbClr val="FF0000"/>
                </a:solidFill>
              </a:rPr>
              <a:t>stejný podmět</a:t>
            </a:r>
            <a:r>
              <a:rPr lang="cs-CZ" sz="2800" dirty="0" smtClean="0"/>
              <a:t>, </a:t>
            </a:r>
            <a:r>
              <a:rPr lang="cs-CZ" sz="2800" dirty="0"/>
              <a:t>zájmeno nelze </a:t>
            </a:r>
            <a:r>
              <a:rPr lang="cs-CZ" sz="2800" dirty="0" smtClean="0"/>
              <a:t>vypustit</a:t>
            </a:r>
          </a:p>
          <a:p>
            <a:r>
              <a:rPr lang="cs-CZ" sz="2800" dirty="0" smtClean="0"/>
              <a:t>-  vztažné zájmeno je </a:t>
            </a:r>
            <a:r>
              <a:rPr lang="cs-CZ" sz="2800" dirty="0"/>
              <a:t>v 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1.pádě.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EXAMPLES:</a:t>
            </a:r>
          </a:p>
          <a:p>
            <a:r>
              <a:rPr lang="cs-CZ" sz="2800" b="1" dirty="0" err="1" smtClean="0">
                <a:solidFill>
                  <a:srgbClr val="7030A0"/>
                </a:solidFill>
              </a:rPr>
              <a:t>The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>
                <a:solidFill>
                  <a:srgbClr val="7030A0"/>
                </a:solidFill>
              </a:rPr>
              <a:t>stone </a:t>
            </a:r>
            <a:r>
              <a:rPr lang="cs-CZ" sz="2800" b="1" u="sng" dirty="0" err="1">
                <a:solidFill>
                  <a:srgbClr val="7030A0"/>
                </a:solidFill>
              </a:rPr>
              <a:t>which</a:t>
            </a:r>
            <a:r>
              <a:rPr lang="cs-CZ" sz="2800" b="1" dirty="0">
                <a:solidFill>
                  <a:srgbClr val="7030A0"/>
                </a:solidFill>
              </a:rPr>
              <a:t> / </a:t>
            </a:r>
            <a:r>
              <a:rPr lang="cs-CZ" sz="2800" b="1" dirty="0" err="1" smtClean="0">
                <a:solidFill>
                  <a:srgbClr val="7030A0"/>
                </a:solidFill>
              </a:rPr>
              <a:t>that</a:t>
            </a:r>
            <a:r>
              <a:rPr lang="cs-CZ" sz="2800" b="1" dirty="0" smtClean="0">
                <a:solidFill>
                  <a:srgbClr val="7030A0"/>
                </a:solidFill>
              </a:rPr>
              <a:t>  </a:t>
            </a:r>
            <a:r>
              <a:rPr lang="cs-CZ" sz="2800" b="1" dirty="0" err="1"/>
              <a:t>fell</a:t>
            </a:r>
            <a:r>
              <a:rPr lang="cs-CZ" sz="2800" b="1" dirty="0"/>
              <a:t> on my </a:t>
            </a:r>
            <a:r>
              <a:rPr lang="cs-CZ" sz="2800" b="1" dirty="0" err="1"/>
              <a:t>head</a:t>
            </a:r>
            <a:r>
              <a:rPr lang="cs-CZ" sz="2800" b="1" dirty="0"/>
              <a:t> </a:t>
            </a:r>
            <a:r>
              <a:rPr lang="cs-CZ" sz="2800" b="1" dirty="0" err="1"/>
              <a:t>was</a:t>
            </a:r>
            <a:r>
              <a:rPr lang="cs-CZ" sz="2800" b="1" dirty="0"/>
              <a:t> </a:t>
            </a:r>
            <a:r>
              <a:rPr lang="cs-CZ" sz="2800" b="1" dirty="0" err="1"/>
              <a:t>quite</a:t>
            </a:r>
            <a:r>
              <a:rPr lang="cs-CZ" sz="2800" b="1" dirty="0"/>
              <a:t> big. </a:t>
            </a:r>
          </a:p>
          <a:p>
            <a:r>
              <a:rPr lang="cs-CZ" sz="2800" dirty="0"/>
              <a:t>- WHICH zde </a:t>
            </a:r>
            <a:r>
              <a:rPr lang="cs-CZ" sz="2800" b="1" dirty="0"/>
              <a:t>má</a:t>
            </a:r>
            <a:r>
              <a:rPr lang="cs-CZ" sz="2800" dirty="0"/>
              <a:t> funkci podmětu vedlejší věty. Vynecháme-li ho, tato věta nebude mít podmět</a:t>
            </a:r>
            <a:r>
              <a:rPr lang="cs-CZ" sz="2800" dirty="0" smtClean="0"/>
              <a:t>.</a:t>
            </a:r>
          </a:p>
          <a:p>
            <a:r>
              <a:rPr lang="cs-CZ" sz="2800" b="1" dirty="0" err="1" smtClean="0">
                <a:solidFill>
                  <a:srgbClr val="7030A0"/>
                </a:solidFill>
              </a:rPr>
              <a:t>The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>
                <a:solidFill>
                  <a:srgbClr val="7030A0"/>
                </a:solidFill>
              </a:rPr>
              <a:t>stone </a:t>
            </a:r>
            <a:r>
              <a:rPr lang="cs-CZ" sz="2800" b="1" dirty="0" err="1">
                <a:solidFill>
                  <a:schemeClr val="accent1">
                    <a:lumMod val="75000"/>
                  </a:schemeClr>
                </a:solidFill>
              </a:rPr>
              <a:t>fell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/>
              <a:t>on my </a:t>
            </a:r>
            <a:r>
              <a:rPr lang="cs-CZ" sz="2800" b="1" dirty="0" err="1"/>
              <a:t>head</a:t>
            </a:r>
            <a:r>
              <a:rPr lang="cs-CZ" sz="2800" b="1" dirty="0"/>
              <a:t> </a:t>
            </a:r>
            <a:r>
              <a:rPr lang="cs-CZ" sz="2800" b="1" dirty="0" err="1">
                <a:solidFill>
                  <a:schemeClr val="accent1">
                    <a:lumMod val="75000"/>
                  </a:schemeClr>
                </a:solidFill>
              </a:rPr>
              <a:t>was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/>
              <a:t>quite</a:t>
            </a:r>
            <a:r>
              <a:rPr lang="cs-CZ" sz="2800" b="1" dirty="0"/>
              <a:t> big.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- zbude nám z celého souvětí paskvil, ve kterém se objevují dvě slovesa.</a:t>
            </a:r>
          </a:p>
          <a:p>
            <a:pPr marL="0" indent="0">
              <a:buNone/>
            </a:pPr>
            <a:endParaRPr lang="cs-CZ" sz="2800" b="1" dirty="0"/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61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RELATIVE CLAUSES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02752" y="1412776"/>
            <a:ext cx="8964488" cy="5365576"/>
          </a:xfrm>
        </p:spPr>
        <p:txBody>
          <a:bodyPr>
            <a:normAutofit fontScale="77500" lnSpcReduction="20000"/>
          </a:bodyPr>
          <a:lstStyle/>
          <a:p>
            <a:r>
              <a:rPr lang="cs-CZ" sz="4600" b="1" u="sng" dirty="0">
                <a:solidFill>
                  <a:srgbClr val="00B050"/>
                </a:solidFill>
              </a:rPr>
              <a:t>4</a:t>
            </a:r>
            <a:r>
              <a:rPr lang="cs-CZ" sz="4600" b="1" u="sng" dirty="0" smtClean="0">
                <a:solidFill>
                  <a:srgbClr val="00B050"/>
                </a:solidFill>
              </a:rPr>
              <a:t>. Vynechání </a:t>
            </a:r>
            <a:r>
              <a:rPr lang="cs-CZ" sz="4600" b="1" u="sng" dirty="0">
                <a:solidFill>
                  <a:srgbClr val="00B050"/>
                </a:solidFill>
              </a:rPr>
              <a:t>vztažného </a:t>
            </a:r>
            <a:r>
              <a:rPr lang="cs-CZ" sz="4600" b="1" u="sng" dirty="0" smtClean="0">
                <a:solidFill>
                  <a:srgbClr val="00B050"/>
                </a:solidFill>
              </a:rPr>
              <a:t>zájmena</a:t>
            </a:r>
          </a:p>
          <a:p>
            <a:endParaRPr lang="cs-CZ" sz="4600" dirty="0">
              <a:solidFill>
                <a:srgbClr val="00B050"/>
              </a:solidFill>
            </a:endParaRPr>
          </a:p>
          <a:p>
            <a:r>
              <a:rPr lang="cs-CZ" dirty="0"/>
              <a:t>U </a:t>
            </a:r>
            <a:r>
              <a:rPr lang="cs-CZ" b="1" dirty="0">
                <a:solidFill>
                  <a:srgbClr val="00B050"/>
                </a:solidFill>
              </a:rPr>
              <a:t>určujících</a:t>
            </a:r>
            <a:r>
              <a:rPr lang="cs-CZ" dirty="0"/>
              <a:t> vztažných vět se za určitých okolností </a:t>
            </a:r>
            <a:r>
              <a:rPr lang="cs-CZ" b="1" dirty="0"/>
              <a:t>vynechává vztažné zájmeno </a:t>
            </a:r>
            <a:r>
              <a:rPr lang="cs-CZ" dirty="0"/>
              <a:t>WHO, WHICH nebo THAT. </a:t>
            </a:r>
            <a:endParaRPr lang="cs-CZ" dirty="0" smtClean="0"/>
          </a:p>
          <a:p>
            <a:r>
              <a:rPr lang="cs-CZ" b="1" dirty="0" smtClean="0"/>
              <a:t>Podmět </a:t>
            </a:r>
            <a:r>
              <a:rPr lang="cs-CZ" b="1" dirty="0"/>
              <a:t>této vztažné věty </a:t>
            </a:r>
            <a:r>
              <a:rPr lang="cs-CZ" b="1" dirty="0" smtClean="0"/>
              <a:t>musí </a:t>
            </a:r>
            <a:r>
              <a:rPr lang="cs-CZ" b="1" dirty="0" smtClean="0"/>
              <a:t>být předmětem </a:t>
            </a:r>
            <a:r>
              <a:rPr lang="cs-CZ" b="1" dirty="0"/>
              <a:t>hlavní věty</a:t>
            </a:r>
            <a:r>
              <a:rPr lang="cs-CZ" dirty="0"/>
              <a:t>. Prakticky to znamená, že </a:t>
            </a:r>
            <a:r>
              <a:rPr lang="cs-CZ" b="1" dirty="0">
                <a:solidFill>
                  <a:srgbClr val="FF0000"/>
                </a:solidFill>
              </a:rPr>
              <a:t>zájmeno můžeme vynechat tehdy, když ve vedlejší větě nemá funkci podmětu: 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EXAMPLES:</a:t>
            </a:r>
            <a:endParaRPr lang="cs-CZ" b="1" dirty="0"/>
          </a:p>
          <a:p>
            <a:r>
              <a:rPr lang="cs-CZ" b="1" dirty="0" err="1" smtClean="0">
                <a:solidFill>
                  <a:srgbClr val="7030A0"/>
                </a:solidFill>
              </a:rPr>
              <a:t>The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>
                <a:solidFill>
                  <a:srgbClr val="7030A0"/>
                </a:solidFill>
              </a:rPr>
              <a:t>book</a:t>
            </a: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u="sng" dirty="0" err="1"/>
              <a:t>which</a:t>
            </a:r>
            <a:r>
              <a:rPr lang="cs-CZ" b="1" dirty="0"/>
              <a:t> </a:t>
            </a:r>
            <a:r>
              <a:rPr lang="cs-CZ" b="1" dirty="0" smtClean="0"/>
              <a:t>/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I </a:t>
            </a:r>
            <a:r>
              <a:rPr lang="cs-CZ" b="1" dirty="0" err="1"/>
              <a:t>bought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not very </a:t>
            </a:r>
            <a:r>
              <a:rPr lang="cs-CZ" b="1" dirty="0" err="1"/>
              <a:t>good</a:t>
            </a:r>
            <a:r>
              <a:rPr lang="cs-CZ" b="1" dirty="0"/>
              <a:t>. </a:t>
            </a:r>
            <a:endParaRPr lang="cs-CZ" b="1" dirty="0" smtClean="0"/>
          </a:p>
          <a:p>
            <a:r>
              <a:rPr lang="cs-CZ" dirty="0" smtClean="0"/>
              <a:t>- </a:t>
            </a:r>
            <a:r>
              <a:rPr lang="cs-CZ" dirty="0"/>
              <a:t>WHICH zde nemá funkci podmětu vedlejší věty. Vynecháme-li ho, věta bude stále mít svůj podmět (tedy já - I)</a:t>
            </a:r>
            <a:br>
              <a:rPr lang="cs-CZ" dirty="0"/>
            </a:br>
            <a:r>
              <a:rPr lang="cs-CZ" b="1" dirty="0" err="1">
                <a:solidFill>
                  <a:srgbClr val="FF0000"/>
                </a:solidFill>
              </a:rPr>
              <a:t>The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book</a:t>
            </a:r>
            <a:r>
              <a:rPr lang="cs-CZ" b="1" dirty="0">
                <a:solidFill>
                  <a:srgbClr val="FF0000"/>
                </a:solidFill>
              </a:rPr>
              <a:t> I </a:t>
            </a:r>
            <a:r>
              <a:rPr lang="cs-CZ" b="1" dirty="0" err="1">
                <a:solidFill>
                  <a:srgbClr val="FF0000"/>
                </a:solidFill>
              </a:rPr>
              <a:t>bought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is</a:t>
            </a:r>
            <a:r>
              <a:rPr lang="cs-CZ" b="1" dirty="0">
                <a:solidFill>
                  <a:srgbClr val="FF0000"/>
                </a:solidFill>
              </a:rPr>
              <a:t> not very </a:t>
            </a:r>
            <a:r>
              <a:rPr lang="cs-CZ" b="1" dirty="0" err="1">
                <a:solidFill>
                  <a:srgbClr val="FF0000"/>
                </a:solidFill>
              </a:rPr>
              <a:t>good</a:t>
            </a:r>
            <a:r>
              <a:rPr lang="cs-CZ" b="1" dirty="0">
                <a:solidFill>
                  <a:srgbClr val="FF0000"/>
                </a:solidFill>
              </a:rPr>
              <a:t>. 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!!! Vynechávání </a:t>
            </a:r>
            <a:r>
              <a:rPr lang="cs-CZ" dirty="0">
                <a:solidFill>
                  <a:srgbClr val="7030A0"/>
                </a:solidFill>
              </a:rPr>
              <a:t>vztažných zájmen je </a:t>
            </a:r>
            <a:r>
              <a:rPr lang="cs-CZ" dirty="0" smtClean="0">
                <a:solidFill>
                  <a:srgbClr val="7030A0"/>
                </a:solidFill>
              </a:rPr>
              <a:t>pro Angličana běžná </a:t>
            </a:r>
            <a:r>
              <a:rPr lang="cs-CZ" dirty="0">
                <a:solidFill>
                  <a:srgbClr val="7030A0"/>
                </a:solidFill>
              </a:rPr>
              <a:t>věc. </a:t>
            </a:r>
            <a:r>
              <a:rPr lang="cs-CZ" dirty="0" smtClean="0">
                <a:solidFill>
                  <a:srgbClr val="7030A0"/>
                </a:solidFill>
              </a:rPr>
              <a:t> Protože člověk </a:t>
            </a:r>
            <a:r>
              <a:rPr lang="cs-CZ" dirty="0">
                <a:solidFill>
                  <a:srgbClr val="7030A0"/>
                </a:solidFill>
              </a:rPr>
              <a:t>hůře rozumí něčemu, co sám </a:t>
            </a:r>
            <a:r>
              <a:rPr lang="cs-CZ" dirty="0" smtClean="0">
                <a:solidFill>
                  <a:srgbClr val="7030A0"/>
                </a:solidFill>
              </a:rPr>
              <a:t>nepoužívá, doporučuje se zájmena vztažná v těchto případech také </a:t>
            </a:r>
            <a:r>
              <a:rPr lang="cs-CZ" dirty="0">
                <a:solidFill>
                  <a:srgbClr val="7030A0"/>
                </a:solidFill>
              </a:rPr>
              <a:t>vynechávat 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74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RELATIVE CLAUSES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</a:rPr>
              <a:t>Příklad</a:t>
            </a:r>
          </a:p>
          <a:p>
            <a:r>
              <a:rPr lang="cs-CZ" sz="2400" dirty="0" smtClean="0"/>
              <a:t>Přečti si pozorně následující souvětí se vztažnými větami a rozhodni, zda je možno vztažné zájmeno vypustit. Souvětí napiš: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man </a:t>
            </a:r>
            <a:r>
              <a:rPr lang="cs-CZ" sz="2400" b="1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lives</a:t>
            </a:r>
            <a:r>
              <a:rPr lang="cs-CZ" sz="2400" dirty="0" smtClean="0"/>
              <a:t> </a:t>
            </a:r>
            <a:r>
              <a:rPr lang="cs-CZ" sz="2400" dirty="0" err="1" smtClean="0"/>
              <a:t>next</a:t>
            </a:r>
            <a:r>
              <a:rPr lang="cs-CZ" sz="2400" dirty="0" smtClean="0"/>
              <a:t> </a:t>
            </a:r>
            <a:r>
              <a:rPr lang="cs-CZ" sz="2400" dirty="0" err="1" smtClean="0"/>
              <a:t>door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very </a:t>
            </a:r>
            <a:r>
              <a:rPr lang="cs-CZ" sz="2400" dirty="0" err="1" smtClean="0"/>
              <a:t>ill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Everything</a:t>
            </a:r>
            <a:r>
              <a:rPr lang="cs-CZ" sz="2400" dirty="0" smtClean="0"/>
              <a:t> </a:t>
            </a:r>
            <a:r>
              <a:rPr lang="cs-CZ" sz="2400" b="1" dirty="0" err="1" smtClean="0"/>
              <a:t>that</a:t>
            </a:r>
            <a:r>
              <a:rPr lang="cs-CZ" sz="2400" dirty="0" smtClean="0"/>
              <a:t> he </a:t>
            </a:r>
            <a:r>
              <a:rPr lang="cs-CZ" sz="2400" dirty="0" err="1" smtClean="0"/>
              <a:t>says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lie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bicycle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that</a:t>
            </a:r>
            <a:r>
              <a:rPr lang="cs-CZ" sz="2400" dirty="0" smtClean="0"/>
              <a:t> I </a:t>
            </a:r>
            <a:r>
              <a:rPr lang="cs-CZ" sz="2400" dirty="0" err="1" smtClean="0"/>
              <a:t>wanted</a:t>
            </a:r>
            <a:r>
              <a:rPr lang="cs-CZ" sz="2400" dirty="0" smtClean="0"/>
              <a:t> to use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broken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/>
              <a:t>writer</a:t>
            </a:r>
            <a:r>
              <a:rPr lang="cs-CZ" sz="2400" dirty="0"/>
              <a:t> </a:t>
            </a:r>
            <a:r>
              <a:rPr lang="cs-CZ" sz="2400" b="1" dirty="0" err="1" smtClean="0"/>
              <a:t>who</a:t>
            </a:r>
            <a:r>
              <a:rPr lang="cs-CZ" sz="2400" b="1" dirty="0" smtClean="0"/>
              <a:t>  </a:t>
            </a:r>
            <a:r>
              <a:rPr lang="cs-CZ" sz="2400" dirty="0" err="1"/>
              <a:t>wrote</a:t>
            </a:r>
            <a:r>
              <a:rPr lang="cs-CZ" sz="2400" dirty="0"/>
              <a:t> </a:t>
            </a:r>
            <a:r>
              <a:rPr lang="cs-CZ" sz="2400" dirty="0" err="1"/>
              <a:t>Hobbit</a:t>
            </a:r>
            <a:r>
              <a:rPr lang="cs-CZ" sz="2400" dirty="0"/>
              <a:t> </a:t>
            </a:r>
            <a:r>
              <a:rPr lang="cs-CZ" sz="2400" dirty="0" err="1"/>
              <a:t>is</a:t>
            </a:r>
            <a:r>
              <a:rPr lang="cs-CZ" sz="2400" dirty="0"/>
              <a:t> my </a:t>
            </a:r>
            <a:r>
              <a:rPr lang="cs-CZ" sz="2400" dirty="0" err="1"/>
              <a:t>favourite</a:t>
            </a:r>
            <a:r>
              <a:rPr lang="cs-CZ" sz="2400" dirty="0"/>
              <a:t>.</a:t>
            </a:r>
          </a:p>
          <a:p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smtClean="0"/>
              <a:t>man </a:t>
            </a:r>
            <a:r>
              <a:rPr lang="cs-CZ" sz="2400" b="1" dirty="0" err="1" smtClean="0"/>
              <a:t>who</a:t>
            </a:r>
            <a:r>
              <a:rPr lang="cs-CZ" sz="2400" b="1" dirty="0" smtClean="0"/>
              <a:t> </a:t>
            </a:r>
            <a:r>
              <a:rPr lang="cs-CZ" sz="2400" dirty="0" err="1"/>
              <a:t>stands</a:t>
            </a:r>
            <a:r>
              <a:rPr lang="cs-CZ" sz="2400" dirty="0"/>
              <a:t> </a:t>
            </a:r>
            <a:r>
              <a:rPr lang="cs-CZ" sz="2400" dirty="0" err="1"/>
              <a:t>over</a:t>
            </a:r>
            <a:r>
              <a:rPr lang="cs-CZ" sz="2400" dirty="0"/>
              <a:t> </a:t>
            </a:r>
            <a:r>
              <a:rPr lang="cs-CZ" sz="2400" dirty="0" err="1"/>
              <a:t>there</a:t>
            </a:r>
            <a:r>
              <a:rPr lang="cs-CZ" sz="2400" dirty="0"/>
              <a:t> </a:t>
            </a:r>
            <a:r>
              <a:rPr lang="cs-CZ" sz="2400" dirty="0" err="1"/>
              <a:t>is</a:t>
            </a:r>
            <a:r>
              <a:rPr lang="cs-CZ" sz="2400" dirty="0"/>
              <a:t> John´s </a:t>
            </a:r>
            <a:r>
              <a:rPr lang="cs-CZ" sz="2400" dirty="0" err="1"/>
              <a:t>English</a:t>
            </a:r>
            <a:r>
              <a:rPr lang="cs-CZ" sz="2400" dirty="0"/>
              <a:t> </a:t>
            </a:r>
            <a:r>
              <a:rPr lang="cs-CZ" sz="2400" dirty="0" err="1"/>
              <a:t>teacher</a:t>
            </a:r>
            <a:r>
              <a:rPr lang="cs-CZ" sz="2400" dirty="0"/>
              <a:t>.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textbook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which</a:t>
            </a:r>
            <a:r>
              <a:rPr lang="cs-CZ" sz="2400" dirty="0" smtClean="0"/>
              <a:t> I </a:t>
            </a:r>
            <a:r>
              <a:rPr lang="cs-CZ" sz="2400" dirty="0" err="1" smtClean="0"/>
              <a:t>bought</a:t>
            </a:r>
            <a:r>
              <a:rPr lang="cs-CZ" sz="2400" dirty="0" smtClean="0"/>
              <a:t> last </a:t>
            </a:r>
            <a:r>
              <a:rPr lang="cs-CZ" sz="2400" dirty="0" err="1" smtClean="0"/>
              <a:t>week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excellent</a:t>
            </a:r>
            <a:r>
              <a:rPr lang="cs-CZ" sz="2400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693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RELATIVE CLAUSES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964488" cy="4572000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rgbClr val="00B050"/>
                </a:solidFill>
              </a:rPr>
              <a:t>Řešení</a:t>
            </a:r>
          </a:p>
          <a:p>
            <a:pPr marL="0" indent="0">
              <a:buNone/>
            </a:pPr>
            <a:endParaRPr lang="cs-CZ" b="1" u="sng" dirty="0" smtClean="0">
              <a:solidFill>
                <a:srgbClr val="00B050"/>
              </a:solidFill>
            </a:endParaRPr>
          </a:p>
          <a:p>
            <a:r>
              <a:rPr lang="cs-CZ" sz="2800" dirty="0" err="1"/>
              <a:t>The</a:t>
            </a:r>
            <a:r>
              <a:rPr lang="cs-CZ" sz="2800" dirty="0"/>
              <a:t> man </a:t>
            </a:r>
            <a:r>
              <a:rPr lang="cs-CZ" sz="2800" b="1" dirty="0" err="1">
                <a:solidFill>
                  <a:srgbClr val="7030A0"/>
                </a:solidFill>
              </a:rPr>
              <a:t>who</a:t>
            </a:r>
            <a:r>
              <a:rPr lang="cs-CZ" sz="2800" dirty="0"/>
              <a:t> </a:t>
            </a:r>
            <a:r>
              <a:rPr lang="cs-CZ" sz="2800" dirty="0" err="1"/>
              <a:t>lives</a:t>
            </a:r>
            <a:r>
              <a:rPr lang="cs-CZ" sz="2800" dirty="0"/>
              <a:t> </a:t>
            </a:r>
            <a:r>
              <a:rPr lang="cs-CZ" sz="2800" dirty="0" err="1"/>
              <a:t>next</a:t>
            </a:r>
            <a:r>
              <a:rPr lang="cs-CZ" sz="2800" dirty="0"/>
              <a:t> </a:t>
            </a:r>
            <a:r>
              <a:rPr lang="cs-CZ" sz="2800" dirty="0" err="1"/>
              <a:t>door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very </a:t>
            </a:r>
            <a:r>
              <a:rPr lang="cs-CZ" sz="2800" dirty="0" err="1"/>
              <a:t>ill</a:t>
            </a:r>
            <a:r>
              <a:rPr lang="cs-CZ" sz="2800" dirty="0" smtClean="0"/>
              <a:t>.            / </a:t>
            </a:r>
            <a:r>
              <a:rPr lang="cs-CZ" sz="2800" i="1" dirty="0" smtClean="0"/>
              <a:t>-</a:t>
            </a:r>
            <a:r>
              <a:rPr lang="cs-CZ" sz="2800" i="1" dirty="0" err="1"/>
              <a:t>w</a:t>
            </a:r>
            <a:r>
              <a:rPr lang="cs-CZ" sz="2800" i="1" dirty="0" err="1" smtClean="0"/>
              <a:t>ho</a:t>
            </a:r>
            <a:r>
              <a:rPr lang="cs-CZ" sz="2800" i="1" dirty="0" smtClean="0"/>
              <a:t>=podmět</a:t>
            </a:r>
            <a:endParaRPr lang="cs-CZ" sz="2800" i="1" dirty="0"/>
          </a:p>
          <a:p>
            <a:r>
              <a:rPr lang="cs-CZ" sz="2800" dirty="0" err="1"/>
              <a:t>Everything</a:t>
            </a:r>
            <a:r>
              <a:rPr lang="cs-CZ" sz="2800" dirty="0"/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he</a:t>
            </a:r>
            <a:r>
              <a:rPr lang="cs-CZ" sz="2800" dirty="0" smtClean="0"/>
              <a:t> </a:t>
            </a:r>
            <a:r>
              <a:rPr lang="cs-CZ" sz="2800" dirty="0" err="1"/>
              <a:t>says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a </a:t>
            </a:r>
            <a:r>
              <a:rPr lang="cs-CZ" sz="2800" dirty="0" err="1"/>
              <a:t>lie</a:t>
            </a:r>
            <a:r>
              <a:rPr lang="cs-CZ" sz="2800" dirty="0" smtClean="0"/>
              <a:t>.                                   </a:t>
            </a:r>
            <a:r>
              <a:rPr lang="cs-CZ" sz="2800" i="1" dirty="0" smtClean="0"/>
              <a:t>/– he= podmět</a:t>
            </a:r>
            <a:endParaRPr lang="cs-CZ" sz="2800" i="1" dirty="0"/>
          </a:p>
          <a:p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bicycle</a:t>
            </a:r>
            <a:r>
              <a:rPr lang="cs-CZ" sz="2800" dirty="0"/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I</a:t>
            </a:r>
            <a:r>
              <a:rPr lang="cs-CZ" sz="2800" dirty="0" smtClean="0"/>
              <a:t> </a:t>
            </a:r>
            <a:r>
              <a:rPr lang="cs-CZ" sz="2800" dirty="0" err="1"/>
              <a:t>wanted</a:t>
            </a:r>
            <a:r>
              <a:rPr lang="cs-CZ" sz="2800" dirty="0"/>
              <a:t> to use </a:t>
            </a:r>
            <a:r>
              <a:rPr lang="cs-CZ" sz="2800" dirty="0" err="1"/>
              <a:t>was</a:t>
            </a:r>
            <a:r>
              <a:rPr lang="cs-CZ" sz="2800" dirty="0"/>
              <a:t> </a:t>
            </a:r>
            <a:r>
              <a:rPr lang="cs-CZ" sz="2800" dirty="0" err="1"/>
              <a:t>broken</a:t>
            </a:r>
            <a:r>
              <a:rPr lang="cs-CZ" sz="2800" dirty="0" smtClean="0"/>
              <a:t>.             / </a:t>
            </a:r>
            <a:r>
              <a:rPr lang="cs-CZ" sz="2800" i="1" dirty="0" smtClean="0"/>
              <a:t>– I=podmět</a:t>
            </a:r>
            <a:endParaRPr lang="cs-CZ" sz="2800" i="1" dirty="0"/>
          </a:p>
          <a:p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writer</a:t>
            </a:r>
            <a:r>
              <a:rPr lang="cs-CZ" sz="2800" dirty="0"/>
              <a:t> </a:t>
            </a:r>
            <a:r>
              <a:rPr lang="cs-CZ" sz="2800" b="1" dirty="0" err="1">
                <a:solidFill>
                  <a:srgbClr val="7030A0"/>
                </a:solidFill>
              </a:rPr>
              <a:t>who</a:t>
            </a:r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/>
              <a:t> </a:t>
            </a:r>
            <a:r>
              <a:rPr lang="cs-CZ" sz="2800" dirty="0" err="1"/>
              <a:t>wrote</a:t>
            </a:r>
            <a:r>
              <a:rPr lang="cs-CZ" sz="2800" dirty="0"/>
              <a:t> </a:t>
            </a:r>
            <a:r>
              <a:rPr lang="cs-CZ" sz="2800" dirty="0" err="1"/>
              <a:t>Hobbit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my </a:t>
            </a:r>
            <a:r>
              <a:rPr lang="cs-CZ" sz="2800" dirty="0" err="1"/>
              <a:t>favourite</a:t>
            </a:r>
            <a:r>
              <a:rPr lang="cs-CZ" sz="2800" dirty="0" smtClean="0"/>
              <a:t>. </a:t>
            </a:r>
            <a:r>
              <a:rPr lang="cs-CZ" sz="2800" i="1" dirty="0" smtClean="0"/>
              <a:t>/ – </a:t>
            </a:r>
            <a:r>
              <a:rPr lang="cs-CZ" sz="2800" i="1" dirty="0" err="1" smtClean="0"/>
              <a:t>who</a:t>
            </a:r>
            <a:r>
              <a:rPr lang="cs-CZ" sz="2800" i="1" dirty="0" smtClean="0"/>
              <a:t>=podmět</a:t>
            </a:r>
            <a:endParaRPr lang="cs-CZ" sz="2800" i="1" dirty="0"/>
          </a:p>
          <a:p>
            <a:r>
              <a:rPr lang="cs-CZ" sz="2800" dirty="0" err="1"/>
              <a:t>The</a:t>
            </a:r>
            <a:r>
              <a:rPr lang="cs-CZ" sz="2800" dirty="0"/>
              <a:t> man </a:t>
            </a:r>
            <a:r>
              <a:rPr lang="cs-CZ" sz="2800" b="1" dirty="0" err="1" smtClean="0">
                <a:solidFill>
                  <a:srgbClr val="7030A0"/>
                </a:solidFill>
              </a:rPr>
              <a:t>who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dirty="0" err="1"/>
              <a:t>stands</a:t>
            </a:r>
            <a:r>
              <a:rPr lang="cs-CZ" sz="2800" dirty="0"/>
              <a:t> </a:t>
            </a:r>
            <a:r>
              <a:rPr lang="cs-CZ" sz="2800" dirty="0" err="1"/>
              <a:t>over</a:t>
            </a:r>
            <a:r>
              <a:rPr lang="cs-CZ" sz="2800" dirty="0"/>
              <a:t> </a:t>
            </a:r>
            <a:r>
              <a:rPr lang="cs-CZ" sz="2800" dirty="0" err="1"/>
              <a:t>there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John´s </a:t>
            </a:r>
            <a:r>
              <a:rPr lang="cs-CZ" sz="2800" dirty="0" err="1"/>
              <a:t>English</a:t>
            </a:r>
            <a:r>
              <a:rPr lang="cs-CZ" sz="2800" dirty="0"/>
              <a:t> </a:t>
            </a:r>
            <a:r>
              <a:rPr lang="cs-CZ" sz="2800" dirty="0" err="1"/>
              <a:t>teacher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                                                                        </a:t>
            </a:r>
            <a:r>
              <a:rPr lang="cs-CZ" sz="2800" dirty="0" smtClean="0"/>
              <a:t>/- </a:t>
            </a:r>
            <a:r>
              <a:rPr lang="cs-CZ" sz="2800" i="1" dirty="0" err="1" smtClean="0"/>
              <a:t>who</a:t>
            </a:r>
            <a:r>
              <a:rPr lang="cs-CZ" sz="2800" i="1" dirty="0" smtClean="0"/>
              <a:t>=podmět</a:t>
            </a:r>
            <a:endParaRPr lang="cs-CZ" sz="2800" i="1" dirty="0"/>
          </a:p>
          <a:p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textbook</a:t>
            </a:r>
            <a:r>
              <a:rPr lang="cs-CZ" sz="2800" dirty="0"/>
              <a:t>  </a:t>
            </a:r>
            <a:r>
              <a:rPr lang="cs-CZ" sz="2800" b="1" dirty="0" smtClean="0">
                <a:solidFill>
                  <a:srgbClr val="7030A0"/>
                </a:solidFill>
              </a:rPr>
              <a:t>I</a:t>
            </a:r>
            <a:r>
              <a:rPr lang="cs-CZ" sz="2800" dirty="0" smtClean="0"/>
              <a:t> </a:t>
            </a:r>
            <a:r>
              <a:rPr lang="cs-CZ" sz="2800" dirty="0" err="1"/>
              <a:t>bought</a:t>
            </a:r>
            <a:r>
              <a:rPr lang="cs-CZ" sz="2800" dirty="0"/>
              <a:t> last </a:t>
            </a:r>
            <a:r>
              <a:rPr lang="cs-CZ" sz="2800" dirty="0" err="1"/>
              <a:t>week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</a:t>
            </a:r>
            <a:r>
              <a:rPr lang="cs-CZ" sz="2800" dirty="0" err="1"/>
              <a:t>excellent</a:t>
            </a:r>
            <a:r>
              <a:rPr lang="cs-CZ" sz="2800" dirty="0"/>
              <a:t>. </a:t>
            </a:r>
            <a:r>
              <a:rPr lang="cs-CZ" sz="2800" dirty="0" smtClean="0"/>
              <a:t>   / - </a:t>
            </a:r>
            <a:r>
              <a:rPr lang="cs-CZ" sz="2800" i="1" dirty="0" smtClean="0"/>
              <a:t>I=podmět</a:t>
            </a:r>
            <a:endParaRPr lang="cs-CZ" i="1" dirty="0"/>
          </a:p>
          <a:p>
            <a:endParaRPr lang="cs-CZ" b="1" u="sng" dirty="0" smtClean="0">
              <a:solidFill>
                <a:srgbClr val="00B050"/>
              </a:solidFill>
            </a:endParaRPr>
          </a:p>
          <a:p>
            <a:endParaRPr lang="cs-CZ" b="1" u="sng" dirty="0">
              <a:solidFill>
                <a:srgbClr val="00B050"/>
              </a:solidFill>
            </a:endParaRPr>
          </a:p>
          <a:p>
            <a:endParaRPr lang="cs-CZ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823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262</TotalTime>
  <Words>487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Choustník, okres Tábor</vt:lpstr>
      <vt:lpstr>RELATIVE CLAUSES II</vt:lpstr>
      <vt:lpstr>RELATIVE CLAUSES II</vt:lpstr>
      <vt:lpstr>RELATIVE CLAUSES II</vt:lpstr>
      <vt:lpstr>RELATIVE CLAUSES II</vt:lpstr>
      <vt:lpstr>RELATIVE CLAUSES II</vt:lpstr>
      <vt:lpstr>RELATIVE CLAUSES II</vt:lpstr>
      <vt:lpstr>RELATIVE CLAUSES II</vt:lpstr>
      <vt:lpstr>RELATIVE CLAUSES II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Choustník, okres Tábor</dc:title>
  <dc:creator>Krejzova</dc:creator>
  <cp:lastModifiedBy>Simona</cp:lastModifiedBy>
  <cp:revision>15</cp:revision>
  <dcterms:created xsi:type="dcterms:W3CDTF">2011-08-04T08:06:53Z</dcterms:created>
  <dcterms:modified xsi:type="dcterms:W3CDTF">2012-03-08T08:22:28Z</dcterms:modified>
</cp:coreProperties>
</file>