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C6C2-8010-4297-8551-8346803C129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4A17B78-02AE-4388-8654-CDA60C5E188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C6C2-8010-4297-8551-8346803C129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17B78-02AE-4388-8654-CDA60C5E188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C6C2-8010-4297-8551-8346803C129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4A17B78-02AE-4388-8654-CDA60C5E188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C6C2-8010-4297-8551-8346803C129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17B78-02AE-4388-8654-CDA60C5E188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C6C2-8010-4297-8551-8346803C129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17B78-02AE-4388-8654-CDA60C5E188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C6C2-8010-4297-8551-8346803C129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17B78-02AE-4388-8654-CDA60C5E1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C6C2-8010-4297-8551-8346803C129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17B78-02AE-4388-8654-CDA60C5E1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C6C2-8010-4297-8551-8346803C129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17B78-02AE-4388-8654-CDA60C5E188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C6C2-8010-4297-8551-8346803C129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4A17B78-02AE-4388-8654-CDA60C5E188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C6C2-8010-4297-8551-8346803C129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17B78-02AE-4388-8654-CDA60C5E1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5C6C2-8010-4297-8551-8346803C129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17B78-02AE-4388-8654-CDA60C5E1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C45C6C2-8010-4297-8551-8346803C129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4A17B78-02AE-4388-8654-CDA60C5E188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smtClean="0">
                <a:cs typeface="Arial" charset="0"/>
              </a:rPr>
              <a:t>VY_32_Inovace_59_comma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631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Psaní čárky v angličtině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COMMA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13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Dvě hlavní věty</a:t>
            </a:r>
            <a:br>
              <a:rPr lang="cs-CZ" b="1" dirty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47800"/>
            <a:ext cx="8507288" cy="5077544"/>
          </a:xfrm>
        </p:spPr>
        <p:txBody>
          <a:bodyPr>
            <a:normAutofit/>
          </a:bodyPr>
          <a:lstStyle/>
          <a:p>
            <a:r>
              <a:rPr lang="cs-CZ" dirty="0" smtClean="0"/>
              <a:t>Spojujeme-li </a:t>
            </a:r>
            <a:r>
              <a:rPr lang="cs-CZ" dirty="0"/>
              <a:t>dvě hlavní věty pomocí spojek AND, BUT apod. používání čárek </a:t>
            </a:r>
            <a:r>
              <a:rPr lang="cs-CZ" dirty="0">
                <a:solidFill>
                  <a:srgbClr val="FF0000"/>
                </a:solidFill>
              </a:rPr>
              <a:t>záleží na délce jednotlivých vět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Jedná-li </a:t>
            </a:r>
            <a:r>
              <a:rPr lang="cs-CZ" dirty="0"/>
              <a:t>se o </a:t>
            </a:r>
            <a:r>
              <a:rPr lang="cs-CZ" b="1" dirty="0"/>
              <a:t>krátké věty, čárku nepíšeme</a:t>
            </a:r>
            <a:r>
              <a:rPr lang="cs-CZ" dirty="0"/>
              <a:t>: </a:t>
            </a:r>
          </a:p>
          <a:p>
            <a:r>
              <a:rPr lang="cs-CZ" dirty="0" err="1">
                <a:solidFill>
                  <a:srgbClr val="0070C0"/>
                </a:solidFill>
              </a:rPr>
              <a:t>W</a:t>
            </a:r>
            <a:r>
              <a:rPr lang="cs-CZ" dirty="0" err="1" smtClean="0">
                <a:solidFill>
                  <a:srgbClr val="0070C0"/>
                </a:solidFill>
              </a:rPr>
              <a:t>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wrote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letters</a:t>
            </a:r>
            <a:r>
              <a:rPr lang="cs-CZ" dirty="0" smtClean="0">
                <a:solidFill>
                  <a:srgbClr val="0070C0"/>
                </a:solidFill>
              </a:rPr>
              <a:t> and </a:t>
            </a:r>
            <a:r>
              <a:rPr lang="cs-CZ" dirty="0" err="1" smtClean="0">
                <a:solidFill>
                  <a:srgbClr val="0070C0"/>
                </a:solidFill>
              </a:rPr>
              <a:t>sent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them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home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I </a:t>
            </a:r>
            <a:r>
              <a:rPr lang="cs-CZ" dirty="0" err="1" smtClean="0">
                <a:solidFill>
                  <a:srgbClr val="0070C0"/>
                </a:solidFill>
              </a:rPr>
              <a:t>like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it</a:t>
            </a:r>
            <a:r>
              <a:rPr lang="cs-CZ" dirty="0" smtClean="0">
                <a:solidFill>
                  <a:srgbClr val="0070C0"/>
                </a:solidFill>
              </a:rPr>
              <a:t> but I </a:t>
            </a:r>
            <a:r>
              <a:rPr lang="cs-CZ" dirty="0" err="1" smtClean="0">
                <a:solidFill>
                  <a:srgbClr val="0070C0"/>
                </a:solidFill>
              </a:rPr>
              <a:t>can´t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buy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it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/>
              <a:t>Jsou-li věty v takovém </a:t>
            </a:r>
            <a:r>
              <a:rPr lang="cs-CZ" b="1" dirty="0"/>
              <a:t>souvětí delší, čárky zpravidla píšeme</a:t>
            </a:r>
            <a:r>
              <a:rPr lang="cs-CZ" dirty="0"/>
              <a:t>: </a:t>
            </a:r>
          </a:p>
          <a:p>
            <a:r>
              <a:rPr lang="cs-CZ" dirty="0">
                <a:solidFill>
                  <a:srgbClr val="0070C0"/>
                </a:solidFill>
              </a:rPr>
              <a:t>Mr. Keller has made </a:t>
            </a:r>
            <a:r>
              <a:rPr lang="cs-CZ" dirty="0" err="1">
                <a:solidFill>
                  <a:srgbClr val="0070C0"/>
                </a:solidFill>
              </a:rPr>
              <a:t>numerous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complaints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about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the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faulty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product</a:t>
            </a:r>
            <a:r>
              <a:rPr lang="cs-CZ" dirty="0">
                <a:solidFill>
                  <a:srgbClr val="0070C0"/>
                </a:solidFill>
              </a:rPr>
              <a:t>, but </a:t>
            </a:r>
            <a:r>
              <a:rPr lang="cs-CZ" dirty="0" err="1">
                <a:solidFill>
                  <a:srgbClr val="0070C0"/>
                </a:solidFill>
              </a:rPr>
              <a:t>the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company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doesn't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answer</a:t>
            </a:r>
            <a:r>
              <a:rPr lang="cs-CZ" dirty="0">
                <a:solidFill>
                  <a:srgbClr val="0070C0"/>
                </a:solidFill>
              </a:rPr>
              <a:t> his </a:t>
            </a:r>
            <a:r>
              <a:rPr lang="cs-CZ" dirty="0" err="1">
                <a:solidFill>
                  <a:srgbClr val="0070C0"/>
                </a:solidFill>
              </a:rPr>
              <a:t>phone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calls</a:t>
            </a:r>
            <a:r>
              <a:rPr lang="cs-CZ" dirty="0">
                <a:solidFill>
                  <a:srgbClr val="0070C0"/>
                </a:solidFill>
              </a:rPr>
              <a:t>.</a:t>
            </a:r>
          </a:p>
          <a:p>
            <a:r>
              <a:rPr lang="cs-CZ" dirty="0"/>
              <a:t>N</a:t>
            </a:r>
            <a:r>
              <a:rPr lang="cs-CZ" dirty="0" smtClean="0"/>
              <a:t>ení </a:t>
            </a:r>
            <a:r>
              <a:rPr lang="cs-CZ" dirty="0"/>
              <a:t>žádné objektivní měřítko, kdy je věta již dlouhá a kdy ne. Čárka se </a:t>
            </a:r>
            <a:r>
              <a:rPr lang="cs-CZ" dirty="0" smtClean="0"/>
              <a:t> </a:t>
            </a:r>
            <a:r>
              <a:rPr lang="cs-CZ" dirty="0"/>
              <a:t>píše proto, aby souvětí bylo přehlednější a srozumitelnější.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575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Věta hlavní a věta vedlejší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>
                <a:solidFill>
                  <a:srgbClr val="00B050"/>
                </a:solidFill>
              </a:rPr>
              <a:t>Příslovečné věty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447800"/>
            <a:ext cx="8928992" cy="52215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 </a:t>
            </a:r>
            <a:r>
              <a:rPr lang="cs-CZ" dirty="0"/>
              <a:t>podřadném souvětí se pro používání čárek řídíme tím, </a:t>
            </a:r>
            <a:r>
              <a:rPr lang="cs-CZ" dirty="0">
                <a:solidFill>
                  <a:srgbClr val="FF0000"/>
                </a:solidFill>
              </a:rPr>
              <a:t>v jakém pořadí věty </a:t>
            </a:r>
            <a:r>
              <a:rPr lang="cs-CZ" dirty="0" smtClean="0">
                <a:solidFill>
                  <a:srgbClr val="FF0000"/>
                </a:solidFill>
              </a:rPr>
              <a:t>jsou.</a:t>
            </a:r>
          </a:p>
          <a:p>
            <a:r>
              <a:rPr lang="cs-CZ" dirty="0" smtClean="0"/>
              <a:t> </a:t>
            </a:r>
            <a:r>
              <a:rPr lang="cs-CZ" dirty="0"/>
              <a:t>Je-li první věta hlavní, čárka se nepíše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Začínáme-li větou vedlejší, čárku použít musíme.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b="1" dirty="0" err="1">
                <a:solidFill>
                  <a:srgbClr val="0070C0"/>
                </a:solidFill>
              </a:rPr>
              <a:t>You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don't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have</a:t>
            </a:r>
            <a:r>
              <a:rPr lang="cs-CZ" b="1" dirty="0">
                <a:solidFill>
                  <a:srgbClr val="0070C0"/>
                </a:solidFill>
              </a:rPr>
              <a:t> to </a:t>
            </a:r>
            <a:r>
              <a:rPr lang="cs-CZ" b="1" dirty="0" err="1">
                <a:solidFill>
                  <a:srgbClr val="0070C0"/>
                </a:solidFill>
              </a:rPr>
              <a:t>come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if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you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don't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want</a:t>
            </a:r>
            <a:r>
              <a:rPr lang="cs-CZ" dirty="0">
                <a:solidFill>
                  <a:srgbClr val="0070C0"/>
                </a:solidFill>
              </a:rPr>
              <a:t> to.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 err="1">
                <a:solidFill>
                  <a:srgbClr val="0070C0"/>
                </a:solidFill>
              </a:rPr>
              <a:t>If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you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don't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want</a:t>
            </a:r>
            <a:r>
              <a:rPr lang="cs-CZ" dirty="0">
                <a:solidFill>
                  <a:srgbClr val="0070C0"/>
                </a:solidFill>
              </a:rPr>
              <a:t> to, </a:t>
            </a:r>
            <a:r>
              <a:rPr lang="cs-CZ" b="1" dirty="0" err="1">
                <a:solidFill>
                  <a:srgbClr val="0070C0"/>
                </a:solidFill>
              </a:rPr>
              <a:t>you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don't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have</a:t>
            </a:r>
            <a:r>
              <a:rPr lang="cs-CZ" b="1" dirty="0">
                <a:solidFill>
                  <a:srgbClr val="0070C0"/>
                </a:solidFill>
              </a:rPr>
              <a:t> to </a:t>
            </a:r>
            <a:r>
              <a:rPr lang="cs-CZ" b="1" dirty="0" err="1">
                <a:solidFill>
                  <a:srgbClr val="0070C0"/>
                </a:solidFill>
              </a:rPr>
              <a:t>come</a:t>
            </a:r>
            <a:r>
              <a:rPr lang="cs-CZ" b="1" dirty="0">
                <a:solidFill>
                  <a:srgbClr val="0070C0"/>
                </a:solidFill>
              </a:rPr>
              <a:t>.</a:t>
            </a:r>
            <a:r>
              <a:rPr lang="cs-CZ" dirty="0">
                <a:solidFill>
                  <a:srgbClr val="0070C0"/>
                </a:solidFill>
              </a:rPr>
              <a:t/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>
                <a:solidFill>
                  <a:srgbClr val="0070C0"/>
                </a:solidFill>
              </a:rPr>
              <a:t/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b="1" dirty="0">
                <a:solidFill>
                  <a:srgbClr val="0070C0"/>
                </a:solidFill>
              </a:rPr>
              <a:t>I make </a:t>
            </a:r>
            <a:r>
              <a:rPr lang="cs-CZ" b="1" dirty="0" err="1">
                <a:solidFill>
                  <a:srgbClr val="0070C0"/>
                </a:solidFill>
              </a:rPr>
              <a:t>dinner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when</a:t>
            </a:r>
            <a:r>
              <a:rPr lang="cs-CZ" dirty="0">
                <a:solidFill>
                  <a:srgbClr val="0070C0"/>
                </a:solidFill>
              </a:rPr>
              <a:t> I </a:t>
            </a:r>
            <a:r>
              <a:rPr lang="cs-CZ" dirty="0" err="1">
                <a:solidFill>
                  <a:srgbClr val="0070C0"/>
                </a:solidFill>
              </a:rPr>
              <a:t>come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home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from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work</a:t>
            </a:r>
            <a:r>
              <a:rPr lang="cs-CZ" dirty="0">
                <a:solidFill>
                  <a:srgbClr val="0070C0"/>
                </a:solidFill>
              </a:rPr>
              <a:t>.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 err="1">
                <a:solidFill>
                  <a:srgbClr val="0070C0"/>
                </a:solidFill>
              </a:rPr>
              <a:t>When</a:t>
            </a:r>
            <a:r>
              <a:rPr lang="cs-CZ" dirty="0">
                <a:solidFill>
                  <a:srgbClr val="0070C0"/>
                </a:solidFill>
              </a:rPr>
              <a:t> I </a:t>
            </a:r>
            <a:r>
              <a:rPr lang="cs-CZ" dirty="0" err="1">
                <a:solidFill>
                  <a:srgbClr val="0070C0"/>
                </a:solidFill>
              </a:rPr>
              <a:t>come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home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from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work</a:t>
            </a:r>
            <a:r>
              <a:rPr lang="cs-CZ" dirty="0">
                <a:solidFill>
                  <a:srgbClr val="0070C0"/>
                </a:solidFill>
              </a:rPr>
              <a:t>, </a:t>
            </a:r>
            <a:r>
              <a:rPr lang="cs-CZ" b="1" dirty="0">
                <a:solidFill>
                  <a:srgbClr val="0070C0"/>
                </a:solidFill>
              </a:rPr>
              <a:t>I make </a:t>
            </a:r>
            <a:r>
              <a:rPr lang="cs-CZ" b="1" dirty="0" err="1">
                <a:solidFill>
                  <a:srgbClr val="0070C0"/>
                </a:solidFill>
              </a:rPr>
              <a:t>dinner</a:t>
            </a:r>
            <a:r>
              <a:rPr lang="cs-CZ" b="1" dirty="0">
                <a:solidFill>
                  <a:srgbClr val="0070C0"/>
                </a:solidFill>
              </a:rPr>
              <a:t>.</a:t>
            </a:r>
            <a:r>
              <a:rPr lang="cs-CZ" dirty="0">
                <a:solidFill>
                  <a:srgbClr val="0070C0"/>
                </a:solidFill>
              </a:rPr>
              <a:t/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b="1" dirty="0" err="1">
                <a:solidFill>
                  <a:srgbClr val="0070C0"/>
                </a:solidFill>
              </a:rPr>
              <a:t>There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aren't</a:t>
            </a:r>
            <a:r>
              <a:rPr lang="cs-CZ" b="1" dirty="0">
                <a:solidFill>
                  <a:srgbClr val="0070C0"/>
                </a:solidFill>
              </a:rPr>
              <a:t> many </a:t>
            </a:r>
            <a:r>
              <a:rPr lang="cs-CZ" b="1" dirty="0" err="1">
                <a:solidFill>
                  <a:srgbClr val="0070C0"/>
                </a:solidFill>
              </a:rPr>
              <a:t>shops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where</a:t>
            </a:r>
            <a:r>
              <a:rPr lang="cs-CZ" dirty="0">
                <a:solidFill>
                  <a:srgbClr val="0070C0"/>
                </a:solidFill>
              </a:rPr>
              <a:t> he </a:t>
            </a:r>
            <a:r>
              <a:rPr lang="cs-CZ" dirty="0" err="1">
                <a:solidFill>
                  <a:srgbClr val="0070C0"/>
                </a:solidFill>
              </a:rPr>
              <a:t>lives</a:t>
            </a:r>
            <a:r>
              <a:rPr lang="cs-CZ" dirty="0">
                <a:solidFill>
                  <a:srgbClr val="0070C0"/>
                </a:solidFill>
              </a:rPr>
              <a:t>.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 err="1">
                <a:solidFill>
                  <a:srgbClr val="0070C0"/>
                </a:solidFill>
              </a:rPr>
              <a:t>Where</a:t>
            </a:r>
            <a:r>
              <a:rPr lang="cs-CZ" dirty="0">
                <a:solidFill>
                  <a:srgbClr val="0070C0"/>
                </a:solidFill>
              </a:rPr>
              <a:t> he </a:t>
            </a:r>
            <a:r>
              <a:rPr lang="cs-CZ" dirty="0" err="1">
                <a:solidFill>
                  <a:srgbClr val="0070C0"/>
                </a:solidFill>
              </a:rPr>
              <a:t>lives</a:t>
            </a:r>
            <a:r>
              <a:rPr lang="cs-CZ" dirty="0">
                <a:solidFill>
                  <a:srgbClr val="0070C0"/>
                </a:solidFill>
              </a:rPr>
              <a:t>, </a:t>
            </a:r>
            <a:r>
              <a:rPr lang="cs-CZ" b="1" dirty="0" err="1">
                <a:solidFill>
                  <a:srgbClr val="0070C0"/>
                </a:solidFill>
              </a:rPr>
              <a:t>there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aren't</a:t>
            </a:r>
            <a:r>
              <a:rPr lang="cs-CZ" b="1" dirty="0">
                <a:solidFill>
                  <a:srgbClr val="0070C0"/>
                </a:solidFill>
              </a:rPr>
              <a:t> many </a:t>
            </a:r>
            <a:r>
              <a:rPr lang="cs-CZ" b="1" dirty="0" err="1">
                <a:solidFill>
                  <a:srgbClr val="0070C0"/>
                </a:solidFill>
              </a:rPr>
              <a:t>shops</a:t>
            </a:r>
            <a:r>
              <a:rPr lang="cs-CZ" b="1" dirty="0">
                <a:solidFill>
                  <a:srgbClr val="0070C0"/>
                </a:solidFill>
              </a:rPr>
              <a:t>.</a:t>
            </a:r>
            <a:r>
              <a:rPr lang="cs-CZ" dirty="0">
                <a:solidFill>
                  <a:srgbClr val="0070C0"/>
                </a:solidFill>
              </a:rPr>
              <a:t/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b="1" dirty="0">
                <a:solidFill>
                  <a:srgbClr val="0070C0"/>
                </a:solidFill>
              </a:rPr>
              <a:t>He </a:t>
            </a:r>
            <a:r>
              <a:rPr lang="cs-CZ" b="1" dirty="0" err="1">
                <a:solidFill>
                  <a:srgbClr val="0070C0"/>
                </a:solidFill>
              </a:rPr>
              <a:t>goes</a:t>
            </a:r>
            <a:r>
              <a:rPr lang="cs-CZ" b="1" dirty="0">
                <a:solidFill>
                  <a:srgbClr val="0070C0"/>
                </a:solidFill>
              </a:rPr>
              <a:t> jogging </a:t>
            </a:r>
            <a:r>
              <a:rPr lang="cs-CZ" b="1" dirty="0" err="1">
                <a:solidFill>
                  <a:srgbClr val="0070C0"/>
                </a:solidFill>
              </a:rPr>
              <a:t>every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day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although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he's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quite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old</a:t>
            </a:r>
            <a:r>
              <a:rPr lang="cs-CZ" dirty="0">
                <a:solidFill>
                  <a:srgbClr val="0070C0"/>
                </a:solidFill>
              </a:rPr>
              <a:t>.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 err="1">
                <a:solidFill>
                  <a:srgbClr val="0070C0"/>
                </a:solidFill>
              </a:rPr>
              <a:t>Although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he's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quite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old</a:t>
            </a:r>
            <a:r>
              <a:rPr lang="cs-CZ" dirty="0">
                <a:solidFill>
                  <a:srgbClr val="0070C0"/>
                </a:solidFill>
              </a:rPr>
              <a:t>, </a:t>
            </a:r>
            <a:r>
              <a:rPr lang="cs-CZ" b="1" dirty="0">
                <a:solidFill>
                  <a:srgbClr val="0070C0"/>
                </a:solidFill>
              </a:rPr>
              <a:t>he </a:t>
            </a:r>
            <a:r>
              <a:rPr lang="cs-CZ" b="1" dirty="0" err="1">
                <a:solidFill>
                  <a:srgbClr val="0070C0"/>
                </a:solidFill>
              </a:rPr>
              <a:t>goes</a:t>
            </a:r>
            <a:r>
              <a:rPr lang="cs-CZ" b="1" dirty="0">
                <a:solidFill>
                  <a:srgbClr val="0070C0"/>
                </a:solidFill>
              </a:rPr>
              <a:t> jogging </a:t>
            </a:r>
            <a:r>
              <a:rPr lang="cs-CZ" b="1" dirty="0" err="1">
                <a:solidFill>
                  <a:srgbClr val="0070C0"/>
                </a:solidFill>
              </a:rPr>
              <a:t>every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day</a:t>
            </a:r>
            <a:r>
              <a:rPr lang="cs-CZ" b="1" dirty="0">
                <a:solidFill>
                  <a:srgbClr val="0070C0"/>
                </a:solidFill>
              </a:rPr>
              <a:t>.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697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Věta hlavní a věta vedlejší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00B050"/>
                </a:solidFill>
              </a:rPr>
              <a:t>Vztažné věty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47800"/>
            <a:ext cx="8784976" cy="522156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Ve </a:t>
            </a:r>
            <a:r>
              <a:rPr lang="cs-CZ" dirty="0"/>
              <a:t>vztažných (přívlastkových) větách </a:t>
            </a:r>
            <a:r>
              <a:rPr lang="cs-CZ" dirty="0">
                <a:solidFill>
                  <a:srgbClr val="FF0000"/>
                </a:solidFill>
              </a:rPr>
              <a:t>se řídíme tím</a:t>
            </a:r>
            <a:r>
              <a:rPr lang="cs-CZ" dirty="0"/>
              <a:t>, </a:t>
            </a:r>
            <a:r>
              <a:rPr lang="cs-CZ" dirty="0">
                <a:solidFill>
                  <a:srgbClr val="FF0000"/>
                </a:solidFill>
              </a:rPr>
              <a:t>zda se jedná o vztažnou větu určující, či neurčující</a:t>
            </a:r>
            <a:r>
              <a:rPr lang="cs-CZ" dirty="0"/>
              <a:t>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Pokud </a:t>
            </a:r>
            <a:r>
              <a:rPr lang="cs-CZ" dirty="0"/>
              <a:t>je tato vedlejší věta pouze </a:t>
            </a:r>
            <a:r>
              <a:rPr lang="cs-CZ" b="1" dirty="0"/>
              <a:t>informací navíc,</a:t>
            </a:r>
            <a:r>
              <a:rPr lang="cs-CZ" dirty="0"/>
              <a:t> ale není pro význam souvětí důležitá, </a:t>
            </a:r>
            <a:r>
              <a:rPr lang="cs-CZ" b="1" dirty="0"/>
              <a:t>oddělujeme ji čárkami po obou stranách: </a:t>
            </a:r>
          </a:p>
          <a:p>
            <a:r>
              <a:rPr lang="cs-CZ" dirty="0">
                <a:solidFill>
                  <a:srgbClr val="0070C0"/>
                </a:solidFill>
              </a:rPr>
              <a:t>Bill Murray, </a:t>
            </a:r>
            <a:r>
              <a:rPr lang="cs-CZ" dirty="0" err="1">
                <a:solidFill>
                  <a:srgbClr val="0070C0"/>
                </a:solidFill>
              </a:rPr>
              <a:t>who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is</a:t>
            </a:r>
            <a:r>
              <a:rPr lang="cs-CZ" dirty="0">
                <a:solidFill>
                  <a:srgbClr val="0070C0"/>
                </a:solidFill>
              </a:rPr>
              <a:t> my </a:t>
            </a:r>
            <a:r>
              <a:rPr lang="cs-CZ" dirty="0" err="1">
                <a:solidFill>
                  <a:srgbClr val="0070C0"/>
                </a:solidFill>
              </a:rPr>
              <a:t>favourite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actor</a:t>
            </a:r>
            <a:r>
              <a:rPr lang="cs-CZ" dirty="0">
                <a:solidFill>
                  <a:srgbClr val="0070C0"/>
                </a:solidFill>
              </a:rPr>
              <a:t>, </a:t>
            </a:r>
            <a:r>
              <a:rPr lang="cs-CZ" dirty="0" err="1">
                <a:solidFill>
                  <a:srgbClr val="0070C0"/>
                </a:solidFill>
              </a:rPr>
              <a:t>is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making</a:t>
            </a:r>
            <a:r>
              <a:rPr lang="cs-CZ" dirty="0">
                <a:solidFill>
                  <a:srgbClr val="0070C0"/>
                </a:solidFill>
              </a:rPr>
              <a:t> a </a:t>
            </a:r>
            <a:r>
              <a:rPr lang="cs-CZ" dirty="0" err="1">
                <a:solidFill>
                  <a:srgbClr val="0070C0"/>
                </a:solidFill>
              </a:rPr>
              <a:t>new</a:t>
            </a:r>
            <a:r>
              <a:rPr lang="cs-CZ" dirty="0">
                <a:solidFill>
                  <a:srgbClr val="0070C0"/>
                </a:solidFill>
              </a:rPr>
              <a:t> film.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 err="1">
                <a:solidFill>
                  <a:srgbClr val="0070C0"/>
                </a:solidFill>
              </a:rPr>
              <a:t>Our</a:t>
            </a:r>
            <a:r>
              <a:rPr lang="cs-CZ" dirty="0">
                <a:solidFill>
                  <a:srgbClr val="0070C0"/>
                </a:solidFill>
              </a:rPr>
              <a:t> house, </a:t>
            </a:r>
            <a:r>
              <a:rPr lang="cs-CZ" dirty="0" err="1">
                <a:solidFill>
                  <a:srgbClr val="0070C0"/>
                </a:solidFill>
              </a:rPr>
              <a:t>which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is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quite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old</a:t>
            </a:r>
            <a:r>
              <a:rPr lang="cs-CZ" dirty="0">
                <a:solidFill>
                  <a:srgbClr val="0070C0"/>
                </a:solidFill>
              </a:rPr>
              <a:t>, </a:t>
            </a:r>
            <a:r>
              <a:rPr lang="cs-CZ" dirty="0" err="1">
                <a:solidFill>
                  <a:srgbClr val="0070C0"/>
                </a:solidFill>
              </a:rPr>
              <a:t>will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be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repaired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next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year</a:t>
            </a:r>
            <a:r>
              <a:rPr lang="cs-CZ" dirty="0">
                <a:solidFill>
                  <a:srgbClr val="0070C0"/>
                </a:solidFill>
              </a:rPr>
              <a:t>.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>
                <a:solidFill>
                  <a:srgbClr val="0070C0"/>
                </a:solidFill>
              </a:rPr>
              <a:t>Mr. </a:t>
            </a:r>
            <a:r>
              <a:rPr lang="cs-CZ" dirty="0" err="1">
                <a:solidFill>
                  <a:srgbClr val="0070C0"/>
                </a:solidFill>
              </a:rPr>
              <a:t>Davies</a:t>
            </a:r>
            <a:r>
              <a:rPr lang="cs-CZ" dirty="0">
                <a:solidFill>
                  <a:srgbClr val="0070C0"/>
                </a:solidFill>
              </a:rPr>
              <a:t>, </a:t>
            </a:r>
            <a:r>
              <a:rPr lang="cs-CZ" dirty="0" err="1">
                <a:solidFill>
                  <a:srgbClr val="0070C0"/>
                </a:solidFill>
              </a:rPr>
              <a:t>whose</a:t>
            </a:r>
            <a:r>
              <a:rPr lang="cs-CZ" dirty="0">
                <a:solidFill>
                  <a:srgbClr val="0070C0"/>
                </a:solidFill>
              </a:rPr>
              <a:t> son </a:t>
            </a:r>
            <a:r>
              <a:rPr lang="cs-CZ" dirty="0" err="1">
                <a:solidFill>
                  <a:srgbClr val="0070C0"/>
                </a:solidFill>
              </a:rPr>
              <a:t>goes</a:t>
            </a:r>
            <a:r>
              <a:rPr lang="cs-CZ" dirty="0">
                <a:solidFill>
                  <a:srgbClr val="0070C0"/>
                </a:solidFill>
              </a:rPr>
              <a:t> to </a:t>
            </a:r>
            <a:r>
              <a:rPr lang="cs-CZ" dirty="0" err="1">
                <a:solidFill>
                  <a:srgbClr val="0070C0"/>
                </a:solidFill>
              </a:rPr>
              <a:t>school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with</a:t>
            </a:r>
            <a:r>
              <a:rPr lang="cs-CZ" dirty="0">
                <a:solidFill>
                  <a:srgbClr val="0070C0"/>
                </a:solidFill>
              </a:rPr>
              <a:t> Mark, </a:t>
            </a:r>
            <a:r>
              <a:rPr lang="cs-CZ" dirty="0" err="1">
                <a:solidFill>
                  <a:srgbClr val="0070C0"/>
                </a:solidFill>
              </a:rPr>
              <a:t>is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coming</a:t>
            </a:r>
            <a:r>
              <a:rPr lang="cs-CZ" dirty="0">
                <a:solidFill>
                  <a:srgbClr val="0070C0"/>
                </a:solidFill>
              </a:rPr>
              <a:t> to </a:t>
            </a:r>
            <a:r>
              <a:rPr lang="cs-CZ" dirty="0" err="1">
                <a:solidFill>
                  <a:srgbClr val="0070C0"/>
                </a:solidFill>
              </a:rPr>
              <a:t>see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us</a:t>
            </a:r>
            <a:r>
              <a:rPr lang="cs-CZ" dirty="0">
                <a:solidFill>
                  <a:srgbClr val="0070C0"/>
                </a:solidFill>
              </a:rPr>
              <a:t> on </a:t>
            </a:r>
            <a:r>
              <a:rPr lang="cs-CZ" dirty="0" err="1">
                <a:solidFill>
                  <a:srgbClr val="0070C0"/>
                </a:solidFill>
              </a:rPr>
              <a:t>Friday</a:t>
            </a:r>
            <a:r>
              <a:rPr lang="cs-CZ" dirty="0">
                <a:solidFill>
                  <a:srgbClr val="0070C0"/>
                </a:solidFill>
              </a:rPr>
              <a:t> night. 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/>
              <a:t>Pokud však přívlastková věta </a:t>
            </a:r>
            <a:r>
              <a:rPr lang="cs-CZ" b="1" dirty="0"/>
              <a:t>určuje podstatné jméno, </a:t>
            </a:r>
            <a:r>
              <a:rPr lang="cs-CZ" dirty="0"/>
              <a:t>jedná se v podstatě o jeden větný člen (celý tento větný člen je nedělitelný) a </a:t>
            </a:r>
            <a:r>
              <a:rPr lang="cs-CZ" b="1" dirty="0"/>
              <a:t>čárky se v žádném případě nepíší</a:t>
            </a:r>
            <a:r>
              <a:rPr lang="cs-CZ" dirty="0"/>
              <a:t>: </a:t>
            </a:r>
          </a:p>
          <a:p>
            <a:r>
              <a:rPr lang="cs-CZ" b="1" dirty="0" err="1">
                <a:solidFill>
                  <a:srgbClr val="0070C0"/>
                </a:solidFill>
              </a:rPr>
              <a:t>The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actress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who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starred</a:t>
            </a:r>
            <a:r>
              <a:rPr lang="cs-CZ" b="1" dirty="0">
                <a:solidFill>
                  <a:srgbClr val="0070C0"/>
                </a:solidFill>
              </a:rPr>
              <a:t> in </a:t>
            </a:r>
            <a:r>
              <a:rPr lang="cs-CZ" b="1" i="1" dirty="0" err="1">
                <a:solidFill>
                  <a:srgbClr val="0070C0"/>
                </a:solidFill>
              </a:rPr>
              <a:t>Lost</a:t>
            </a:r>
            <a:r>
              <a:rPr lang="cs-CZ" b="1" i="1" dirty="0">
                <a:solidFill>
                  <a:srgbClr val="0070C0"/>
                </a:solidFill>
              </a:rPr>
              <a:t> in </a:t>
            </a:r>
            <a:r>
              <a:rPr lang="cs-CZ" b="1" i="1" dirty="0" err="1">
                <a:solidFill>
                  <a:srgbClr val="0070C0"/>
                </a:solidFill>
              </a:rPr>
              <a:t>Translation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is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quite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pretty</a:t>
            </a:r>
            <a:r>
              <a:rPr lang="cs-CZ" dirty="0">
                <a:solidFill>
                  <a:srgbClr val="0070C0"/>
                </a:solidFill>
              </a:rPr>
              <a:t>.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b="1" dirty="0" err="1">
                <a:solidFill>
                  <a:srgbClr val="0070C0"/>
                </a:solidFill>
              </a:rPr>
              <a:t>The</a:t>
            </a:r>
            <a:r>
              <a:rPr lang="cs-CZ" b="1" dirty="0">
                <a:solidFill>
                  <a:srgbClr val="0070C0"/>
                </a:solidFill>
              </a:rPr>
              <a:t> house </a:t>
            </a:r>
            <a:r>
              <a:rPr lang="cs-CZ" b="1" dirty="0" err="1">
                <a:solidFill>
                  <a:srgbClr val="0070C0"/>
                </a:solidFill>
              </a:rPr>
              <a:t>where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we</a:t>
            </a:r>
            <a:r>
              <a:rPr lang="cs-CZ" b="1" dirty="0">
                <a:solidFill>
                  <a:srgbClr val="0070C0"/>
                </a:solidFill>
              </a:rPr>
              <a:t> live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will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be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repaired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next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year</a:t>
            </a:r>
            <a:r>
              <a:rPr lang="cs-CZ" dirty="0">
                <a:solidFill>
                  <a:srgbClr val="0070C0"/>
                </a:solidFill>
              </a:rPr>
              <a:t>.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b="1" dirty="0" err="1">
                <a:solidFill>
                  <a:srgbClr val="0070C0"/>
                </a:solidFill>
              </a:rPr>
              <a:t>The</a:t>
            </a:r>
            <a:r>
              <a:rPr lang="cs-CZ" b="1" dirty="0">
                <a:solidFill>
                  <a:srgbClr val="0070C0"/>
                </a:solidFill>
              </a:rPr>
              <a:t> man </a:t>
            </a:r>
            <a:r>
              <a:rPr lang="cs-CZ" b="1" dirty="0" err="1">
                <a:solidFill>
                  <a:srgbClr val="0070C0"/>
                </a:solidFill>
              </a:rPr>
              <a:t>who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lives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next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door</a:t>
            </a:r>
            <a:r>
              <a:rPr lang="cs-CZ" dirty="0">
                <a:solidFill>
                  <a:srgbClr val="0070C0"/>
                </a:solidFill>
              </a:rPr>
              <a:t> has </a:t>
            </a:r>
            <a:r>
              <a:rPr lang="cs-CZ" dirty="0" err="1">
                <a:solidFill>
                  <a:srgbClr val="0070C0"/>
                </a:solidFill>
              </a:rPr>
              <a:t>bought</a:t>
            </a:r>
            <a:r>
              <a:rPr lang="cs-CZ" dirty="0">
                <a:solidFill>
                  <a:srgbClr val="0070C0"/>
                </a:solidFill>
              </a:rPr>
              <a:t> a </a:t>
            </a:r>
            <a:r>
              <a:rPr lang="cs-CZ" dirty="0" err="1">
                <a:solidFill>
                  <a:srgbClr val="0070C0"/>
                </a:solidFill>
              </a:rPr>
              <a:t>new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cat</a:t>
            </a:r>
            <a:r>
              <a:rPr lang="cs-CZ" dirty="0">
                <a:solidFill>
                  <a:srgbClr val="0070C0"/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053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Věta hlavní a věta </a:t>
            </a:r>
            <a:r>
              <a:rPr lang="cs-CZ" b="1" dirty="0" smtClean="0">
                <a:solidFill>
                  <a:srgbClr val="FF0000"/>
                </a:solidFill>
              </a:rPr>
              <a:t>vedlejší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00B050"/>
                </a:solidFill>
              </a:rPr>
              <a:t>Předmětné věty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 </a:t>
            </a:r>
          </a:p>
          <a:p>
            <a:r>
              <a:rPr lang="cs-CZ" dirty="0"/>
              <a:t>Předmětné věty od hlavní věty </a:t>
            </a:r>
            <a:r>
              <a:rPr lang="cs-CZ" b="1" dirty="0"/>
              <a:t>čárkami neoddělujeme</a:t>
            </a:r>
            <a:r>
              <a:rPr lang="cs-CZ" dirty="0"/>
              <a:t>: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>
                <a:solidFill>
                  <a:srgbClr val="0070C0"/>
                </a:solidFill>
              </a:rPr>
              <a:t>I </a:t>
            </a:r>
            <a:r>
              <a:rPr lang="cs-CZ" dirty="0" err="1">
                <a:solidFill>
                  <a:srgbClr val="0070C0"/>
                </a:solidFill>
              </a:rPr>
              <a:t>don't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know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where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you</a:t>
            </a:r>
            <a:r>
              <a:rPr lang="cs-CZ" dirty="0">
                <a:solidFill>
                  <a:srgbClr val="0070C0"/>
                </a:solidFill>
              </a:rPr>
              <a:t> live.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>
                <a:solidFill>
                  <a:srgbClr val="0070C0"/>
                </a:solidFill>
              </a:rPr>
              <a:t>He </a:t>
            </a:r>
            <a:r>
              <a:rPr lang="cs-CZ" dirty="0" err="1">
                <a:solidFill>
                  <a:srgbClr val="0070C0"/>
                </a:solidFill>
              </a:rPr>
              <a:t>told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me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that</a:t>
            </a:r>
            <a:r>
              <a:rPr lang="cs-CZ" dirty="0">
                <a:solidFill>
                  <a:srgbClr val="0070C0"/>
                </a:solidFill>
              </a:rPr>
              <a:t> he </a:t>
            </a:r>
            <a:r>
              <a:rPr lang="cs-CZ" dirty="0" err="1">
                <a:solidFill>
                  <a:srgbClr val="0070C0"/>
                </a:solidFill>
              </a:rPr>
              <a:t>was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hungry</a:t>
            </a:r>
            <a:r>
              <a:rPr lang="cs-CZ" dirty="0">
                <a:solidFill>
                  <a:srgbClr val="0070C0"/>
                </a:solidFill>
              </a:rPr>
              <a:t>.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>
                <a:solidFill>
                  <a:srgbClr val="0070C0"/>
                </a:solidFill>
              </a:rPr>
              <a:t>He </a:t>
            </a:r>
            <a:r>
              <a:rPr lang="cs-CZ" dirty="0" err="1">
                <a:solidFill>
                  <a:srgbClr val="0070C0"/>
                </a:solidFill>
              </a:rPr>
              <a:t>doesn't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know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if</a:t>
            </a:r>
            <a:r>
              <a:rPr lang="cs-CZ" dirty="0">
                <a:solidFill>
                  <a:srgbClr val="0070C0"/>
                </a:solidFill>
              </a:rPr>
              <a:t> he </a:t>
            </a:r>
            <a:r>
              <a:rPr lang="cs-CZ" dirty="0" err="1">
                <a:solidFill>
                  <a:srgbClr val="0070C0"/>
                </a:solidFill>
              </a:rPr>
              <a:t>will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be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back</a:t>
            </a:r>
            <a:r>
              <a:rPr lang="cs-CZ" dirty="0">
                <a:solidFill>
                  <a:srgbClr val="0070C0"/>
                </a:solidFill>
              </a:rPr>
              <a:t> in </a:t>
            </a:r>
            <a:r>
              <a:rPr lang="cs-CZ" dirty="0" err="1">
                <a:solidFill>
                  <a:srgbClr val="0070C0"/>
                </a:solidFill>
              </a:rPr>
              <a:t>time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for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dinner</a:t>
            </a:r>
            <a:r>
              <a:rPr lang="cs-CZ" dirty="0">
                <a:solidFill>
                  <a:srgbClr val="0070C0"/>
                </a:solidFill>
              </a:rPr>
              <a:t>.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 err="1">
                <a:solidFill>
                  <a:srgbClr val="0070C0"/>
                </a:solidFill>
              </a:rPr>
              <a:t>Tell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me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what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you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want</a:t>
            </a:r>
            <a:r>
              <a:rPr lang="cs-CZ" dirty="0">
                <a:solidFill>
                  <a:srgbClr val="0070C0"/>
                </a:solidFill>
              </a:rPr>
              <a:t> to do. </a:t>
            </a:r>
          </a:p>
          <a:p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817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Věta hlavní a věta vedlejší</a:t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00B050"/>
                </a:solidFill>
              </a:rPr>
              <a:t>Přací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Podobně se </a:t>
            </a:r>
            <a:r>
              <a:rPr lang="cs-CZ" b="1" dirty="0">
                <a:solidFill>
                  <a:srgbClr val="FF0000"/>
                </a:solidFill>
              </a:rPr>
              <a:t>čárkou neoddělují ani přací věty</a:t>
            </a:r>
            <a:r>
              <a:rPr lang="cs-CZ" dirty="0"/>
              <a:t>: </a:t>
            </a:r>
          </a:p>
          <a:p>
            <a:r>
              <a:rPr lang="cs-CZ" dirty="0">
                <a:solidFill>
                  <a:srgbClr val="0070C0"/>
                </a:solidFill>
              </a:rPr>
              <a:t>I </a:t>
            </a:r>
            <a:r>
              <a:rPr lang="cs-CZ" dirty="0" err="1">
                <a:solidFill>
                  <a:srgbClr val="0070C0"/>
                </a:solidFill>
              </a:rPr>
              <a:t>wish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you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were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here</a:t>
            </a:r>
            <a:r>
              <a:rPr lang="cs-CZ" dirty="0">
                <a:solidFill>
                  <a:srgbClr val="0070C0"/>
                </a:solidFill>
              </a:rPr>
              <a:t>.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>
                <a:solidFill>
                  <a:srgbClr val="0070C0"/>
                </a:solidFill>
              </a:rPr>
              <a:t>I </a:t>
            </a:r>
            <a:r>
              <a:rPr lang="cs-CZ" dirty="0" err="1">
                <a:solidFill>
                  <a:srgbClr val="0070C0"/>
                </a:solidFill>
              </a:rPr>
              <a:t>wish</a:t>
            </a:r>
            <a:r>
              <a:rPr lang="cs-CZ" dirty="0">
                <a:solidFill>
                  <a:srgbClr val="0070C0"/>
                </a:solidFill>
              </a:rPr>
              <a:t> I had more </a:t>
            </a:r>
            <a:r>
              <a:rPr lang="cs-CZ" dirty="0" err="1">
                <a:solidFill>
                  <a:srgbClr val="0070C0"/>
                </a:solidFill>
              </a:rPr>
              <a:t>time</a:t>
            </a:r>
            <a:r>
              <a:rPr lang="cs-CZ" dirty="0">
                <a:solidFill>
                  <a:srgbClr val="0070C0"/>
                </a:solidFill>
              </a:rPr>
              <a:t>. 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------------------------------------------------------------</a:t>
            </a:r>
            <a:endParaRPr lang="cs-CZ" dirty="0"/>
          </a:p>
          <a:p>
            <a:r>
              <a:rPr lang="cs-CZ" b="1" dirty="0">
                <a:solidFill>
                  <a:srgbClr val="FF0000"/>
                </a:solidFill>
              </a:rPr>
              <a:t>Čárkou však oddělujeme přímou řeč: </a:t>
            </a:r>
          </a:p>
          <a:p>
            <a:r>
              <a:rPr lang="cs-CZ" dirty="0">
                <a:solidFill>
                  <a:srgbClr val="0070C0"/>
                </a:solidFill>
              </a:rPr>
              <a:t>He </a:t>
            </a:r>
            <a:r>
              <a:rPr lang="cs-CZ" dirty="0" err="1">
                <a:solidFill>
                  <a:srgbClr val="0070C0"/>
                </a:solidFill>
              </a:rPr>
              <a:t>asked</a:t>
            </a:r>
            <a:r>
              <a:rPr lang="cs-CZ" dirty="0">
                <a:solidFill>
                  <a:srgbClr val="0070C0"/>
                </a:solidFill>
              </a:rPr>
              <a:t>, "</a:t>
            </a:r>
            <a:r>
              <a:rPr lang="cs-CZ" dirty="0" err="1">
                <a:solidFill>
                  <a:srgbClr val="0070C0"/>
                </a:solidFill>
              </a:rPr>
              <a:t>What's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your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name</a:t>
            </a:r>
            <a:r>
              <a:rPr lang="cs-CZ" dirty="0">
                <a:solidFill>
                  <a:srgbClr val="0070C0"/>
                </a:solidFill>
              </a:rPr>
              <a:t>?"</a:t>
            </a:r>
            <a:br>
              <a:rPr lang="cs-CZ" dirty="0">
                <a:solidFill>
                  <a:srgbClr val="0070C0"/>
                </a:solidFill>
              </a:rPr>
            </a:br>
            <a:r>
              <a:rPr lang="cs-CZ" dirty="0">
                <a:solidFill>
                  <a:srgbClr val="0070C0"/>
                </a:solidFill>
              </a:rPr>
              <a:t>Julia </a:t>
            </a:r>
            <a:r>
              <a:rPr lang="cs-CZ" dirty="0" err="1">
                <a:solidFill>
                  <a:srgbClr val="0070C0"/>
                </a:solidFill>
              </a:rPr>
              <a:t>said</a:t>
            </a:r>
            <a:r>
              <a:rPr lang="cs-CZ" dirty="0">
                <a:solidFill>
                  <a:srgbClr val="0070C0"/>
                </a:solidFill>
              </a:rPr>
              <a:t>, "</a:t>
            </a:r>
            <a:r>
              <a:rPr lang="cs-CZ" dirty="0" err="1">
                <a:solidFill>
                  <a:srgbClr val="0070C0"/>
                </a:solidFill>
              </a:rPr>
              <a:t>Oh</a:t>
            </a:r>
            <a:r>
              <a:rPr lang="cs-CZ" dirty="0">
                <a:solidFill>
                  <a:srgbClr val="0070C0"/>
                </a:solidFill>
              </a:rPr>
              <a:t>, </a:t>
            </a:r>
            <a:r>
              <a:rPr lang="cs-CZ" dirty="0" err="1">
                <a:solidFill>
                  <a:srgbClr val="0070C0"/>
                </a:solidFill>
              </a:rPr>
              <a:t>I'm</a:t>
            </a:r>
            <a:r>
              <a:rPr lang="cs-CZ" dirty="0">
                <a:solidFill>
                  <a:srgbClr val="0070C0"/>
                </a:solidFill>
              </a:rPr>
              <a:t> so </a:t>
            </a:r>
            <a:r>
              <a:rPr lang="cs-CZ" dirty="0" err="1">
                <a:solidFill>
                  <a:srgbClr val="0070C0"/>
                </a:solidFill>
              </a:rPr>
              <a:t>tired</a:t>
            </a:r>
            <a:r>
              <a:rPr lang="cs-CZ" dirty="0">
                <a:solidFill>
                  <a:srgbClr val="0070C0"/>
                </a:solidFill>
              </a:rPr>
              <a:t>."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509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26</TotalTime>
  <Words>260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Choustník, okres Tábor</vt:lpstr>
      <vt:lpstr>COMMA</vt:lpstr>
      <vt:lpstr>Dvě hlavní věty </vt:lpstr>
      <vt:lpstr>Věta hlavní a věta vedlejší Příslovečné věty</vt:lpstr>
      <vt:lpstr>Věta hlavní a věta vedlejší Vztažné věty</vt:lpstr>
      <vt:lpstr>Věta hlavní a věta vedlejší Předmětné věty</vt:lpstr>
      <vt:lpstr>Věta hlavní a věta vedlejší Přací věty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Choustník, okres Tábor</dc:title>
  <dc:creator>Krejzova</dc:creator>
  <cp:lastModifiedBy>Krejzova</cp:lastModifiedBy>
  <cp:revision>6</cp:revision>
  <dcterms:created xsi:type="dcterms:W3CDTF">2011-06-18T21:09:25Z</dcterms:created>
  <dcterms:modified xsi:type="dcterms:W3CDTF">2011-06-27T17:02:43Z</dcterms:modified>
</cp:coreProperties>
</file>