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73" r:id="rId2"/>
    <p:sldId id="256" r:id="rId3"/>
    <p:sldId id="257" r:id="rId4"/>
    <p:sldId id="259" r:id="rId5"/>
    <p:sldId id="258" r:id="rId6"/>
    <p:sldId id="266" r:id="rId7"/>
    <p:sldId id="261" r:id="rId8"/>
    <p:sldId id="267" r:id="rId9"/>
    <p:sldId id="260" r:id="rId10"/>
    <p:sldId id="262" r:id="rId11"/>
    <p:sldId id="268" r:id="rId12"/>
    <p:sldId id="269" r:id="rId13"/>
    <p:sldId id="270" r:id="rId14"/>
    <p:sldId id="271" r:id="rId15"/>
    <p:sldId id="274" r:id="rId16"/>
    <p:sldId id="275" r:id="rId17"/>
    <p:sldId id="276" r:id="rId18"/>
    <p:sldId id="277" r:id="rId19"/>
    <p:sldId id="278" r:id="rId20"/>
    <p:sldId id="263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DA9AAE-F45E-4486-9CB9-7D5E04CCA6F5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6B47A-52CE-49DA-8D1D-BB58B45AA7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30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2064DDC4-4147-4010-89B2-93A0940104BD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AF3E4EA-1B70-4723-870E-574360E1EC87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DDC4-4147-4010-89B2-93A0940104BD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E4EA-1B70-4723-870E-574360E1EC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2064DDC4-4147-4010-89B2-93A0940104BD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5AF3E4EA-1B70-4723-870E-574360E1EC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DDC4-4147-4010-89B2-93A0940104BD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E4EA-1B70-4723-870E-574360E1EC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DDC4-4147-4010-89B2-93A0940104BD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AF3E4EA-1B70-4723-870E-574360E1EC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DDC4-4147-4010-89B2-93A0940104BD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E4EA-1B70-4723-870E-574360E1EC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DDC4-4147-4010-89B2-93A0940104BD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E4EA-1B70-4723-870E-574360E1EC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DDC4-4147-4010-89B2-93A0940104BD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AF3E4EA-1B70-4723-870E-574360E1EC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DDC4-4147-4010-89B2-93A0940104BD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E4EA-1B70-4723-870E-574360E1EC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DDC4-4147-4010-89B2-93A0940104BD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E4EA-1B70-4723-870E-574360E1EC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DDC4-4147-4010-89B2-93A0940104BD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E4EA-1B70-4723-870E-574360E1EC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2064DDC4-4147-4010-89B2-93A0940104BD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5AF3E4EA-1B70-4723-870E-574360E1EC8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North_Sea" TargetMode="External"/><Relationship Id="rId2" Type="http://schemas.openxmlformats.org/officeDocument/2006/relationships/hyperlink" Target="http://en.wikipedia.org/wiki/Atlantic_Ocean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hyperlink" Target="http://en.wikipedia.org/wiki/Irish_Sea" TargetMode="External"/><Relationship Id="rId4" Type="http://schemas.openxmlformats.org/officeDocument/2006/relationships/hyperlink" Target="http://en.wikipedia.org/wiki/English_Channel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#cite_note-0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#cite_note-2"/><Relationship Id="rId13" Type="http://schemas.openxmlformats.org/officeDocument/2006/relationships/hyperlink" Target="#cite_note-6"/><Relationship Id="rId18" Type="http://schemas.openxmlformats.org/officeDocument/2006/relationships/hyperlink" Target="http://simple.wikipedia.org/w/index.php?title=Sir_Robert_McAlpine&amp;action=edit&amp;redlink=1" TargetMode="External"/><Relationship Id="rId26" Type="http://schemas.openxmlformats.org/officeDocument/2006/relationships/image" Target="../media/image20.png"/><Relationship Id="rId3" Type="http://schemas.openxmlformats.org/officeDocument/2006/relationships/hyperlink" Target="http://simple.wikipedia.org/wiki/England" TargetMode="External"/><Relationship Id="rId21" Type="http://schemas.openxmlformats.org/officeDocument/2006/relationships/hyperlink" Target="http://simple.wikipedia.org/w/index.php?title=Canary_Wharf_Group&amp;action=edit&amp;redlink=1" TargetMode="External"/><Relationship Id="rId7" Type="http://schemas.openxmlformats.org/officeDocument/2006/relationships/hyperlink" Target="#cite_note-cwhistorypage-1"/><Relationship Id="rId12" Type="http://schemas.openxmlformats.org/officeDocument/2006/relationships/hyperlink" Target="#cite_note-buildingmag-5"/><Relationship Id="rId17" Type="http://schemas.openxmlformats.org/officeDocument/2006/relationships/hyperlink" Target="#cite_note-12"/><Relationship Id="rId25" Type="http://schemas.openxmlformats.org/officeDocument/2006/relationships/image" Target="../media/image19.jpeg"/><Relationship Id="rId33" Type="http://schemas.openxmlformats.org/officeDocument/2006/relationships/image" Target="../media/image24.png"/><Relationship Id="rId2" Type="http://schemas.openxmlformats.org/officeDocument/2006/relationships/hyperlink" Target="http://simple.wikipedia.org/wiki/London" TargetMode="External"/><Relationship Id="rId16" Type="http://schemas.openxmlformats.org/officeDocument/2006/relationships/hyperlink" Target="#cite_note-9"/><Relationship Id="rId20" Type="http://schemas.openxmlformats.org/officeDocument/2006/relationships/hyperlink" Target="#cite_note-10"/><Relationship Id="rId29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6" Type="http://schemas.openxmlformats.org/officeDocument/2006/relationships/hyperlink" Target="#cite_note-cwcontractors-0"/><Relationship Id="rId11" Type="http://schemas.openxmlformats.org/officeDocument/2006/relationships/hyperlink" Target="http://simple.wikipedia.org/w/index.php?title=C%C3%A9sar_Pelli&amp;action=edit&amp;redlink=1" TargetMode="External"/><Relationship Id="rId24" Type="http://schemas.openxmlformats.org/officeDocument/2006/relationships/hyperlink" Target="http://simple.wikipedia.org/wiki/File:1CanadaSquare.jpg" TargetMode="External"/><Relationship Id="rId32" Type="http://schemas.openxmlformats.org/officeDocument/2006/relationships/hyperlink" Target="http://simple.wikipedia.org/wiki/United_Kingdom" TargetMode="External"/><Relationship Id="rId5" Type="http://schemas.openxmlformats.org/officeDocument/2006/relationships/hyperlink" Target="http://toolserver.org/~geohack/geohack.php?pagename=Canary_Wharf&amp;params=51_30_19.8_N_0_01_10.92_W_region:GB_type:landmark" TargetMode="External"/><Relationship Id="rId15" Type="http://schemas.openxmlformats.org/officeDocument/2006/relationships/hyperlink" Target="#cite_note-8"/><Relationship Id="rId23" Type="http://schemas.openxmlformats.org/officeDocument/2006/relationships/image" Target="../media/image18.png"/><Relationship Id="rId28" Type="http://schemas.openxmlformats.org/officeDocument/2006/relationships/hyperlink" Target="http://simple.wikipedia.org/wiki/United_States" TargetMode="External"/><Relationship Id="rId10" Type="http://schemas.openxmlformats.org/officeDocument/2006/relationships/hyperlink" Target="#cite_note-buildprofile-4"/><Relationship Id="rId19" Type="http://schemas.openxmlformats.org/officeDocument/2006/relationships/hyperlink" Target="http://simple.wikipedia.org/w/index.php?title=Olympia_%26_York&amp;action=edit&amp;redlink=1" TargetMode="External"/><Relationship Id="rId31" Type="http://schemas.openxmlformats.org/officeDocument/2006/relationships/image" Target="../media/image23.png"/><Relationship Id="rId4" Type="http://schemas.openxmlformats.org/officeDocument/2006/relationships/hyperlink" Target="http://simple.wikipedia.org/wiki/Geographic_coordinate_system" TargetMode="External"/><Relationship Id="rId9" Type="http://schemas.openxmlformats.org/officeDocument/2006/relationships/hyperlink" Target="#cite_note-dsf-3"/><Relationship Id="rId14" Type="http://schemas.openxmlformats.org/officeDocument/2006/relationships/hyperlink" Target="#cite_note-surveyoflondon-7"/><Relationship Id="rId22" Type="http://schemas.openxmlformats.org/officeDocument/2006/relationships/hyperlink" Target="#cite_note-songbird-11"/><Relationship Id="rId27" Type="http://schemas.openxmlformats.org/officeDocument/2006/relationships/image" Target="../media/image21.png"/><Relationship Id="rId30" Type="http://schemas.openxmlformats.org/officeDocument/2006/relationships/hyperlink" Target="http://simple.wikipedia.org/wiki/Canada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The_Beatles" TargetMode="External"/><Relationship Id="rId3" Type="http://schemas.openxmlformats.org/officeDocument/2006/relationships/hyperlink" Target="http://simple.wikipedia.org/wiki/United_Kingdom" TargetMode="External"/><Relationship Id="rId7" Type="http://schemas.openxmlformats.org/officeDocument/2006/relationships/hyperlink" Target="http://en.wikipedia.org/wiki/File:White_cliffs_of_dover_09_2004.jpg" TargetMode="External"/><Relationship Id="rId2" Type="http://schemas.openxmlformats.org/officeDocument/2006/relationships/hyperlink" Target="http://en.wikipedia.org/wiki/United_Kingd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List_of_tallest_buildings_and_structures_in_London" TargetMode="External"/><Relationship Id="rId5" Type="http://schemas.openxmlformats.org/officeDocument/2006/relationships/hyperlink" Target="http://en.wikipedia.org/wiki/River_Thameshttp:/en.wikipedia.org/wiki/File:Stonehenge2007_07_30.jpg" TargetMode="External"/><Relationship Id="rId4" Type="http://schemas.openxmlformats.org/officeDocument/2006/relationships/hyperlink" Target="http://en.wikipedia.org/wiki/List_of_mountains_and_hills_of_the_United_Kingdom" TargetMode="External"/><Relationship Id="rId9" Type="http://schemas.openxmlformats.org/officeDocument/2006/relationships/hyperlink" Target="http://en.wikipedia.org/wiki/William_Shakespea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0" y="1340768"/>
            <a:ext cx="9144000" cy="792088"/>
          </a:xfrm>
        </p:spPr>
        <p:txBody>
          <a:bodyPr/>
          <a:lstStyle/>
          <a:p>
            <a:pPr algn="ctr" eaLnBrk="1" hangingPunct="1"/>
            <a:r>
              <a:rPr lang="cs-CZ" sz="2400" i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dirty="0" smtClean="0">
                <a:cs typeface="Arial" charset="0"/>
              </a:rPr>
              <a:t>VY_32_Inovace_60_The United </a:t>
            </a:r>
            <a:r>
              <a:rPr lang="cs-CZ" sz="3200" b="1" smtClean="0">
                <a:cs typeface="Arial" charset="0"/>
              </a:rPr>
              <a:t>Kingdom</a:t>
            </a:r>
            <a:endParaRPr lang="cs-CZ" sz="3200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57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United </a:t>
            </a:r>
            <a:r>
              <a:rPr lang="cs-CZ" dirty="0" err="1" smtClean="0"/>
              <a:t>Kingdom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Great </a:t>
            </a:r>
            <a:r>
              <a:rPr lang="cs-CZ" dirty="0" err="1" smtClean="0"/>
              <a:t>Britain</a:t>
            </a:r>
            <a:r>
              <a:rPr lang="cs-CZ" dirty="0" smtClean="0"/>
              <a:t> and </a:t>
            </a:r>
            <a:r>
              <a:rPr lang="cs-CZ" dirty="0" err="1" smtClean="0"/>
              <a:t>Northern</a:t>
            </a:r>
            <a:r>
              <a:rPr lang="cs-CZ" dirty="0" smtClean="0"/>
              <a:t> </a:t>
            </a:r>
            <a:r>
              <a:rPr lang="cs-CZ" dirty="0" err="1" smtClean="0"/>
              <a:t>Ireland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260649"/>
            <a:ext cx="1872207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625" y="215874"/>
            <a:ext cx="4069581" cy="2565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053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036496" cy="706090"/>
          </a:xfrm>
        </p:spPr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The United Kingdom of Great Britain and Northern Ireland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107504" y="5445224"/>
            <a:ext cx="9289032" cy="1296144"/>
          </a:xfrm>
        </p:spPr>
        <p:txBody>
          <a:bodyPr>
            <a:normAutofit fontScale="92500" lnSpcReduction="20000"/>
          </a:bodyPr>
          <a:lstStyle/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en-US" dirty="0" smtClean="0"/>
              <a:t>commonly known as the </a:t>
            </a:r>
            <a:r>
              <a:rPr lang="en-US" b="1" dirty="0" smtClean="0"/>
              <a:t>United Kingdom</a:t>
            </a:r>
            <a:r>
              <a:rPr lang="en-US" dirty="0" smtClean="0"/>
              <a:t>, the </a:t>
            </a:r>
            <a:r>
              <a:rPr lang="en-US" b="1" dirty="0" smtClean="0"/>
              <a:t>UK</a:t>
            </a:r>
            <a:r>
              <a:rPr lang="en-US" dirty="0" smtClean="0"/>
              <a:t> or </a:t>
            </a:r>
            <a:r>
              <a:rPr lang="en-US" b="1" dirty="0" smtClean="0"/>
              <a:t>Britain</a:t>
            </a:r>
            <a:r>
              <a:rPr lang="cs-CZ" b="1" dirty="0"/>
              <a:t>.</a:t>
            </a:r>
            <a:endParaRPr lang="cs-CZ" dirty="0" smtClean="0"/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en-US" dirty="0" smtClean="0"/>
              <a:t>is </a:t>
            </a:r>
            <a:r>
              <a:rPr lang="en-US" dirty="0" smtClean="0"/>
              <a:t>located off the north-western coast of continental Europe.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08720"/>
            <a:ext cx="6192688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864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Royal Coat of </a:t>
            </a:r>
            <a:r>
              <a:rPr lang="en-US" sz="3200" b="1" dirty="0" err="1" smtClean="0"/>
              <a:t>Armsof</a:t>
            </a:r>
            <a:r>
              <a:rPr lang="en-US" sz="3200" b="1" dirty="0" smtClean="0"/>
              <a:t> the United Kingdom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107504" y="5782444"/>
            <a:ext cx="8928992" cy="95892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The United Kingdom is a unitary state governed under a </a:t>
            </a:r>
            <a:r>
              <a:rPr lang="en-US" b="1" dirty="0" smtClean="0"/>
              <a:t>constitutional monarchy</a:t>
            </a:r>
            <a:r>
              <a:rPr lang="cs-CZ" b="1" dirty="0"/>
              <a:t> </a:t>
            </a:r>
            <a:r>
              <a:rPr lang="en-US" dirty="0" smtClean="0"/>
              <a:t>and a </a:t>
            </a:r>
            <a:r>
              <a:rPr lang="en-US" b="1" dirty="0" smtClean="0"/>
              <a:t>parliamentary </a:t>
            </a:r>
            <a:r>
              <a:rPr lang="en-US" b="1" dirty="0" err="1" smtClean="0"/>
              <a:t>syst</a:t>
            </a:r>
            <a:r>
              <a:rPr lang="cs-CZ" b="1" dirty="0" err="1" smtClean="0"/>
              <a:t>e</a:t>
            </a:r>
            <a:r>
              <a:rPr lang="cs-CZ" b="1" dirty="0" err="1"/>
              <a:t>m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546" y="836712"/>
            <a:ext cx="5329014" cy="4945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910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Flag of the United Kingdom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7544" y="5373216"/>
            <a:ext cx="8219256" cy="1296144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b="1" dirty="0" smtClean="0"/>
              <a:t>Union Flag</a:t>
            </a:r>
            <a:r>
              <a:rPr lang="en-US" dirty="0" smtClean="0"/>
              <a:t>, also known as the </a:t>
            </a:r>
            <a:r>
              <a:rPr lang="en-US" b="1" dirty="0" smtClean="0"/>
              <a:t>Union Jack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712879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983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Flag of the United Kingdom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St </a:t>
            </a:r>
            <a:r>
              <a:rPr lang="cs-CZ" dirty="0" err="1" smtClean="0"/>
              <a:t>Andrew´s</a:t>
            </a:r>
            <a:r>
              <a:rPr lang="cs-CZ" dirty="0" smtClean="0"/>
              <a:t> </a:t>
            </a:r>
            <a:r>
              <a:rPr lang="cs-CZ" dirty="0" err="1" smtClean="0"/>
              <a:t>cross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St </a:t>
            </a:r>
            <a:r>
              <a:rPr lang="cs-CZ" dirty="0" err="1" smtClean="0"/>
              <a:t>George´s</a:t>
            </a:r>
            <a:r>
              <a:rPr lang="cs-CZ" dirty="0" smtClean="0"/>
              <a:t> </a:t>
            </a:r>
            <a:r>
              <a:rPr lang="cs-CZ" dirty="0" err="1" smtClean="0"/>
              <a:t>cross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St </a:t>
            </a:r>
            <a:r>
              <a:rPr lang="cs-CZ" dirty="0" err="1" smtClean="0"/>
              <a:t>Patrick´s</a:t>
            </a:r>
            <a:r>
              <a:rPr lang="cs-CZ" dirty="0" smtClean="0"/>
              <a:t> </a:t>
            </a:r>
            <a:r>
              <a:rPr lang="cs-CZ" dirty="0" err="1" smtClean="0"/>
              <a:t>cross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Union Flag 1616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628800"/>
            <a:ext cx="142875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2635199"/>
            <a:ext cx="1435913" cy="793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994" y="3717032"/>
            <a:ext cx="142875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4797152"/>
            <a:ext cx="1435914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966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ELIZABETH II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b="1" dirty="0" smtClean="0"/>
              <a:t>a </a:t>
            </a:r>
            <a:r>
              <a:rPr lang="cs-CZ" b="1" dirty="0" err="1" smtClean="0"/>
              <a:t>queen</a:t>
            </a:r>
            <a:r>
              <a:rPr lang="cs-CZ" b="1" dirty="0" smtClean="0"/>
              <a:t> </a:t>
            </a:r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United </a:t>
            </a:r>
            <a:r>
              <a:rPr lang="cs-CZ" dirty="0" err="1" smtClean="0"/>
              <a:t>Kingdom</a:t>
            </a:r>
            <a:endParaRPr lang="cs-CZ" dirty="0" smtClean="0"/>
          </a:p>
          <a:p>
            <a:pPr marL="182880" indent="0">
              <a:buNone/>
            </a:pPr>
            <a:endParaRPr lang="cs-CZ" dirty="0" smtClean="0"/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been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throne</a:t>
            </a:r>
            <a:r>
              <a:rPr lang="cs-CZ" dirty="0" smtClean="0"/>
              <a:t> </a:t>
            </a:r>
            <a:r>
              <a:rPr lang="cs-CZ" dirty="0" err="1" smtClean="0"/>
              <a:t>since</a:t>
            </a:r>
            <a:r>
              <a:rPr lang="cs-CZ" dirty="0" smtClean="0"/>
              <a:t> 1953</a:t>
            </a:r>
          </a:p>
          <a:p>
            <a:endParaRPr lang="cs-CZ" dirty="0" smtClean="0"/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head</a:t>
            </a:r>
            <a:r>
              <a:rPr lang="cs-CZ" b="1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b="1" dirty="0" err="1" smtClean="0"/>
              <a:t>state</a:t>
            </a:r>
            <a:r>
              <a:rPr lang="cs-CZ" dirty="0" smtClean="0"/>
              <a:t>,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head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b="1" dirty="0" err="1" smtClean="0"/>
              <a:t>army</a:t>
            </a:r>
            <a:r>
              <a:rPr lang="cs-CZ" dirty="0" err="1" smtClean="0"/>
              <a:t>,the</a:t>
            </a:r>
            <a:r>
              <a:rPr lang="cs-CZ" dirty="0" smtClean="0"/>
              <a:t> </a:t>
            </a:r>
            <a:r>
              <a:rPr lang="cs-CZ" dirty="0" err="1" smtClean="0"/>
              <a:t>head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b="1" dirty="0" err="1" smtClean="0"/>
              <a:t>Church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England</a:t>
            </a:r>
            <a:r>
              <a:rPr lang="cs-CZ" dirty="0" smtClean="0"/>
              <a:t>. 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1700808"/>
            <a:ext cx="3600400" cy="4579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281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32040" y="1600200"/>
            <a:ext cx="4211960" cy="4525963"/>
          </a:xfrm>
        </p:spPr>
        <p:txBody>
          <a:bodyPr/>
          <a:lstStyle/>
          <a:p>
            <a:r>
              <a:rPr lang="cs-CZ" dirty="0" err="1" smtClean="0"/>
              <a:t>Consists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4 </a:t>
            </a:r>
            <a:r>
              <a:rPr lang="cs-CZ" dirty="0" err="1" smtClean="0"/>
              <a:t>parts</a:t>
            </a:r>
            <a:r>
              <a:rPr lang="cs-CZ" dirty="0" smtClean="0"/>
              <a:t>:</a:t>
            </a:r>
          </a:p>
          <a:p>
            <a:pPr marL="182880" indent="0">
              <a:buNone/>
            </a:pPr>
            <a:endParaRPr lang="cs-CZ" dirty="0" smtClean="0"/>
          </a:p>
          <a:p>
            <a:r>
              <a:rPr lang="cs-CZ" b="1" dirty="0" err="1" smtClean="0"/>
              <a:t>England</a:t>
            </a:r>
            <a:r>
              <a:rPr lang="cs-CZ" dirty="0" smtClean="0"/>
              <a:t>(</a:t>
            </a:r>
            <a:r>
              <a:rPr lang="cs-CZ" b="1" dirty="0" smtClean="0">
                <a:solidFill>
                  <a:srgbClr val="FF0000"/>
                </a:solidFill>
              </a:rPr>
              <a:t>London</a:t>
            </a:r>
            <a:r>
              <a:rPr lang="cs-CZ" dirty="0" smtClean="0"/>
              <a:t>)</a:t>
            </a:r>
          </a:p>
          <a:p>
            <a:pPr marL="182880" indent="0">
              <a:buNone/>
            </a:pPr>
            <a:endParaRPr lang="cs-CZ" dirty="0" smtClean="0"/>
          </a:p>
          <a:p>
            <a:r>
              <a:rPr lang="cs-CZ" b="1" dirty="0" smtClean="0"/>
              <a:t>Scotland </a:t>
            </a:r>
            <a:r>
              <a:rPr lang="cs-CZ" dirty="0" smtClean="0"/>
              <a:t>(Edinburgh)</a:t>
            </a:r>
          </a:p>
          <a:p>
            <a:r>
              <a:rPr lang="cs-CZ" b="1" dirty="0" smtClean="0"/>
              <a:t>Wales</a:t>
            </a:r>
            <a:r>
              <a:rPr lang="cs-CZ" dirty="0" smtClean="0"/>
              <a:t>     (</a:t>
            </a:r>
            <a:r>
              <a:rPr lang="cs-CZ" dirty="0" err="1" smtClean="0"/>
              <a:t>Cardiff</a:t>
            </a:r>
            <a:r>
              <a:rPr lang="cs-CZ" dirty="0" smtClean="0"/>
              <a:t>)</a:t>
            </a:r>
          </a:p>
          <a:p>
            <a:r>
              <a:rPr lang="cs-CZ" b="1" dirty="0" err="1" smtClean="0"/>
              <a:t>Northern</a:t>
            </a:r>
            <a:r>
              <a:rPr lang="cs-CZ" dirty="0" smtClean="0"/>
              <a:t> </a:t>
            </a:r>
            <a:r>
              <a:rPr lang="cs-CZ" b="1" dirty="0" err="1" smtClean="0"/>
              <a:t>Ireland</a:t>
            </a:r>
            <a:endParaRPr lang="cs-CZ" b="1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(Belfast )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260648"/>
            <a:ext cx="4824537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905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080120"/>
          </a:xfrm>
        </p:spPr>
        <p:txBody>
          <a:bodyPr>
            <a:noAutofit/>
          </a:bodyPr>
          <a:lstStyle/>
          <a:p>
            <a:r>
              <a:rPr lang="en-US" sz="4000" dirty="0" smtClean="0"/>
              <a:t>The </a:t>
            </a:r>
            <a:r>
              <a:rPr lang="en-US" sz="4000" b="1" dirty="0" smtClean="0"/>
              <a:t>United Kingdom of Great Britain and Northern Ireland</a:t>
            </a:r>
            <a:endParaRPr lang="cs-CZ" sz="4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067944" y="1600200"/>
            <a:ext cx="5076056" cy="4525963"/>
          </a:xfrm>
        </p:spPr>
        <p:txBody>
          <a:bodyPr/>
          <a:lstStyle/>
          <a:p>
            <a:r>
              <a:rPr lang="en-US" dirty="0" smtClean="0"/>
              <a:t>Apart from this land border the UK is surrounded by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en-US" dirty="0" smtClean="0"/>
              <a:t>the </a:t>
            </a:r>
            <a:r>
              <a:rPr lang="en-US" dirty="0" smtClean="0">
                <a:hlinkClick r:id="rId2" tooltip="Atlantic Ocean"/>
              </a:rPr>
              <a:t>Atlantic Ocean</a:t>
            </a:r>
            <a:r>
              <a:rPr lang="en-US" dirty="0" smtClean="0"/>
              <a:t>, </a:t>
            </a:r>
            <a:endParaRPr lang="cs-CZ" dirty="0" smtClean="0"/>
          </a:p>
          <a:p>
            <a:r>
              <a:rPr lang="en-US" dirty="0" smtClean="0"/>
              <a:t>the </a:t>
            </a:r>
            <a:r>
              <a:rPr lang="en-US" dirty="0" smtClean="0">
                <a:hlinkClick r:id="rId3" tooltip="North Sea"/>
              </a:rPr>
              <a:t>North Sea</a:t>
            </a:r>
            <a:r>
              <a:rPr lang="en-US" dirty="0" smtClean="0"/>
              <a:t>, </a:t>
            </a:r>
            <a:endParaRPr lang="cs-CZ" dirty="0" smtClean="0"/>
          </a:p>
          <a:p>
            <a:r>
              <a:rPr lang="en-US" dirty="0" smtClean="0"/>
              <a:t>the </a:t>
            </a:r>
            <a:r>
              <a:rPr lang="en-US" dirty="0" smtClean="0">
                <a:hlinkClick r:id="rId4" tooltip="English Channel"/>
              </a:rPr>
              <a:t>English Channel</a:t>
            </a:r>
            <a:r>
              <a:rPr lang="en-US" dirty="0" smtClean="0"/>
              <a:t> </a:t>
            </a:r>
            <a:endParaRPr lang="cs-CZ" dirty="0" smtClean="0"/>
          </a:p>
          <a:p>
            <a:r>
              <a:rPr lang="en-US" dirty="0" smtClean="0"/>
              <a:t>and the </a:t>
            </a:r>
            <a:r>
              <a:rPr lang="en-US" dirty="0" smtClean="0">
                <a:hlinkClick r:id="rId5" tooltip="Irish Sea"/>
              </a:rPr>
              <a:t>Irish Sea</a:t>
            </a:r>
            <a:r>
              <a:rPr lang="en-US" dirty="0" smtClean="0"/>
              <a:t>.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61" y="1484784"/>
            <a:ext cx="3391075" cy="5201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049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 10 </a:t>
            </a:r>
            <a:r>
              <a:rPr lang="cs-CZ" dirty="0" smtClean="0"/>
              <a:t>– 1/ MOUNTAINS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277544" y="1600200"/>
            <a:ext cx="4866456" cy="4525963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highest</a:t>
            </a:r>
            <a:r>
              <a:rPr lang="cs-CZ" b="1" dirty="0" smtClean="0"/>
              <a:t> </a:t>
            </a:r>
            <a:r>
              <a:rPr lang="cs-CZ" b="1" dirty="0" err="1" smtClean="0"/>
              <a:t>peak</a:t>
            </a:r>
            <a:r>
              <a:rPr lang="cs-CZ" b="1" dirty="0" smtClean="0"/>
              <a:t> </a:t>
            </a:r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U.K. </a:t>
            </a:r>
            <a:r>
              <a:rPr lang="cs-CZ" dirty="0" err="1" smtClean="0"/>
              <a:t>is</a:t>
            </a:r>
            <a:endParaRPr lang="cs-CZ" dirty="0" smtClean="0"/>
          </a:p>
          <a:p>
            <a:pPr marL="182880" indent="0">
              <a:buNone/>
            </a:pPr>
            <a:endParaRPr lang="cs-CZ" dirty="0" smtClean="0"/>
          </a:p>
          <a:p>
            <a:r>
              <a:rPr lang="cs-CZ" dirty="0" smtClean="0"/>
              <a:t> </a:t>
            </a:r>
            <a:r>
              <a:rPr lang="cs-CZ" b="1" dirty="0" smtClean="0"/>
              <a:t>BEN NEVIS </a:t>
            </a:r>
            <a:endParaRPr lang="cs-CZ" b="1" dirty="0" smtClean="0"/>
          </a:p>
          <a:p>
            <a:r>
              <a:rPr lang="cs-CZ" dirty="0" smtClean="0"/>
              <a:t>(1344 metres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810000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118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 10 </a:t>
            </a:r>
            <a:r>
              <a:rPr lang="cs-CZ" dirty="0" smtClean="0"/>
              <a:t>– 2/ RIVERS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737383" y="1600201"/>
            <a:ext cx="7949417" cy="1396752"/>
          </a:xfrm>
        </p:spPr>
        <p:txBody>
          <a:bodyPr>
            <a:normAutofit fontScale="92500" lnSpcReduction="10000"/>
          </a:bodyPr>
          <a:lstStyle/>
          <a:p>
            <a:pPr marL="182880" indent="0">
              <a:buNone/>
            </a:pP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longest</a:t>
            </a:r>
            <a:r>
              <a:rPr lang="cs-CZ" b="1" dirty="0" smtClean="0"/>
              <a:t> </a:t>
            </a:r>
            <a:r>
              <a:rPr lang="cs-CZ" b="1" dirty="0" err="1" smtClean="0"/>
              <a:t>river</a:t>
            </a:r>
            <a:r>
              <a:rPr lang="cs-CZ" b="1" dirty="0" smtClean="0"/>
              <a:t> </a:t>
            </a:r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U.K.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</a:p>
          <a:p>
            <a:pPr marL="182880" indent="0">
              <a:buNone/>
            </a:pPr>
            <a:endParaRPr lang="cs-CZ" dirty="0" smtClean="0"/>
          </a:p>
          <a:p>
            <a:r>
              <a:rPr lang="cs-CZ" b="1" dirty="0" err="1" smtClean="0"/>
              <a:t>the</a:t>
            </a:r>
            <a:r>
              <a:rPr lang="cs-CZ" b="1" dirty="0" smtClean="0"/>
              <a:t> RIVER THAMES</a:t>
            </a:r>
          </a:p>
          <a:p>
            <a:r>
              <a:rPr lang="cs-CZ" dirty="0" smtClean="0"/>
              <a:t>(346 </a:t>
            </a:r>
            <a:r>
              <a:rPr lang="cs-CZ" dirty="0" err="1" smtClean="0"/>
              <a:t>kilometres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83" y="3140968"/>
            <a:ext cx="7620000" cy="325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644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 10 </a:t>
            </a:r>
            <a:r>
              <a:rPr lang="cs-CZ" dirty="0" smtClean="0"/>
              <a:t>– 3/MONUMENTS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1489" y="1412777"/>
            <a:ext cx="8235311" cy="1656184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/>
              <a:t>S</a:t>
            </a:r>
            <a:r>
              <a:rPr lang="cs-CZ" b="1" dirty="0" smtClean="0"/>
              <a:t>TONEHENGE</a:t>
            </a:r>
            <a:r>
              <a:rPr lang="en-US" dirty="0" smtClean="0"/>
              <a:t> </a:t>
            </a:r>
            <a:r>
              <a:rPr lang="en-US" dirty="0"/>
              <a:t>is </a:t>
            </a:r>
            <a:r>
              <a:rPr lang="en-US" dirty="0" smtClean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well-known</a:t>
            </a:r>
            <a:r>
              <a:rPr lang="en-US" dirty="0" smtClean="0"/>
              <a:t> </a:t>
            </a:r>
            <a:r>
              <a:rPr lang="en-US" dirty="0"/>
              <a:t>prehistoric </a:t>
            </a:r>
            <a:r>
              <a:rPr lang="en-US" dirty="0" smtClean="0"/>
              <a:t>monument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It´s</a:t>
            </a:r>
            <a:r>
              <a:rPr lang="en-US" dirty="0" smtClean="0"/>
              <a:t> </a:t>
            </a:r>
            <a:r>
              <a:rPr lang="cs-CZ" dirty="0" smtClean="0"/>
              <a:t>o</a:t>
            </a:r>
            <a:r>
              <a:rPr lang="en-US" dirty="0" smtClean="0"/>
              <a:t>ne </a:t>
            </a:r>
            <a:r>
              <a:rPr lang="en-US" dirty="0"/>
              <a:t>of the most famous sites in the </a:t>
            </a:r>
            <a:r>
              <a:rPr lang="en-US" dirty="0" smtClean="0"/>
              <a:t>world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´</a:t>
            </a:r>
            <a:r>
              <a:rPr lang="en-US" dirty="0" smtClean="0"/>
              <a:t>s </a:t>
            </a:r>
            <a:r>
              <a:rPr lang="en-US" dirty="0"/>
              <a:t>composed of earthworks surrounding a circular setting of large standing stones. </a:t>
            </a:r>
            <a:endParaRPr lang="cs-CZ" dirty="0" smtClean="0"/>
          </a:p>
          <a:p>
            <a:r>
              <a:rPr lang="en-US" dirty="0" smtClean="0"/>
              <a:t>It </a:t>
            </a:r>
            <a:r>
              <a:rPr lang="en-US" dirty="0"/>
              <a:t>is at the </a:t>
            </a:r>
            <a:r>
              <a:rPr lang="en-US" dirty="0" err="1"/>
              <a:t>centre</a:t>
            </a:r>
            <a:r>
              <a:rPr lang="en-US" dirty="0"/>
              <a:t> of the most dense complex of Neolithic and Bronze Age monuments in </a:t>
            </a:r>
            <a:r>
              <a:rPr lang="en-US" dirty="0" smtClean="0"/>
              <a:t>England.</a:t>
            </a:r>
            <a:r>
              <a:rPr lang="en-US" baseline="30000" dirty="0" smtClean="0">
                <a:hlinkClick r:id="rId2"/>
              </a:rPr>
              <a:t>[</a:t>
            </a:r>
            <a:r>
              <a:rPr lang="en-US" baseline="30000" dirty="0">
                <a:hlinkClick r:id="rId2"/>
              </a:rPr>
              <a:t>1]</a:t>
            </a:r>
            <a:endParaRPr lang="en-US" dirty="0"/>
          </a:p>
          <a:p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068960"/>
            <a:ext cx="6696744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409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 10 </a:t>
            </a:r>
            <a:r>
              <a:rPr lang="cs-CZ" dirty="0" smtClean="0"/>
              <a:t>– 4/ SKYSCRAPERS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</p:nvPr>
        </p:nvGraphicFramePr>
        <p:xfrm>
          <a:off x="1042216" y="1600199"/>
          <a:ext cx="2868568" cy="4525966"/>
        </p:xfrm>
        <a:graphic>
          <a:graphicData uri="http://schemas.openxmlformats.org/drawingml/2006/table">
            <a:tbl>
              <a:tblPr/>
              <a:tblGrid>
                <a:gridCol w="1434284"/>
                <a:gridCol w="1434284"/>
              </a:tblGrid>
              <a:tr h="127492">
                <a:tc gridSpan="2">
                  <a:txBody>
                    <a:bodyPr/>
                    <a:lstStyle/>
                    <a:p>
                      <a:pPr algn="ctr"/>
                      <a:r>
                        <a:rPr lang="cs-CZ" sz="600" b="1">
                          <a:effectLst/>
                        </a:rPr>
                        <a:t>One Canada Square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23111">
                <a:tc gridSpan="2">
                  <a:txBody>
                    <a:bodyPr/>
                    <a:lstStyle/>
                    <a:p>
                      <a:pPr algn="ctr"/>
                      <a:r>
                        <a:rPr lang="en-US" sz="600">
                          <a:effectLst/>
                        </a:rPr>
                        <a:t/>
                      </a:r>
                      <a:br>
                        <a:rPr lang="en-US" sz="600">
                          <a:effectLst/>
                        </a:rPr>
                      </a:br>
                      <a:r>
                        <a:rPr lang="en-US" sz="600">
                          <a:effectLst/>
                        </a:rPr>
                        <a:t>The tallest building in the United Kingdom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27492">
                <a:tc gridSpan="2">
                  <a:txBody>
                    <a:bodyPr/>
                    <a:lstStyle/>
                    <a:p>
                      <a:pPr algn="ctr"/>
                      <a:r>
                        <a:rPr lang="cs-CZ" sz="600">
                          <a:effectLst/>
                        </a:rPr>
                        <a:t>General information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27492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Location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cs-CZ" sz="600">
                          <a:effectLst/>
                          <a:hlinkClick r:id="rId2" action="ppaction://hlinkfile" tooltip="London"/>
                        </a:rPr>
                        <a:t>London</a:t>
                      </a:r>
                      <a:r>
                        <a:rPr lang="cs-CZ" sz="600">
                          <a:effectLst/>
                        </a:rPr>
                        <a:t>, </a:t>
                      </a:r>
                      <a:r>
                        <a:rPr lang="cs-CZ" sz="600">
                          <a:effectLst/>
                          <a:hlinkClick r:id="rId3" action="ppaction://hlinkfile" tooltip="England"/>
                        </a:rPr>
                        <a:t>England</a:t>
                      </a:r>
                      <a:endParaRPr lang="cs-CZ" sz="60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5587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  <a:hlinkClick r:id="rId4" action="ppaction://hlinkfile" tooltip="Geographic coordinate system"/>
                        </a:rPr>
                        <a:t>Coordinates</a:t>
                      </a:r>
                      <a:endParaRPr lang="cs-CZ" sz="60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pt-BR" sz="600">
                          <a:effectLst/>
                          <a:hlinkClick r:id="rId5"/>
                        </a:rPr>
                        <a:t>51°30′19.8″N 0°01′10.92″W﻿ / ﻿51.5055°N 0.0197°W﻿ / 51.5055; -0.0197</a:t>
                      </a:r>
                      <a:r>
                        <a:rPr lang="pt-BR" sz="600">
                          <a:effectLst/>
                          <a:hlinkClick r:id="rId4" action="ppaction://hlinkfile" tooltip="Geographic coordinate system"/>
                        </a:rPr>
                        <a:t>Coordinates</a:t>
                      </a:r>
                      <a:r>
                        <a:rPr lang="pt-BR" sz="600">
                          <a:effectLst/>
                        </a:rPr>
                        <a:t>: </a:t>
                      </a:r>
                      <a:r>
                        <a:rPr lang="pt-BR" sz="600">
                          <a:effectLst/>
                          <a:hlinkClick r:id="rId5"/>
                        </a:rPr>
                        <a:t>51°30′19.8″N 0°01′10.92″W﻿ / ﻿51.5055°N 0.0197°W﻿ / 51.5055; -0.0197</a:t>
                      </a:r>
                      <a:endParaRPr lang="pt-BR" sz="60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7492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Status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cs-CZ" sz="600">
                          <a:solidFill>
                            <a:srgbClr val="006400"/>
                          </a:solidFill>
                          <a:effectLst/>
                        </a:rPr>
                        <a:t>Complete</a:t>
                      </a:r>
                      <a:endParaRPr lang="cs-CZ" sz="60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7492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Constructed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cs-CZ" sz="600">
                          <a:effectLst/>
                        </a:rPr>
                        <a:t>1988-1991</a:t>
                      </a:r>
                      <a:r>
                        <a:rPr lang="cs-CZ" sz="600" baseline="30000">
                          <a:effectLst/>
                          <a:hlinkClick r:id="rId6" action="ppaction://hlinkfile"/>
                        </a:rPr>
                        <a:t>[1]</a:t>
                      </a:r>
                      <a:r>
                        <a:rPr lang="cs-CZ" sz="600" baseline="30000">
                          <a:effectLst/>
                          <a:hlinkClick r:id="rId7" action="ppaction://hlinkfile"/>
                        </a:rPr>
                        <a:t>[2]</a:t>
                      </a:r>
                      <a:r>
                        <a:rPr lang="cs-CZ" sz="600" baseline="30000">
                          <a:effectLst/>
                          <a:hlinkClick r:id="rId8" action="ppaction://hlinkfile"/>
                        </a:rPr>
                        <a:t>[3]</a:t>
                      </a:r>
                      <a:endParaRPr lang="cs-CZ" sz="60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7492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Use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cs-CZ" sz="600">
                          <a:effectLst/>
                        </a:rPr>
                        <a:t>Offices</a:t>
                      </a:r>
                      <a:r>
                        <a:rPr lang="cs-CZ" sz="600" baseline="30000">
                          <a:effectLst/>
                          <a:hlinkClick r:id="rId9" action="ppaction://hlinkfile"/>
                        </a:rPr>
                        <a:t>[4]</a:t>
                      </a:r>
                      <a:endParaRPr lang="cs-CZ" sz="60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7492">
                <a:tc gridSpan="2">
                  <a:txBody>
                    <a:bodyPr/>
                    <a:lstStyle/>
                    <a:p>
                      <a:pPr algn="ctr"/>
                      <a:r>
                        <a:rPr lang="cs-CZ" sz="600">
                          <a:effectLst/>
                        </a:rPr>
                        <a:t>Height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27492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Antenna or spire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cs-CZ" sz="600">
                          <a:effectLst/>
                        </a:rPr>
                        <a:t>235.0 m (771.0 ft)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7492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Roof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cs-CZ" sz="600">
                          <a:effectLst/>
                        </a:rPr>
                        <a:t>195.0 m (639.8 ft)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7492">
                <a:tc gridSpan="2">
                  <a:txBody>
                    <a:bodyPr/>
                    <a:lstStyle/>
                    <a:p>
                      <a:pPr algn="ctr"/>
                      <a:r>
                        <a:rPr lang="cs-CZ" sz="600">
                          <a:effectLst/>
                        </a:rPr>
                        <a:t>Technical details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27492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Floor count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cs-CZ" sz="600">
                          <a:effectLst/>
                        </a:rPr>
                        <a:t>50</a:t>
                      </a:r>
                      <a:r>
                        <a:rPr lang="cs-CZ" sz="600" baseline="30000">
                          <a:effectLst/>
                          <a:hlinkClick r:id="rId9" action="ppaction://hlinkfile"/>
                        </a:rPr>
                        <a:t>[4]</a:t>
                      </a:r>
                      <a:endParaRPr lang="cs-CZ" sz="60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7492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Floor area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cs-CZ" sz="600">
                          <a:effectLst/>
                        </a:rPr>
                        <a:t>115000m</a:t>
                      </a:r>
                      <a:r>
                        <a:rPr lang="cs-CZ" sz="600" baseline="30000">
                          <a:effectLst/>
                        </a:rPr>
                        <a:t>2</a:t>
                      </a:r>
                      <a:r>
                        <a:rPr lang="cs-CZ" sz="600" baseline="30000">
                          <a:effectLst/>
                          <a:hlinkClick r:id="rId10" action="ppaction://hlinkfile"/>
                        </a:rPr>
                        <a:t>[5]</a:t>
                      </a:r>
                      <a:endParaRPr lang="cs-CZ" sz="60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7492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Elevators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600">
                          <a:effectLst/>
                        </a:rPr>
                        <a:t>32 + 2 freight + 2 firemen</a:t>
                      </a:r>
                      <a:r>
                        <a:rPr lang="en-US" sz="600" baseline="30000">
                          <a:effectLst/>
                          <a:hlinkClick r:id="rId9" action="ppaction://hlinkfile"/>
                        </a:rPr>
                        <a:t>[4]</a:t>
                      </a:r>
                      <a:endParaRPr lang="en-US" sz="60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7492">
                <a:tc gridSpan="2">
                  <a:txBody>
                    <a:bodyPr/>
                    <a:lstStyle/>
                    <a:p>
                      <a:pPr algn="ctr"/>
                      <a:r>
                        <a:rPr lang="cs-CZ" sz="600">
                          <a:effectLst/>
                        </a:rPr>
                        <a:t>Companies involved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4349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Architect(s)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600">
                          <a:solidFill>
                            <a:srgbClr val="BA0000"/>
                          </a:solidFill>
                          <a:effectLst/>
                          <a:hlinkClick r:id="rId11" action="ppaction://hlinkfile" tooltip="César Pelli (not yet started)"/>
                        </a:rPr>
                        <a:t>César Pelli</a:t>
                      </a:r>
                      <a:r>
                        <a:rPr lang="en-US" sz="600">
                          <a:effectLst/>
                        </a:rPr>
                        <a:t> &amp; Associates</a:t>
                      </a:r>
                      <a:r>
                        <a:rPr lang="en-US" sz="600" baseline="30000">
                          <a:effectLst/>
                          <a:hlinkClick r:id="rId10" action="ppaction://hlinkfile"/>
                        </a:rPr>
                        <a:t>[5]</a:t>
                      </a:r>
                      <a:r>
                        <a:rPr lang="en-US" sz="600" baseline="30000">
                          <a:effectLst/>
                          <a:hlinkClick r:id="rId12" action="ppaction://hlinkfile"/>
                        </a:rPr>
                        <a:t>[6]</a:t>
                      </a:r>
                      <a:r>
                        <a:rPr lang="en-US" sz="600" baseline="30000">
                          <a:effectLst/>
                          <a:hlinkClick r:id="rId13" action="ppaction://hlinkfile"/>
                        </a:rPr>
                        <a:t>[7]</a:t>
                      </a:r>
                      <a:r>
                        <a:rPr lang="en-US" sz="600" baseline="30000">
                          <a:effectLst/>
                          <a:hlinkClick r:id="rId14" action="ppaction://hlinkfile"/>
                        </a:rPr>
                        <a:t>[8]</a:t>
                      </a:r>
                      <a:r>
                        <a:rPr lang="en-US" sz="600">
                          <a:effectLst/>
                        </a:rPr>
                        <a:t/>
                      </a:r>
                      <a:br>
                        <a:rPr lang="en-US" sz="600">
                          <a:effectLst/>
                        </a:rPr>
                      </a:br>
                      <a:r>
                        <a:rPr lang="en-US" sz="600">
                          <a:effectLst/>
                        </a:rPr>
                        <a:t>Adamson Associates</a:t>
                      </a:r>
                      <a:r>
                        <a:rPr lang="en-US" sz="600" baseline="30000">
                          <a:effectLst/>
                          <a:hlinkClick r:id="rId15" action="ppaction://hlinkfile"/>
                        </a:rPr>
                        <a:t>[9]</a:t>
                      </a:r>
                      <a:r>
                        <a:rPr lang="en-US" sz="600" baseline="30000">
                          <a:effectLst/>
                          <a:hlinkClick r:id="rId12" action="ppaction://hlinkfile"/>
                        </a:rPr>
                        <a:t>[6]</a:t>
                      </a:r>
                      <a:r>
                        <a:rPr lang="en-US" sz="600" baseline="30000">
                          <a:effectLst/>
                          <a:hlinkClick r:id="rId14" action="ppaction://hlinkfile"/>
                        </a:rPr>
                        <a:t>[8]</a:t>
                      </a:r>
                      <a:r>
                        <a:rPr lang="en-US" sz="600">
                          <a:effectLst/>
                        </a:rPr>
                        <a:t/>
                      </a:r>
                      <a:br>
                        <a:rPr lang="en-US" sz="600">
                          <a:effectLst/>
                        </a:rPr>
                      </a:br>
                      <a:r>
                        <a:rPr lang="en-US" sz="600">
                          <a:effectLst/>
                        </a:rPr>
                        <a:t>Frederick Gibberd Coombes &amp; Partners</a:t>
                      </a:r>
                      <a:r>
                        <a:rPr lang="en-US" sz="600" baseline="30000">
                          <a:effectLst/>
                          <a:hlinkClick r:id="rId12" action="ppaction://hlinkfile"/>
                        </a:rPr>
                        <a:t>[6]</a:t>
                      </a:r>
                      <a:r>
                        <a:rPr lang="en-US" sz="600" baseline="30000">
                          <a:effectLst/>
                          <a:hlinkClick r:id="rId16" action="ppaction://hlinkfile"/>
                        </a:rPr>
                        <a:t>[10]</a:t>
                      </a:r>
                      <a:r>
                        <a:rPr lang="en-US" sz="600" baseline="30000">
                          <a:effectLst/>
                          <a:hlinkClick r:id="rId14" action="ppaction://hlinkfile"/>
                        </a:rPr>
                        <a:t>[8]</a:t>
                      </a:r>
                      <a:endParaRPr lang="en-US" sz="60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111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Structural engineer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600">
                          <a:effectLst/>
                        </a:rPr>
                        <a:t>MS Yolles &amp; Partners</a:t>
                      </a:r>
                      <a:r>
                        <a:rPr lang="en-US" sz="600" baseline="30000">
                          <a:effectLst/>
                          <a:hlinkClick r:id="rId12" action="ppaction://hlinkfile"/>
                        </a:rPr>
                        <a:t>[6]</a:t>
                      </a:r>
                      <a:r>
                        <a:rPr lang="en-US" sz="600">
                          <a:effectLst/>
                        </a:rPr>
                        <a:t/>
                      </a:r>
                      <a:br>
                        <a:rPr lang="en-US" sz="600">
                          <a:effectLst/>
                        </a:rPr>
                      </a:br>
                      <a:r>
                        <a:rPr lang="en-US" sz="600">
                          <a:effectLst/>
                        </a:rPr>
                        <a:t>Waterman Partnership</a:t>
                      </a:r>
                      <a:r>
                        <a:rPr lang="en-US" sz="600" baseline="30000">
                          <a:effectLst/>
                          <a:hlinkClick r:id="rId17" action="ppaction://hlinkfile"/>
                        </a:rPr>
                        <a:t>[13]</a:t>
                      </a:r>
                      <a:r>
                        <a:rPr lang="en-US" sz="600" baseline="30000">
                          <a:effectLst/>
                          <a:hlinkClick r:id="rId12" action="ppaction://hlinkfile"/>
                        </a:rPr>
                        <a:t>[6]</a:t>
                      </a:r>
                      <a:endParaRPr lang="en-US" sz="60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1206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Contractor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cs-CZ" sz="600">
                          <a:solidFill>
                            <a:srgbClr val="BA0000"/>
                          </a:solidFill>
                          <a:effectLst/>
                          <a:hlinkClick r:id="rId18" action="ppaction://hlinkfile" tooltip="Sir Robert McAlpine (not yet started)"/>
                        </a:rPr>
                        <a:t>Sir Robert McAlpine</a:t>
                      </a:r>
                      <a:r>
                        <a:rPr lang="cs-CZ" sz="600">
                          <a:effectLst/>
                        </a:rPr>
                        <a:t> </a:t>
                      </a:r>
                      <a:r>
                        <a:rPr lang="cs-CZ" sz="600" baseline="30000">
                          <a:effectLst/>
                          <a:hlinkClick r:id="rId14" action="ppaction://hlinkfile"/>
                        </a:rPr>
                        <a:t>[8]</a:t>
                      </a:r>
                      <a:r>
                        <a:rPr lang="cs-CZ" sz="600">
                          <a:effectLst/>
                        </a:rPr>
                        <a:t/>
                      </a:r>
                      <a:br>
                        <a:rPr lang="cs-CZ" sz="600">
                          <a:effectLst/>
                        </a:rPr>
                      </a:br>
                      <a:r>
                        <a:rPr lang="cs-CZ" sz="600">
                          <a:effectLst/>
                        </a:rPr>
                        <a:t>Ellis Don</a:t>
                      </a:r>
                      <a:r>
                        <a:rPr lang="cs-CZ" sz="600" baseline="30000">
                          <a:effectLst/>
                          <a:hlinkClick r:id="rId14" action="ppaction://hlinkfile"/>
                        </a:rPr>
                        <a:t>[8]</a:t>
                      </a:r>
                      <a:r>
                        <a:rPr lang="cs-CZ" sz="600">
                          <a:effectLst/>
                        </a:rPr>
                        <a:t/>
                      </a:r>
                      <a:br>
                        <a:rPr lang="cs-CZ" sz="600">
                          <a:effectLst/>
                        </a:rPr>
                      </a:br>
                      <a:r>
                        <a:rPr lang="cs-CZ" sz="600">
                          <a:effectLst/>
                        </a:rPr>
                        <a:t>Lehrer McGovern</a:t>
                      </a:r>
                      <a:r>
                        <a:rPr lang="cs-CZ" sz="600" baseline="30000">
                          <a:effectLst/>
                          <a:hlinkClick r:id="rId14" action="ppaction://hlinkfile"/>
                        </a:rPr>
                        <a:t>[8]</a:t>
                      </a:r>
                      <a:r>
                        <a:rPr lang="cs-CZ" sz="600">
                          <a:effectLst/>
                        </a:rPr>
                        <a:t/>
                      </a:r>
                      <a:br>
                        <a:rPr lang="cs-CZ" sz="600">
                          <a:effectLst/>
                        </a:rPr>
                      </a:br>
                      <a:r>
                        <a:rPr lang="cs-CZ" sz="600">
                          <a:effectLst/>
                        </a:rPr>
                        <a:t>Bovis</a:t>
                      </a:r>
                      <a:br>
                        <a:rPr lang="cs-CZ" sz="600">
                          <a:effectLst/>
                        </a:rPr>
                      </a:br>
                      <a:r>
                        <a:rPr lang="cs-CZ" sz="600">
                          <a:solidFill>
                            <a:srgbClr val="BA0000"/>
                          </a:solidFill>
                          <a:effectLst/>
                          <a:hlinkClick r:id="rId19" action="ppaction://hlinkfile" tooltip="Olympia &amp; York (not yet started)"/>
                        </a:rPr>
                        <a:t>Olympia &amp; York</a:t>
                      </a:r>
                      <a:r>
                        <a:rPr lang="cs-CZ" sz="600">
                          <a:effectLst/>
                        </a:rPr>
                        <a:t/>
                      </a:r>
                      <a:br>
                        <a:rPr lang="cs-CZ" sz="600">
                          <a:effectLst/>
                        </a:rPr>
                      </a:br>
                      <a:r>
                        <a:rPr lang="cs-CZ" sz="600">
                          <a:effectLst/>
                        </a:rPr>
                        <a:t>+ approximately 40 sub-contractors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7492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Developer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cs-CZ" sz="600">
                          <a:solidFill>
                            <a:srgbClr val="BA0000"/>
                          </a:solidFill>
                          <a:effectLst/>
                          <a:hlinkClick r:id="rId19" action="ppaction://hlinkfile" tooltip="Olympia &amp; York (not yet started)"/>
                        </a:rPr>
                        <a:t>Olympia &amp; York</a:t>
                      </a:r>
                      <a:r>
                        <a:rPr lang="cs-CZ" sz="600" baseline="30000">
                          <a:effectLst/>
                          <a:hlinkClick r:id="rId20" action="ppaction://hlinkfile"/>
                        </a:rPr>
                        <a:t>[11]</a:t>
                      </a:r>
                      <a:r>
                        <a:rPr lang="cs-CZ" sz="600" baseline="30000">
                          <a:effectLst/>
                          <a:hlinkClick r:id="rId7" action="ppaction://hlinkfile"/>
                        </a:rPr>
                        <a:t>[2]</a:t>
                      </a:r>
                      <a:endParaRPr lang="cs-CZ" sz="60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8730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Owner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600">
                          <a:solidFill>
                            <a:srgbClr val="BA0000"/>
                          </a:solidFill>
                          <a:effectLst/>
                          <a:hlinkClick r:id="rId21" action="ppaction://hlinkfile" tooltip="Canary Wharf Group (not yet started)"/>
                        </a:rPr>
                        <a:t>Canary Wharf Group</a:t>
                      </a:r>
                      <a:r>
                        <a:rPr lang="en-US" sz="600">
                          <a:effectLst/>
                        </a:rPr>
                        <a:t> plc (current majority shareholder is Songbird Estates plc</a:t>
                      </a:r>
                      <a:r>
                        <a:rPr lang="en-US" sz="600" baseline="30000">
                          <a:effectLst/>
                          <a:hlinkClick r:id="rId22" action="ppaction://hlinkfile"/>
                        </a:rPr>
                        <a:t>[12]</a:t>
                      </a:r>
                      <a:r>
                        <a:rPr lang="en-US" sz="600">
                          <a:effectLst/>
                        </a:rPr>
                        <a:t>)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7492">
                <a:tc>
                  <a:txBody>
                    <a:bodyPr/>
                    <a:lstStyle/>
                    <a:p>
                      <a:pPr algn="l"/>
                      <a:r>
                        <a:rPr lang="cs-CZ" sz="600">
                          <a:effectLst/>
                        </a:rPr>
                        <a:t>Management</a:t>
                      </a: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cs-CZ" sz="600" dirty="0" err="1">
                          <a:solidFill>
                            <a:srgbClr val="BA0000"/>
                          </a:solidFill>
                          <a:effectLst/>
                          <a:hlinkClick r:id="rId21" action="ppaction://hlinkfile" tooltip="Canary Wharf Group (not yet started)"/>
                        </a:rPr>
                        <a:t>Canary</a:t>
                      </a:r>
                      <a:r>
                        <a:rPr lang="cs-CZ" sz="600" dirty="0">
                          <a:solidFill>
                            <a:srgbClr val="BA0000"/>
                          </a:solidFill>
                          <a:effectLst/>
                          <a:hlinkClick r:id="rId21" action="ppaction://hlinkfile" tooltip="Canary Wharf Group (not yet started)"/>
                        </a:rPr>
                        <a:t> </a:t>
                      </a:r>
                      <a:r>
                        <a:rPr lang="cs-CZ" sz="600" dirty="0" err="1">
                          <a:solidFill>
                            <a:srgbClr val="BA0000"/>
                          </a:solidFill>
                          <a:effectLst/>
                          <a:hlinkClick r:id="rId21" action="ppaction://hlinkfile" tooltip="Canary Wharf Group (not yet started)"/>
                        </a:rPr>
                        <a:t>Wharf</a:t>
                      </a:r>
                      <a:r>
                        <a:rPr lang="cs-CZ" sz="600" dirty="0">
                          <a:solidFill>
                            <a:srgbClr val="BA0000"/>
                          </a:solidFill>
                          <a:effectLst/>
                          <a:hlinkClick r:id="rId21" action="ppaction://hlinkfile" tooltip="Canary Wharf Group (not yet started)"/>
                        </a:rPr>
                        <a:t> Group</a:t>
                      </a:r>
                      <a:r>
                        <a:rPr lang="cs-CZ" sz="600" dirty="0">
                          <a:effectLst/>
                        </a:rPr>
                        <a:t> </a:t>
                      </a:r>
                      <a:r>
                        <a:rPr lang="cs-CZ" sz="600" dirty="0" err="1">
                          <a:effectLst/>
                        </a:rPr>
                        <a:t>plc</a:t>
                      </a:r>
                      <a:endParaRPr lang="cs-CZ" sz="600" dirty="0">
                        <a:effectLst/>
                      </a:endParaRPr>
                    </a:p>
                  </a:txBody>
                  <a:tcPr marL="31873" marR="31873" marT="15936" marB="159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5074" y="1600200"/>
            <a:ext cx="4098926" cy="4525963"/>
          </a:xfrm>
        </p:spPr>
        <p:txBody>
          <a:bodyPr/>
          <a:lstStyle/>
          <a:p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tallest</a:t>
            </a:r>
            <a:r>
              <a:rPr lang="cs-CZ" b="1" dirty="0" smtClean="0"/>
              <a:t> </a:t>
            </a:r>
            <a:r>
              <a:rPr lang="cs-CZ" dirty="0" smtClean="0"/>
              <a:t> </a:t>
            </a:r>
            <a:r>
              <a:rPr lang="cs-CZ" dirty="0" err="1" smtClean="0"/>
              <a:t>building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U.K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err="1" smtClean="0"/>
              <a:t>Is´s</a:t>
            </a:r>
            <a:r>
              <a:rPr lang="cs-CZ" dirty="0" smtClean="0"/>
              <a:t> </a:t>
            </a:r>
            <a:r>
              <a:rPr lang="cs-CZ" dirty="0" err="1" smtClean="0"/>
              <a:t>called</a:t>
            </a:r>
            <a:r>
              <a:rPr lang="cs-CZ" dirty="0" smtClean="0"/>
              <a:t>  </a:t>
            </a:r>
            <a:r>
              <a:rPr lang="cs-CZ" b="1" dirty="0" smtClean="0"/>
              <a:t>ONE CANADA </a:t>
            </a:r>
            <a:r>
              <a:rPr lang="cs-CZ" b="1" dirty="0" smtClean="0"/>
              <a:t>SQUARE</a:t>
            </a:r>
          </a:p>
          <a:p>
            <a:endParaRPr lang="cs-CZ" b="1" dirty="0" smtClean="0"/>
          </a:p>
          <a:p>
            <a:r>
              <a:rPr lang="cs-CZ" dirty="0" err="1"/>
              <a:t>o</a:t>
            </a:r>
            <a:r>
              <a:rPr lang="cs-CZ" dirty="0" err="1" smtClean="0"/>
              <a:t>r</a:t>
            </a:r>
            <a:r>
              <a:rPr lang="cs-CZ" dirty="0" smtClean="0"/>
              <a:t> </a:t>
            </a:r>
            <a:r>
              <a:rPr lang="cs-CZ" b="1" dirty="0" smtClean="0"/>
              <a:t>CANARY WHARF</a:t>
            </a:r>
          </a:p>
          <a:p>
            <a:endParaRPr lang="cs-CZ" b="1" dirty="0" smtClean="0"/>
          </a:p>
          <a:p>
            <a:r>
              <a:rPr lang="cs-CZ" dirty="0" err="1" smtClean="0"/>
              <a:t>It´s</a:t>
            </a:r>
            <a:r>
              <a:rPr lang="cs-CZ" dirty="0" smtClean="0"/>
              <a:t> 235 metres </a:t>
            </a:r>
            <a:r>
              <a:rPr lang="cs-CZ" dirty="0" err="1" smtClean="0"/>
              <a:t>tall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50 </a:t>
            </a:r>
            <a:r>
              <a:rPr lang="cs-CZ" dirty="0" err="1" smtClean="0"/>
              <a:t>floors</a:t>
            </a:r>
            <a:r>
              <a:rPr lang="cs-CZ" dirty="0" smtClean="0"/>
              <a:t>.</a:t>
            </a:r>
            <a:endParaRPr lang="cs-CZ" dirty="0" smtClean="0"/>
          </a:p>
          <a:p>
            <a:pPr marL="182880" indent="0">
              <a:buNone/>
            </a:pPr>
            <a:endParaRPr lang="cs-CZ" b="1" dirty="0" smtClean="0"/>
          </a:p>
          <a:p>
            <a:pPr marL="182880" indent="0">
              <a:buNone/>
            </a:pPr>
            <a:endParaRPr lang="cs-CZ" b="1" dirty="0" smtClean="0"/>
          </a:p>
          <a:p>
            <a:pPr marL="182880" indent="0">
              <a:buNone/>
            </a:pPr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1" y="1556792"/>
            <a:ext cx="3528392" cy="4994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1 Canada Square">
            <a:hlinkClick r:id="rId24" tooltip="1 Canada Square"/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04864"/>
            <a:ext cx="1772516" cy="276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ngland">
            <a:hlinkClick r:id="rId3" tooltip="England"/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063" y="458788"/>
            <a:ext cx="209550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ttp://upload.wikimedia.org/wikipedia/commons/thumb/5/55/WMA_button2b.png/17px-WMA_button2b.pn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113" y="458788"/>
            <a:ext cx="161925" cy="1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upload.wikimedia.org/wikipedia/commons/thumb/5/55/WMA_button2b.png/17px-WMA_button2b.pn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038" y="458788"/>
            <a:ext cx="161925" cy="1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United States">
            <a:hlinkClick r:id="rId28" tooltip="United States"/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963" y="458788"/>
            <a:ext cx="2095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anada">
            <a:hlinkClick r:id="rId30" tooltip="Canada"/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458788"/>
            <a:ext cx="2095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United Kingdom">
            <a:hlinkClick r:id="rId32" tooltip="United Kingdom"/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458788"/>
            <a:ext cx="2095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anada">
            <a:hlinkClick r:id="rId30" tooltip="Canada"/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138" y="458788"/>
            <a:ext cx="2095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United Kingdom">
            <a:hlinkClick r:id="rId32" tooltip="United Kingdom"/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458788"/>
            <a:ext cx="2095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United Kingdom">
            <a:hlinkClick r:id="rId32" tooltip="United Kingdom"/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413" y="458788"/>
            <a:ext cx="2095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anada">
            <a:hlinkClick r:id="rId30" tooltip="Canada"/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50" y="458788"/>
            <a:ext cx="2095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United States">
            <a:hlinkClick r:id="rId28" tooltip="United States"/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688" y="458788"/>
            <a:ext cx="2095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United Kingdom">
            <a:hlinkClick r:id="rId32" tooltip="United Kingdom"/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588" y="458788"/>
            <a:ext cx="2095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anada">
            <a:hlinkClick r:id="rId30" tooltip="Canada"/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25" y="458788"/>
            <a:ext cx="2095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anada">
            <a:hlinkClick r:id="rId30" tooltip="Canada"/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458788"/>
            <a:ext cx="2095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United Kingdom">
            <a:hlinkClick r:id="rId32" tooltip="United Kingdom"/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58788"/>
            <a:ext cx="2095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United Kingdom">
            <a:hlinkClick r:id="rId32" tooltip="United Kingdom"/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138" y="458788"/>
            <a:ext cx="20955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181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 10 – 5/ THE TUBE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It is </a:t>
            </a:r>
            <a:r>
              <a:rPr lang="en-US" b="1" dirty="0"/>
              <a:t>the oldest underground </a:t>
            </a:r>
            <a:r>
              <a:rPr lang="en-US" dirty="0"/>
              <a:t>railway in the </a:t>
            </a:r>
            <a:r>
              <a:rPr lang="en-US" dirty="0" smtClean="0"/>
              <a:t>world</a:t>
            </a:r>
            <a:endParaRPr lang="cs-CZ" dirty="0" smtClean="0"/>
          </a:p>
          <a:p>
            <a:endParaRPr lang="cs-CZ" dirty="0"/>
          </a:p>
          <a:p>
            <a:r>
              <a:rPr lang="en-US" dirty="0" smtClean="0"/>
              <a:t> </a:t>
            </a:r>
            <a:r>
              <a:rPr lang="cs-CZ" dirty="0" smtClean="0"/>
              <a:t>T</a:t>
            </a:r>
            <a:r>
              <a:rPr lang="en-US" dirty="0" smtClean="0"/>
              <a:t>he </a:t>
            </a:r>
            <a:r>
              <a:rPr lang="en-US" dirty="0"/>
              <a:t>first section </a:t>
            </a:r>
            <a:r>
              <a:rPr lang="cs-CZ" dirty="0" err="1" smtClean="0"/>
              <a:t>was</a:t>
            </a:r>
            <a:r>
              <a:rPr lang="en-US" dirty="0" smtClean="0"/>
              <a:t> </a:t>
            </a:r>
            <a:r>
              <a:rPr lang="en-US" dirty="0"/>
              <a:t>opened </a:t>
            </a:r>
            <a:r>
              <a:rPr lang="en-US" b="1" dirty="0"/>
              <a:t>in </a:t>
            </a:r>
            <a:r>
              <a:rPr lang="en-US" b="1" dirty="0" smtClean="0"/>
              <a:t>1863</a:t>
            </a:r>
            <a:r>
              <a:rPr lang="en-US" dirty="0" smtClean="0"/>
              <a:t>.</a:t>
            </a:r>
            <a:endParaRPr lang="cs-CZ" dirty="0" smtClean="0"/>
          </a:p>
          <a:p>
            <a:endParaRPr lang="cs-CZ" dirty="0" smtClean="0"/>
          </a:p>
          <a:p>
            <a:r>
              <a:rPr lang="en-US" dirty="0" smtClean="0"/>
              <a:t> </a:t>
            </a:r>
            <a:r>
              <a:rPr lang="en-US" dirty="0"/>
              <a:t>The Underground serves </a:t>
            </a:r>
            <a:r>
              <a:rPr lang="en-US" b="1" dirty="0"/>
              <a:t>270 stations </a:t>
            </a:r>
            <a:r>
              <a:rPr lang="en-US" dirty="0"/>
              <a:t>and has </a:t>
            </a:r>
            <a:r>
              <a:rPr lang="en-US" b="1" dirty="0"/>
              <a:t>402 </a:t>
            </a:r>
            <a:r>
              <a:rPr lang="en-US" b="1" dirty="0" err="1" smtClean="0"/>
              <a:t>kilometres</a:t>
            </a:r>
            <a:r>
              <a:rPr lang="en-US" b="1" dirty="0" smtClean="0"/>
              <a:t> </a:t>
            </a:r>
            <a:r>
              <a:rPr lang="en-US" dirty="0"/>
              <a:t>of </a:t>
            </a:r>
            <a:r>
              <a:rPr lang="en-US" dirty="0" smtClean="0"/>
              <a:t>track</a:t>
            </a:r>
            <a:endParaRPr lang="cs-CZ" dirty="0" smtClean="0"/>
          </a:p>
          <a:p>
            <a:endParaRPr lang="cs-CZ" dirty="0"/>
          </a:p>
          <a:p>
            <a:r>
              <a:rPr lang="en-US" dirty="0" smtClean="0"/>
              <a:t> </a:t>
            </a:r>
            <a:r>
              <a:rPr lang="cs-CZ" dirty="0" smtClean="0"/>
              <a:t>I</a:t>
            </a:r>
            <a:r>
              <a:rPr lang="en-US" dirty="0" smtClean="0"/>
              <a:t>t </a:t>
            </a:r>
            <a:r>
              <a:rPr lang="en-US" dirty="0"/>
              <a:t>the second largest </a:t>
            </a:r>
            <a:r>
              <a:rPr lang="en-US" dirty="0" err="1" smtClean="0"/>
              <a:t>metr</a:t>
            </a:r>
            <a:r>
              <a:rPr lang="cs-CZ" dirty="0" smtClean="0"/>
              <a:t>o</a:t>
            </a:r>
            <a:r>
              <a:rPr lang="en-US" dirty="0" smtClean="0"/>
              <a:t> </a:t>
            </a:r>
            <a:r>
              <a:rPr lang="en-US" dirty="0"/>
              <a:t>system in the world </a:t>
            </a:r>
            <a:r>
              <a:rPr lang="cs-CZ" dirty="0" smtClean="0"/>
              <a:t>( </a:t>
            </a:r>
            <a:r>
              <a:rPr lang="en-US" dirty="0" smtClean="0"/>
              <a:t>after </a:t>
            </a:r>
            <a:r>
              <a:rPr lang="en-US" dirty="0"/>
              <a:t>the Shanghai </a:t>
            </a:r>
            <a:r>
              <a:rPr lang="en-US" dirty="0" smtClean="0"/>
              <a:t>Metro</a:t>
            </a:r>
            <a:r>
              <a:rPr lang="cs-CZ" dirty="0" smtClean="0"/>
              <a:t>)</a:t>
            </a:r>
            <a:r>
              <a:rPr lang="en-US" dirty="0" smtClean="0"/>
              <a:t>.</a:t>
            </a:r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4680520" cy="4835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641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TOP 10 – 6/ THE FIRST VIEW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The earliest known name of Great Britain is </a:t>
            </a:r>
            <a:r>
              <a:rPr lang="en-US" sz="2000" b="1" i="1" dirty="0"/>
              <a:t>Albion</a:t>
            </a:r>
            <a:r>
              <a:rPr lang="en-US" sz="2000" b="1" dirty="0"/>
              <a:t> </a:t>
            </a:r>
            <a:r>
              <a:rPr lang="cs-CZ" sz="2000" b="1" dirty="0" smtClean="0"/>
              <a:t>(</a:t>
            </a:r>
            <a:r>
              <a:rPr lang="en-US" sz="2000" dirty="0" smtClean="0"/>
              <a:t> </a:t>
            </a:r>
            <a:r>
              <a:rPr lang="en-US" sz="2000" dirty="0"/>
              <a:t>from </a:t>
            </a:r>
            <a:r>
              <a:rPr lang="en-US" sz="2000" dirty="0" smtClean="0"/>
              <a:t>the </a:t>
            </a:r>
            <a:r>
              <a:rPr lang="en-US" sz="2000" dirty="0"/>
              <a:t>Latin </a:t>
            </a:r>
            <a:r>
              <a:rPr lang="en-US" sz="2000" i="1" dirty="0"/>
              <a:t>albus</a:t>
            </a:r>
            <a:r>
              <a:rPr lang="en-US" sz="2000" dirty="0"/>
              <a:t> meaning </a:t>
            </a:r>
            <a:r>
              <a:rPr lang="en-US" sz="2000" dirty="0" smtClean="0"/>
              <a:t>white</a:t>
            </a:r>
            <a:r>
              <a:rPr lang="cs-CZ" sz="2000" dirty="0" smtClean="0"/>
              <a:t>)</a:t>
            </a:r>
          </a:p>
          <a:p>
            <a:r>
              <a:rPr lang="en-US" sz="2000" dirty="0" smtClean="0"/>
              <a:t> </a:t>
            </a:r>
            <a:r>
              <a:rPr lang="en-US" sz="2000" dirty="0"/>
              <a:t>the </a:t>
            </a:r>
            <a:r>
              <a:rPr lang="en-US" sz="2000" b="1" dirty="0"/>
              <a:t>white cliffs of Dover</a:t>
            </a:r>
            <a:r>
              <a:rPr lang="en-US" sz="2000" dirty="0" smtClean="0"/>
              <a:t>,</a:t>
            </a:r>
            <a:r>
              <a:rPr lang="cs-CZ" sz="2000" dirty="0" smtClean="0"/>
              <a:t> </a:t>
            </a: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en-US" sz="2000" dirty="0" smtClean="0"/>
              <a:t> </a:t>
            </a:r>
            <a:r>
              <a:rPr lang="en-US" sz="2000" dirty="0"/>
              <a:t>the first view of Britain from the </a:t>
            </a:r>
            <a:r>
              <a:rPr lang="en-US" sz="2000" dirty="0" smtClean="0"/>
              <a:t>continent</a:t>
            </a:r>
            <a:endParaRPr lang="cs-CZ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468052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49080"/>
            <a:ext cx="8568952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594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TOP 10 – 7/ BEATLES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997152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they are </a:t>
            </a:r>
            <a:r>
              <a:rPr lang="en-US" b="1" dirty="0"/>
              <a:t>one of the most successful English rock band</a:t>
            </a:r>
          </a:p>
          <a:p>
            <a:pPr marL="182880" indent="0">
              <a:buNone/>
            </a:pPr>
            <a:endParaRPr lang="cs-CZ" dirty="0" smtClean="0"/>
          </a:p>
          <a:p>
            <a:r>
              <a:rPr lang="cs-CZ" dirty="0" err="1" smtClean="0"/>
              <a:t>this</a:t>
            </a:r>
            <a:r>
              <a:rPr lang="en-US" dirty="0" smtClean="0"/>
              <a:t> </a:t>
            </a:r>
            <a:r>
              <a:rPr lang="en-US" b="1" dirty="0"/>
              <a:t>English rock </a:t>
            </a:r>
            <a:r>
              <a:rPr lang="en-US" b="1" dirty="0" smtClean="0"/>
              <a:t>band</a:t>
            </a:r>
            <a:r>
              <a:rPr lang="cs-CZ" b="1" dirty="0" smtClean="0"/>
              <a:t> </a:t>
            </a:r>
            <a:r>
              <a:rPr lang="cs-CZ" dirty="0" err="1" smtClean="0"/>
              <a:t>was</a:t>
            </a:r>
            <a:r>
              <a:rPr lang="en-US" dirty="0" smtClean="0"/>
              <a:t> </a:t>
            </a:r>
            <a:r>
              <a:rPr lang="en-US" dirty="0"/>
              <a:t>formed in Liverpool in </a:t>
            </a:r>
            <a:r>
              <a:rPr lang="en-US" dirty="0" smtClean="0"/>
              <a:t>1960</a:t>
            </a:r>
            <a:endParaRPr lang="cs-CZ" dirty="0" smtClean="0"/>
          </a:p>
          <a:p>
            <a:pPr marL="182880" indent="0">
              <a:buNone/>
            </a:pPr>
            <a:r>
              <a:rPr lang="en-US" dirty="0" smtClean="0"/>
              <a:t> </a:t>
            </a:r>
            <a:endParaRPr lang="cs-CZ" dirty="0" smtClean="0"/>
          </a:p>
          <a:p>
            <a:r>
              <a:rPr lang="en-US" dirty="0" smtClean="0"/>
              <a:t>the </a:t>
            </a:r>
            <a:r>
              <a:rPr lang="en-US" dirty="0"/>
              <a:t>group </a:t>
            </a:r>
            <a:r>
              <a:rPr lang="en-US" dirty="0" smtClean="0"/>
              <a:t>consisted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:</a:t>
            </a:r>
          </a:p>
          <a:p>
            <a:r>
              <a:rPr lang="en-US" b="1" dirty="0" smtClean="0"/>
              <a:t>John </a:t>
            </a:r>
            <a:r>
              <a:rPr lang="en-US" b="1" dirty="0"/>
              <a:t>Lennon </a:t>
            </a:r>
            <a:r>
              <a:rPr lang="en-US" dirty="0"/>
              <a:t>(rhythm guitar, vocals</a:t>
            </a:r>
            <a:r>
              <a:rPr lang="en-US" dirty="0" smtClean="0"/>
              <a:t>)</a:t>
            </a:r>
            <a:endParaRPr lang="cs-CZ" dirty="0" smtClean="0"/>
          </a:p>
          <a:p>
            <a:r>
              <a:rPr lang="en-US" b="1" dirty="0" smtClean="0"/>
              <a:t>Paul </a:t>
            </a:r>
            <a:r>
              <a:rPr lang="en-US" b="1" dirty="0"/>
              <a:t>McCartney </a:t>
            </a:r>
            <a:r>
              <a:rPr lang="en-US" dirty="0"/>
              <a:t>(bass guitar, vocals</a:t>
            </a:r>
            <a:r>
              <a:rPr lang="en-US" dirty="0" smtClean="0"/>
              <a:t>)</a:t>
            </a:r>
            <a:endParaRPr lang="cs-CZ" dirty="0" smtClean="0"/>
          </a:p>
          <a:p>
            <a:r>
              <a:rPr lang="en-US" b="1" dirty="0" smtClean="0"/>
              <a:t>George </a:t>
            </a:r>
            <a:r>
              <a:rPr lang="en-US" b="1" dirty="0"/>
              <a:t>Harrison </a:t>
            </a:r>
            <a:r>
              <a:rPr lang="en-US" dirty="0"/>
              <a:t>(lead guitar, vocals) </a:t>
            </a:r>
            <a:endParaRPr lang="cs-CZ" dirty="0" smtClean="0"/>
          </a:p>
          <a:p>
            <a:r>
              <a:rPr lang="en-US" b="1" dirty="0" err="1" smtClean="0"/>
              <a:t>Ringo</a:t>
            </a:r>
            <a:r>
              <a:rPr lang="en-US" b="1" dirty="0" smtClean="0"/>
              <a:t> </a:t>
            </a:r>
            <a:r>
              <a:rPr lang="en-US" b="1" dirty="0"/>
              <a:t>Starr </a:t>
            </a:r>
            <a:r>
              <a:rPr lang="en-US" dirty="0"/>
              <a:t>(drums, </a:t>
            </a:r>
            <a:r>
              <a:rPr lang="en-US" dirty="0" smtClean="0"/>
              <a:t>vocals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4608512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863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TOP 10 – 8/ SHAKESPEARE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12172" y="1600200"/>
            <a:ext cx="4840348" cy="5069160"/>
          </a:xfrm>
        </p:spPr>
        <p:txBody>
          <a:bodyPr>
            <a:normAutofit fontScale="77500" lnSpcReduction="20000"/>
          </a:bodyPr>
          <a:lstStyle/>
          <a:p>
            <a:r>
              <a:rPr lang="en-US" sz="2600" dirty="0" smtClean="0"/>
              <a:t> </a:t>
            </a:r>
            <a:r>
              <a:rPr lang="en-US" sz="2600" dirty="0"/>
              <a:t>26 April </a:t>
            </a:r>
            <a:r>
              <a:rPr lang="en-US" sz="2600" dirty="0" smtClean="0"/>
              <a:t>1564</a:t>
            </a:r>
            <a:r>
              <a:rPr lang="cs-CZ" sz="2600" dirty="0"/>
              <a:t>-</a:t>
            </a:r>
            <a:r>
              <a:rPr lang="en-US" sz="2600" dirty="0" smtClean="0"/>
              <a:t> </a:t>
            </a:r>
            <a:r>
              <a:rPr lang="en-US" sz="2600" dirty="0"/>
              <a:t>23 April </a:t>
            </a:r>
            <a:r>
              <a:rPr lang="en-US" sz="2600" dirty="0" smtClean="0"/>
              <a:t>1616</a:t>
            </a:r>
            <a:endParaRPr lang="cs-CZ" sz="2600" dirty="0" smtClean="0"/>
          </a:p>
          <a:p>
            <a:r>
              <a:rPr lang="cs-CZ" sz="2600" dirty="0" smtClean="0"/>
              <a:t>      Stratford-</a:t>
            </a:r>
            <a:r>
              <a:rPr lang="cs-CZ" sz="2600" dirty="0" err="1" smtClean="0"/>
              <a:t>Upon</a:t>
            </a:r>
            <a:r>
              <a:rPr lang="cs-CZ" sz="2600" dirty="0" smtClean="0"/>
              <a:t>-Avon</a:t>
            </a:r>
          </a:p>
          <a:p>
            <a:pPr marL="182880" indent="0">
              <a:buNone/>
            </a:pPr>
            <a:endParaRPr lang="cs-CZ" dirty="0" smtClean="0"/>
          </a:p>
          <a:p>
            <a:r>
              <a:rPr lang="en-US" b="1" dirty="0" smtClean="0"/>
              <a:t>the </a:t>
            </a:r>
            <a:r>
              <a:rPr lang="en-US" b="1" dirty="0"/>
              <a:t>greatest writer </a:t>
            </a:r>
            <a:r>
              <a:rPr lang="en-US" dirty="0"/>
              <a:t>in the English </a:t>
            </a:r>
            <a:r>
              <a:rPr lang="en-US" dirty="0" smtClean="0"/>
              <a:t>language</a:t>
            </a:r>
            <a:r>
              <a:rPr lang="cs-CZ" dirty="0" smtClean="0"/>
              <a:t> </a:t>
            </a:r>
            <a:r>
              <a:rPr lang="en-US" dirty="0" smtClean="0"/>
              <a:t>and </a:t>
            </a:r>
            <a:r>
              <a:rPr lang="en-US" dirty="0"/>
              <a:t>the world's pre-eminent </a:t>
            </a:r>
            <a:r>
              <a:rPr lang="en-US" b="1" dirty="0" smtClean="0"/>
              <a:t>dramatist</a:t>
            </a:r>
            <a:r>
              <a:rPr lang="en-US" dirty="0" smtClean="0"/>
              <a:t>.</a:t>
            </a:r>
            <a:endParaRPr lang="cs-CZ" dirty="0" smtClean="0"/>
          </a:p>
          <a:p>
            <a:endParaRPr lang="cs-CZ" baseline="30000" dirty="0"/>
          </a:p>
          <a:p>
            <a:pPr marL="182880" indent="0">
              <a:buNone/>
            </a:pPr>
            <a:endParaRPr lang="cs-CZ" baseline="30000" dirty="0"/>
          </a:p>
          <a:p>
            <a:r>
              <a:rPr lang="en-US" dirty="0" smtClean="0"/>
              <a:t>His  works </a:t>
            </a:r>
            <a:r>
              <a:rPr lang="en-US" dirty="0"/>
              <a:t>consist of about </a:t>
            </a:r>
            <a:endParaRPr lang="cs-CZ" dirty="0" smtClean="0"/>
          </a:p>
          <a:p>
            <a:r>
              <a:rPr lang="en-US" b="1" dirty="0" smtClean="0"/>
              <a:t>38 plays</a:t>
            </a:r>
            <a:endParaRPr lang="cs-CZ" b="1" dirty="0"/>
          </a:p>
          <a:p>
            <a:r>
              <a:rPr lang="en-US" dirty="0" smtClean="0"/>
              <a:t>154 sonnets</a:t>
            </a:r>
            <a:endParaRPr lang="cs-CZ" dirty="0" smtClean="0"/>
          </a:p>
          <a:p>
            <a:r>
              <a:rPr lang="en-US" dirty="0" smtClean="0"/>
              <a:t> </a:t>
            </a:r>
            <a:r>
              <a:rPr lang="cs-CZ" dirty="0" smtClean="0"/>
              <a:t>t</a:t>
            </a:r>
            <a:r>
              <a:rPr lang="en-US" dirty="0" err="1" smtClean="0"/>
              <a:t>wo</a:t>
            </a:r>
            <a:r>
              <a:rPr lang="en-US" dirty="0" smtClean="0"/>
              <a:t> </a:t>
            </a:r>
            <a:r>
              <a:rPr lang="en-US" dirty="0"/>
              <a:t>long </a:t>
            </a:r>
            <a:r>
              <a:rPr lang="en-US" dirty="0" smtClean="0"/>
              <a:t>poems</a:t>
            </a:r>
            <a:r>
              <a:rPr lang="cs-CZ" dirty="0" smtClean="0"/>
              <a:t> </a:t>
            </a:r>
          </a:p>
          <a:p>
            <a:pPr marL="182880" indent="0">
              <a:buNone/>
            </a:pPr>
            <a:endParaRPr lang="cs-CZ" dirty="0" smtClean="0"/>
          </a:p>
          <a:p>
            <a:r>
              <a:rPr lang="en-US" dirty="0" smtClean="0"/>
              <a:t>His </a:t>
            </a:r>
            <a:r>
              <a:rPr lang="en-US" dirty="0"/>
              <a:t>plays have been translated into every major living language and are </a:t>
            </a:r>
            <a:r>
              <a:rPr lang="cs-CZ" dirty="0" err="1" smtClean="0"/>
              <a:t>often</a:t>
            </a:r>
            <a:r>
              <a:rPr lang="cs-CZ" dirty="0" smtClean="0"/>
              <a:t> </a:t>
            </a:r>
            <a:r>
              <a:rPr lang="en-US" dirty="0" smtClean="0"/>
              <a:t>performed</a:t>
            </a:r>
            <a:endParaRPr lang="cs-CZ" dirty="0" smtClean="0"/>
          </a:p>
          <a:p>
            <a:pPr marL="182880" indent="0">
              <a:buNone/>
            </a:pPr>
            <a:endParaRPr lang="cs-CZ" dirty="0" smtClean="0"/>
          </a:p>
          <a:p>
            <a:r>
              <a:rPr lang="en-US" dirty="0" smtClean="0"/>
              <a:t>Most </a:t>
            </a:r>
            <a:r>
              <a:rPr lang="en-US" dirty="0"/>
              <a:t>of Shakespeare's greatest </a:t>
            </a:r>
            <a:r>
              <a:rPr lang="en-US" dirty="0" smtClean="0"/>
              <a:t> plays </a:t>
            </a:r>
            <a:r>
              <a:rPr lang="en-US" dirty="0"/>
              <a:t>were written for </a:t>
            </a:r>
            <a:r>
              <a:rPr lang="en-US" b="1" dirty="0"/>
              <a:t>the Globe</a:t>
            </a:r>
            <a:r>
              <a:rPr lang="en-US" dirty="0"/>
              <a:t>, including </a:t>
            </a:r>
            <a:r>
              <a:rPr lang="en-US" b="1" i="1" dirty="0"/>
              <a:t>Hamlet</a:t>
            </a:r>
            <a:r>
              <a:rPr lang="en-US" b="1" dirty="0"/>
              <a:t>, </a:t>
            </a:r>
            <a:r>
              <a:rPr lang="en-US" b="1" i="1" dirty="0"/>
              <a:t>Othello</a:t>
            </a:r>
            <a:r>
              <a:rPr lang="en-US" b="1" dirty="0"/>
              <a:t> </a:t>
            </a:r>
            <a:r>
              <a:rPr lang="en-US" dirty="0"/>
              <a:t>and </a:t>
            </a:r>
            <a:r>
              <a:rPr lang="en-US" b="1" i="1" dirty="0"/>
              <a:t>King Lear</a:t>
            </a:r>
            <a:r>
              <a:rPr lang="en-US" dirty="0" smtClean="0"/>
              <a:t>.</a:t>
            </a:r>
            <a:endParaRPr lang="cs-CZ" dirty="0" smtClean="0"/>
          </a:p>
          <a:p>
            <a:pPr marL="18288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81945"/>
            <a:ext cx="2160240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58" y="1484782"/>
            <a:ext cx="2232273" cy="2931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109333"/>
            <a:ext cx="1911101" cy="165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670" y="4935163"/>
            <a:ext cx="1911101" cy="1173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493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 10 – 9/ SPORTS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16288" cy="4525963"/>
          </a:xfrm>
        </p:spPr>
        <p:txBody>
          <a:bodyPr/>
          <a:lstStyle/>
          <a:p>
            <a:r>
              <a:rPr lang="en-US" dirty="0"/>
              <a:t>The most popular sports in Great Britain </a:t>
            </a:r>
            <a:r>
              <a:rPr lang="en-US" dirty="0" smtClean="0"/>
              <a:t>are </a:t>
            </a:r>
            <a:r>
              <a:rPr lang="en-US" b="1" dirty="0"/>
              <a:t>football (or soccer</a:t>
            </a:r>
            <a:r>
              <a:rPr lang="en-US" dirty="0"/>
              <a:t>), rugby and cricket.</a:t>
            </a:r>
          </a:p>
          <a:p>
            <a:pPr marL="182880" indent="0">
              <a:buNone/>
            </a:pPr>
            <a:endParaRPr lang="en-US" dirty="0"/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412776"/>
            <a:ext cx="4104456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242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 10 – 10/  TEA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/>
              <a:t>Tea</a:t>
            </a:r>
            <a:r>
              <a:rPr lang="en-US" dirty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en-US" dirty="0" smtClean="0"/>
              <a:t>usually </a:t>
            </a:r>
            <a:r>
              <a:rPr lang="en-US" dirty="0"/>
              <a:t>served </a:t>
            </a:r>
            <a:r>
              <a:rPr lang="en-US" b="1" dirty="0"/>
              <a:t>with </a:t>
            </a:r>
            <a:r>
              <a:rPr lang="en-US" b="1" dirty="0" smtClean="0"/>
              <a:t>milk</a:t>
            </a:r>
            <a:r>
              <a:rPr lang="cs-CZ" b="1" dirty="0" smtClean="0"/>
              <a:t> and w</a:t>
            </a:r>
            <a:r>
              <a:rPr lang="en-US" b="1" dirty="0" err="1" smtClean="0"/>
              <a:t>hite</a:t>
            </a:r>
            <a:r>
              <a:rPr lang="en-US" b="1" dirty="0" smtClean="0"/>
              <a:t> </a:t>
            </a:r>
            <a:r>
              <a:rPr lang="en-US" b="1" dirty="0"/>
              <a:t>sugar</a:t>
            </a:r>
            <a:r>
              <a:rPr lang="en-US" dirty="0"/>
              <a:t> </a:t>
            </a:r>
            <a:endParaRPr lang="cs-CZ" dirty="0" smtClean="0"/>
          </a:p>
          <a:p>
            <a:pPr marL="182880" indent="0">
              <a:buNone/>
            </a:pPr>
            <a:endParaRPr lang="cs-CZ" dirty="0" smtClean="0"/>
          </a:p>
          <a:p>
            <a:r>
              <a:rPr lang="en-US" b="1" dirty="0"/>
              <a:t>Afternoon tea</a:t>
            </a:r>
            <a:r>
              <a:rPr lang="en-US" dirty="0"/>
              <a:t> traditionally known as low tea, is a light meal snack typically eaten between 2pm and 5pm</a:t>
            </a:r>
            <a:endParaRPr lang="cs-CZ" dirty="0" smtClean="0"/>
          </a:p>
          <a:p>
            <a:pPr marL="182880" indent="0">
              <a:buNone/>
            </a:pPr>
            <a:endParaRPr lang="cs-CZ" dirty="0" smtClean="0"/>
          </a:p>
          <a:p>
            <a:r>
              <a:rPr lang="en-US" b="1" dirty="0" smtClean="0"/>
              <a:t>The </a:t>
            </a:r>
            <a:r>
              <a:rPr lang="en-US" b="1" dirty="0"/>
              <a:t>custom of drinking tea</a:t>
            </a:r>
            <a:r>
              <a:rPr lang="en-US" dirty="0"/>
              <a:t> originated in England when Catherine of </a:t>
            </a:r>
            <a:r>
              <a:rPr lang="en-US" dirty="0" err="1"/>
              <a:t>Bragança</a:t>
            </a:r>
            <a:r>
              <a:rPr lang="en-US" dirty="0"/>
              <a:t> married Charles II in 1661 and brought the practice of drinking tea in the afternoon with her from </a:t>
            </a:r>
            <a:r>
              <a:rPr lang="en-US" dirty="0" smtClean="0"/>
              <a:t>Portugal</a:t>
            </a:r>
            <a:r>
              <a:rPr lang="cs-CZ" dirty="0" smtClean="0"/>
              <a:t>.</a:t>
            </a:r>
          </a:p>
          <a:p>
            <a:pPr marL="182880" indent="0">
              <a:buNone/>
            </a:pP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20955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01008"/>
            <a:ext cx="417646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640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/>
              <a:t>[</a:t>
            </a:r>
            <a:r>
              <a:rPr lang="en-US" sz="4000" dirty="0"/>
              <a:t>Cit. </a:t>
            </a:r>
            <a:r>
              <a:rPr lang="cs-CZ" sz="4000" dirty="0"/>
              <a:t>2011-05-05</a:t>
            </a:r>
            <a:r>
              <a:rPr lang="en-US" sz="4000" dirty="0"/>
              <a:t>]</a:t>
            </a:r>
            <a:r>
              <a:rPr lang="cs-CZ" sz="4000" dirty="0"/>
              <a:t>.dostupný pod licencí </a:t>
            </a:r>
            <a:r>
              <a:rPr lang="cs-CZ" sz="4000" dirty="0" err="1"/>
              <a:t>Creative</a:t>
            </a:r>
            <a:r>
              <a:rPr lang="cs-CZ" sz="4000" dirty="0"/>
              <a:t> </a:t>
            </a:r>
            <a:r>
              <a:rPr lang="cs-CZ" sz="4000" dirty="0" err="1"/>
              <a:t>Commons</a:t>
            </a:r>
            <a:r>
              <a:rPr lang="cs-CZ" sz="4000" dirty="0"/>
              <a:t> na WWW: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8964488" cy="4525963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>
                <a:hlinkClick r:id="rId2"/>
              </a:rPr>
              <a:t>http://en.wikipedia.org/wiki/United_Kingdom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simple.wikipedia.org/wiki/United_Kingdom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en.wikipedia.org/wiki/List_of_mountains_and_hills_of_the_United_Kingdom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en.wikipedia.org/wiki/River_Thames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en.wikipedia.org/wiki/File:Stonehenge2007_07_30.jpg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en.wikipedia.org/wiki/List_of_tallest_buildings_and_structures_in_London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en.wikipedia.org/wiki/File:White_cliffs_of_dover_09_2004.jpg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</a:t>
            </a:r>
            <a:r>
              <a:rPr lang="cs-CZ" dirty="0">
                <a:hlinkClick r:id="rId8"/>
              </a:rPr>
              <a:t>://</a:t>
            </a:r>
            <a:r>
              <a:rPr lang="cs-CZ" dirty="0" smtClean="0">
                <a:hlinkClick r:id="rId8"/>
              </a:rPr>
              <a:t>en.wikipedia.org/wiki/The_Beatles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</a:t>
            </a:r>
            <a:r>
              <a:rPr lang="cs-CZ" dirty="0">
                <a:hlinkClick r:id="rId9"/>
              </a:rPr>
              <a:t>://</a:t>
            </a:r>
            <a:r>
              <a:rPr lang="cs-CZ" dirty="0" smtClean="0">
                <a:hlinkClick r:id="rId9"/>
              </a:rPr>
              <a:t>en.wikipedia.org/wiki/William_Shakespeare</a:t>
            </a:r>
            <a:endParaRPr lang="cs-CZ" dirty="0" smtClean="0"/>
          </a:p>
          <a:p>
            <a:r>
              <a:rPr lang="cs-CZ" dirty="0"/>
              <a:t>http://en.wikipedia.org/wiki/</a:t>
            </a:r>
            <a:r>
              <a:rPr lang="cs-CZ" dirty="0" err="1"/>
              <a:t>Tea</a:t>
            </a:r>
            <a:r>
              <a:rPr lang="cs-CZ" dirty="0"/>
              <a:t>_(</a:t>
            </a:r>
            <a:r>
              <a:rPr lang="cs-CZ" dirty="0" err="1"/>
              <a:t>meal</a:t>
            </a:r>
            <a:r>
              <a:rPr lang="cs-CZ"/>
              <a:t>)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982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438</TotalTime>
  <Words>816</Words>
  <Application>Microsoft Office PowerPoint</Application>
  <PresentationFormat>Předvádění na obrazovce (4:3)</PresentationFormat>
  <Paragraphs>165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Carnival</vt:lpstr>
      <vt:lpstr>Základní škola a Mateřská škola Choustník, okres Tábor</vt:lpstr>
      <vt:lpstr>The United Kingdom of Great Britain and Northern Ireland</vt:lpstr>
      <vt:lpstr>The United Kingdom of Great Britain and Northern Ireland</vt:lpstr>
      <vt:lpstr>Royal Coat of Armsof the United Kingdom</vt:lpstr>
      <vt:lpstr>Flag of the United Kingdom</vt:lpstr>
      <vt:lpstr>Flag of the United Kingdom</vt:lpstr>
      <vt:lpstr>ELIZABETH II</vt:lpstr>
      <vt:lpstr>Prezentace aplikace PowerPoint</vt:lpstr>
      <vt:lpstr>The United Kingdom of Great Britain and Northern Ireland</vt:lpstr>
      <vt:lpstr>TOP 10 – 1/ MOUNTAINS</vt:lpstr>
      <vt:lpstr>TOP 10 – 2/ RIVERS</vt:lpstr>
      <vt:lpstr>TOP 10 – 3/MONUMENTS</vt:lpstr>
      <vt:lpstr>TOP 10 – 4/ SKYSCRAPERS</vt:lpstr>
      <vt:lpstr>TOP 10 – 5/ THE TUBE</vt:lpstr>
      <vt:lpstr>TOP 10 – 6/ THE FIRST VIEW</vt:lpstr>
      <vt:lpstr>TOP 10 – 7/ BEATLES</vt:lpstr>
      <vt:lpstr>TOP 10 – 8/ SHAKESPEARE</vt:lpstr>
      <vt:lpstr>TOP 10 – 9/ SPORTS</vt:lpstr>
      <vt:lpstr>TOP 10 – 10/  TEA</vt:lpstr>
      <vt:lpstr>[Cit. 2011-05-05].dostupný pod licencí Creative Commons na WWW: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United Kingdom of Great Britain and Northern Ireland</dc:title>
  <dc:creator>Krejzova</dc:creator>
  <cp:lastModifiedBy>Krejzova</cp:lastModifiedBy>
  <cp:revision>35</cp:revision>
  <dcterms:created xsi:type="dcterms:W3CDTF">2011-06-23T15:45:07Z</dcterms:created>
  <dcterms:modified xsi:type="dcterms:W3CDTF">2011-06-27T20:52:12Z</dcterms:modified>
</cp:coreProperties>
</file>