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57" r:id="rId5"/>
    <p:sldId id="264" r:id="rId6"/>
    <p:sldId id="258" r:id="rId7"/>
    <p:sldId id="261" r:id="rId8"/>
    <p:sldId id="262" r:id="rId9"/>
    <p:sldId id="263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</a:t>
          </a:r>
          <a:r>
            <a:rPr lang="cs-CZ" sz="2000" dirty="0" err="1" smtClean="0"/>
            <a:t>r.o</a:t>
          </a:r>
          <a:r>
            <a:rPr lang="cs-CZ" sz="2000" dirty="0" smtClean="0"/>
            <a:t>, Orlová Lutyně</a:t>
          </a:r>
          <a:endParaRPr lang="cs-CZ" sz="12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</a:t>
          </a:r>
          <a:r>
            <a:rPr lang="cs-CZ" sz="2000" smtClean="0"/>
            <a:t>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dirty="0" smtClean="0"/>
            <a:t>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6F033D-0F3E-47F2-B270-2E09B92AE62B}" type="presOf" srcId="{D1D4F407-5343-4D3F-B5B9-D407B03CAEB4}" destId="{D005CE8C-CC26-4C3E-AC11-E15060ECD759}" srcOrd="0" destOrd="0" presId="urn:microsoft.com/office/officeart/2005/8/layout/target3"/>
    <dgm:cxn modelId="{4C7B40CD-5ED7-4670-9CD9-C9FB027508D7}" type="presOf" srcId="{757F3AB3-0718-4624-B441-E567A8F0AB56}" destId="{333A1088-737F-45CB-B68E-254E46348037}" srcOrd="0" destOrd="0" presId="urn:microsoft.com/office/officeart/2005/8/layout/target3"/>
    <dgm:cxn modelId="{E5B28FCE-5BF8-43F1-BE51-C32AFCD39ED8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C0279A-CEDC-4534-A6BD-91186067FBC3}" type="presOf" srcId="{4C35D32F-0EAB-4CD7-82EE-45574DC2A586}" destId="{8BEBB6EC-1DAA-4CAC-8A25-BC0FCBD5DBD5}" srcOrd="0" destOrd="0" presId="urn:microsoft.com/office/officeart/2005/8/layout/target3"/>
    <dgm:cxn modelId="{80C61396-4CF1-48AA-A845-0E96E74076B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BA434C3-FEC9-48F6-913F-7729282CB33C}" type="presOf" srcId="{D1D4F407-5343-4D3F-B5B9-D407B03CAEB4}" destId="{AED2198E-93D5-4001-81B4-73124B309672}" srcOrd="1" destOrd="0" presId="urn:microsoft.com/office/officeart/2005/8/layout/target3"/>
    <dgm:cxn modelId="{E9753611-F201-4E25-80EE-6271714517A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C23FFDC-61DB-49E0-8CA6-5A4D27F301D1}" type="presOf" srcId="{D8197B8C-B260-4A16-BDF4-0947B075E274}" destId="{25B08C86-7E15-44DC-BE7F-FFB55DD49D12}" srcOrd="0" destOrd="0" presId="urn:microsoft.com/office/officeart/2005/8/layout/target3"/>
    <dgm:cxn modelId="{B9FF1386-CADB-4656-A597-5F4758AB2F10}" type="presOf" srcId="{D1B46980-6531-4606-95E6-44980827E919}" destId="{6140AFEC-043D-4C43-A2F9-D0F5331DF3A3}" srcOrd="0" destOrd="0" presId="urn:microsoft.com/office/officeart/2005/8/layout/target3"/>
    <dgm:cxn modelId="{76C6FF2C-8E32-45E1-A9B9-0D2FE37D0E43}" type="presOf" srcId="{D8197B8C-B260-4A16-BDF4-0947B075E274}" destId="{5A5FFA88-C948-4069-8E93-59FA12366E83}" srcOrd="1" destOrd="0" presId="urn:microsoft.com/office/officeart/2005/8/layout/target3"/>
    <dgm:cxn modelId="{AF11C908-C8E8-4BF6-9F67-16409C9B8118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F14216F-DA6D-4E10-9DD4-60E730CA34FD}" type="presParOf" srcId="{333A1088-737F-45CB-B68E-254E46348037}" destId="{F5ABB229-8D3B-4694-996A-96F23CF14429}" srcOrd="0" destOrd="0" presId="urn:microsoft.com/office/officeart/2005/8/layout/target3"/>
    <dgm:cxn modelId="{7BCB2612-963A-4EFD-B31E-350E5BA4C4DF}" type="presParOf" srcId="{333A1088-737F-45CB-B68E-254E46348037}" destId="{F41139FD-01EE-4571-8B17-4FB00FC51163}" srcOrd="1" destOrd="0" presId="urn:microsoft.com/office/officeart/2005/8/layout/target3"/>
    <dgm:cxn modelId="{4C85FA74-668A-432C-AD4D-36D55EBCCE8D}" type="presParOf" srcId="{333A1088-737F-45CB-B68E-254E46348037}" destId="{D005CE8C-CC26-4C3E-AC11-E15060ECD759}" srcOrd="2" destOrd="0" presId="urn:microsoft.com/office/officeart/2005/8/layout/target3"/>
    <dgm:cxn modelId="{432DAA11-F4A7-4F58-8CE1-4DF7DB0E441F}" type="presParOf" srcId="{333A1088-737F-45CB-B68E-254E46348037}" destId="{2C702D82-9B77-49B7-9568-BB8EB47C3372}" srcOrd="3" destOrd="0" presId="urn:microsoft.com/office/officeart/2005/8/layout/target3"/>
    <dgm:cxn modelId="{6B9785DA-0ECD-42AF-B4F5-D75B205024D2}" type="presParOf" srcId="{333A1088-737F-45CB-B68E-254E46348037}" destId="{A52A0455-90FF-4808-ABD0-F02540D31D5A}" srcOrd="4" destOrd="0" presId="urn:microsoft.com/office/officeart/2005/8/layout/target3"/>
    <dgm:cxn modelId="{893A1D8B-8189-4E36-BC15-AAB357EDE042}" type="presParOf" srcId="{333A1088-737F-45CB-B68E-254E46348037}" destId="{6140AFEC-043D-4C43-A2F9-D0F5331DF3A3}" srcOrd="5" destOrd="0" presId="urn:microsoft.com/office/officeart/2005/8/layout/target3"/>
    <dgm:cxn modelId="{FCFF0F9A-735D-49F6-9D12-FBAA4EA16002}" type="presParOf" srcId="{333A1088-737F-45CB-B68E-254E46348037}" destId="{9358AC05-5D7D-4327-9F80-1AD486AEA664}" srcOrd="6" destOrd="0" presId="urn:microsoft.com/office/officeart/2005/8/layout/target3"/>
    <dgm:cxn modelId="{C9139E48-ECB8-49C1-8314-BD5D803480F1}" type="presParOf" srcId="{333A1088-737F-45CB-B68E-254E46348037}" destId="{313FC574-E1CD-4FB4-B054-0B805CE0447D}" srcOrd="7" destOrd="0" presId="urn:microsoft.com/office/officeart/2005/8/layout/target3"/>
    <dgm:cxn modelId="{8D97C80B-930D-4B70-9B10-A1FA4467EB0C}" type="presParOf" srcId="{333A1088-737F-45CB-B68E-254E46348037}" destId="{619D679B-A015-4ECF-8348-D1034C574F40}" srcOrd="8" destOrd="0" presId="urn:microsoft.com/office/officeart/2005/8/layout/target3"/>
    <dgm:cxn modelId="{A4664FFF-1878-4B28-8219-5AEC526ECAD2}" type="presParOf" srcId="{333A1088-737F-45CB-B68E-254E46348037}" destId="{322283A8-4A27-4CDA-BAE3-F381106A9174}" srcOrd="9" destOrd="0" presId="urn:microsoft.com/office/officeart/2005/8/layout/target3"/>
    <dgm:cxn modelId="{F25A6719-0805-483C-87F3-B29DCAC0178F}" type="presParOf" srcId="{333A1088-737F-45CB-B68E-254E46348037}" destId="{FFC9F71D-1B4F-4AD9-A4A6-86ADEFC8AF5C}" srcOrd="10" destOrd="0" presId="urn:microsoft.com/office/officeart/2005/8/layout/target3"/>
    <dgm:cxn modelId="{25DB67A4-58B2-414E-AABA-51C6091D941E}" type="presParOf" srcId="{333A1088-737F-45CB-B68E-254E46348037}" destId="{25B08C86-7E15-44DC-BE7F-FFB55DD49D12}" srcOrd="11" destOrd="0" presId="urn:microsoft.com/office/officeart/2005/8/layout/target3"/>
    <dgm:cxn modelId="{8A64ADB1-DA32-402B-B01D-86FEC081AEF9}" type="presParOf" srcId="{333A1088-737F-45CB-B68E-254E46348037}" destId="{76644BE8-9D7C-4C09-B250-3D10AF48CBB7}" srcOrd="12" destOrd="0" presId="urn:microsoft.com/office/officeart/2005/8/layout/target3"/>
    <dgm:cxn modelId="{C5935E07-B3AD-448D-AB62-80DF9F691AA8}" type="presParOf" srcId="{333A1088-737F-45CB-B68E-254E46348037}" destId="{EE85B701-7295-41C0-BA7A-34D3756A2AE6}" srcOrd="13" destOrd="0" presId="urn:microsoft.com/office/officeart/2005/8/layout/target3"/>
    <dgm:cxn modelId="{EDC033BE-50EB-46F3-9240-25737215EAC4}" type="presParOf" srcId="{333A1088-737F-45CB-B68E-254E46348037}" destId="{8BEBB6EC-1DAA-4CAC-8A25-BC0FCBD5DBD5}" srcOrd="14" destOrd="0" presId="urn:microsoft.com/office/officeart/2005/8/layout/target3"/>
    <dgm:cxn modelId="{7FF862E6-0F48-4FA2-B59D-4F8C94BF9C03}" type="presParOf" srcId="{333A1088-737F-45CB-B68E-254E46348037}" destId="{AED2198E-93D5-4001-81B4-73124B309672}" srcOrd="15" destOrd="0" presId="urn:microsoft.com/office/officeart/2005/8/layout/target3"/>
    <dgm:cxn modelId="{BF5D9510-BFB6-48F7-90EC-7D43E3FDF087}" type="presParOf" srcId="{333A1088-737F-45CB-B68E-254E46348037}" destId="{2BE915AB-18AA-4053-B92C-3BFC9ED204BB}" srcOrd="16" destOrd="0" presId="urn:microsoft.com/office/officeart/2005/8/layout/target3"/>
    <dgm:cxn modelId="{549BF877-ADDD-473D-8B69-434E12690072}" type="presParOf" srcId="{333A1088-737F-45CB-B68E-254E46348037}" destId="{6BB5E863-4638-4E1D-BFDE-399D028AC4ED}" srcOrd="17" destOrd="0" presId="urn:microsoft.com/office/officeart/2005/8/layout/target3"/>
    <dgm:cxn modelId="{528747CD-A3ED-4846-AF4C-BC78CB3EFF50}" type="presParOf" srcId="{333A1088-737F-45CB-B68E-254E46348037}" destId="{5A5FFA88-C948-4069-8E93-59FA12366E83}" srcOrd="18" destOrd="0" presId="urn:microsoft.com/office/officeart/2005/8/layout/target3"/>
    <dgm:cxn modelId="{4029D835-0ABB-46DA-831A-4C718063D15B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</a:t>
          </a:r>
          <a:r>
            <a:rPr lang="cs-CZ" sz="2000" kern="1200" dirty="0" err="1" smtClean="0"/>
            <a:t>r.o</a:t>
          </a:r>
          <a:r>
            <a:rPr lang="cs-CZ" sz="2000" kern="1200" dirty="0" smtClean="0"/>
            <a:t>, Orlová Lutyně</a:t>
          </a:r>
          <a:endParaRPr lang="cs-CZ" sz="12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20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</a:t>
          </a:r>
          <a:r>
            <a:rPr lang="cs-CZ" sz="2000" kern="1200" smtClean="0"/>
            <a:t>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dirty="0" smtClean="0"/>
            <a:t>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6007972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TCP/IP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Vývoj platila vláda USA, ale je zdarma</a:t>
            </a:r>
          </a:p>
          <a:p>
            <a:pPr>
              <a:buNone/>
            </a:pPr>
            <a:r>
              <a:rPr lang="cs-CZ" dirty="0" smtClean="0"/>
              <a:t>Během studené války vzniká požadavek na datový – paketový přenos</a:t>
            </a:r>
          </a:p>
          <a:p>
            <a:pPr>
              <a:buNone/>
            </a:pPr>
            <a:r>
              <a:rPr lang="cs-CZ" dirty="0" smtClean="0"/>
              <a:t>Využívá se v síťi ARPANET později INTERNET</a:t>
            </a:r>
          </a:p>
          <a:p>
            <a:pPr>
              <a:buNone/>
            </a:pPr>
            <a:r>
              <a:rPr lang="cs-CZ" dirty="0" smtClean="0"/>
              <a:t>TCP/IP (technologie) a INTERNET (produkt) vznikaly současně</a:t>
            </a:r>
          </a:p>
          <a:p>
            <a:pPr>
              <a:buNone/>
            </a:pPr>
            <a:r>
              <a:rPr lang="cs-CZ" dirty="0" smtClean="0"/>
              <a:t>Masové rozšíření s operačním systémem UNIX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Nespolehlivý a nespojovaný přenos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Síť je „hloupá“ neřeší data a požadavky, jen posílá co nejrychleji a nejefektivněji pakety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Koncové stanice jsou „chytré“ řeší, která data a v jaké podobě došla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Pokud vyžadujeme spolehlivost a zabezpečení musíme si to zajistit sami na APLIKAČNÍ úrovni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 TCP/IP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Reálný model síťové komunikace</a:t>
            </a:r>
          </a:p>
          <a:p>
            <a:pPr>
              <a:buNone/>
            </a:pPr>
            <a:r>
              <a:rPr lang="cs-CZ" dirty="0" smtClean="0"/>
              <a:t>Zjednodušen na čtyři vrstvy oproti ISO/OSI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Založen na sadě protokolu jednotlivých vrstev</a:t>
            </a:r>
          </a:p>
          <a:p>
            <a:pPr>
              <a:buNone/>
            </a:pPr>
            <a:r>
              <a:rPr lang="cs-CZ" dirty="0" smtClean="0"/>
              <a:t>(protokol = pravidlo)</a:t>
            </a:r>
            <a:endParaRPr lang="cs-CZ" dirty="0"/>
          </a:p>
        </p:txBody>
      </p:sp>
      <p:pic>
        <p:nvPicPr>
          <p:cNvPr id="5" name="Obrázek 4" descr="tcpipisoos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492896"/>
            <a:ext cx="3888432" cy="23728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přenosu</a:t>
            </a:r>
            <a:endParaRPr lang="cs-CZ" dirty="0"/>
          </a:p>
        </p:txBody>
      </p:sp>
      <p:pic>
        <p:nvPicPr>
          <p:cNvPr id="4" name="Obrázek 3" descr="tcpips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412776"/>
            <a:ext cx="6254824" cy="47155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Vrstva síťového rozhraní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TCP/IP nespecifikuje konkrétní přenosové technologie</a:t>
            </a:r>
          </a:p>
          <a:p>
            <a:pPr>
              <a:buNone/>
            </a:pPr>
            <a:r>
              <a:rPr lang="cs-CZ" dirty="0" smtClean="0"/>
              <a:t>Uživatelé se domluví do jakých rámců budou „balit“ paketový přenos</a:t>
            </a:r>
          </a:p>
          <a:p>
            <a:pPr>
              <a:buNone/>
            </a:pPr>
            <a:r>
              <a:rPr lang="cs-CZ" dirty="0" smtClean="0"/>
              <a:t>Adresace rámců pomocí MAC adresy</a:t>
            </a:r>
          </a:p>
          <a:p>
            <a:pPr>
              <a:buNone/>
            </a:pPr>
            <a:r>
              <a:rPr lang="cs-CZ" dirty="0" smtClean="0"/>
              <a:t>Používané přenosové technologie:</a:t>
            </a:r>
          </a:p>
          <a:p>
            <a:pPr>
              <a:buNone/>
            </a:pPr>
            <a:r>
              <a:rPr lang="cs-CZ" dirty="0" smtClean="0"/>
              <a:t>IEEE802.3 = Ethernet</a:t>
            </a:r>
          </a:p>
          <a:p>
            <a:pPr>
              <a:buNone/>
            </a:pPr>
            <a:r>
              <a:rPr lang="cs-CZ" dirty="0" smtClean="0"/>
              <a:t>IEEE802.11 = Wifi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Síťová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2453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IP = Internet Protocol</a:t>
            </a:r>
          </a:p>
          <a:p>
            <a:pPr>
              <a:buNone/>
            </a:pPr>
            <a:r>
              <a:rPr lang="cs-CZ" dirty="0" smtClean="0"/>
              <a:t>Jediný přenosový protokol síťové vrstvy</a:t>
            </a:r>
          </a:p>
          <a:p>
            <a:pPr>
              <a:buNone/>
            </a:pPr>
            <a:r>
              <a:rPr lang="cs-CZ" dirty="0" smtClean="0"/>
              <a:t>Nespolehlivý nespojovaný přenos </a:t>
            </a:r>
          </a:p>
          <a:p>
            <a:pPr>
              <a:buNone/>
            </a:pPr>
            <a:r>
              <a:rPr lang="cs-CZ" dirty="0" smtClean="0"/>
              <a:t>Adresování pomocí IP adresy</a:t>
            </a:r>
          </a:p>
          <a:p>
            <a:pPr>
              <a:buNone/>
            </a:pPr>
            <a:r>
              <a:rPr lang="cs-CZ" b="1" dirty="0" smtClean="0"/>
              <a:t>ARP = Address Resolution Protocol</a:t>
            </a:r>
          </a:p>
          <a:p>
            <a:pPr>
              <a:buNone/>
            </a:pPr>
            <a:r>
              <a:rPr lang="cs-CZ" dirty="0" smtClean="0"/>
              <a:t>Propojení s vrstvou síťového rozhraní</a:t>
            </a:r>
          </a:p>
          <a:p>
            <a:pPr>
              <a:buNone/>
            </a:pPr>
            <a:r>
              <a:rPr lang="cs-CZ" dirty="0" smtClean="0"/>
              <a:t>Propojení IP adresy a MAC adresy</a:t>
            </a:r>
          </a:p>
          <a:p>
            <a:pPr>
              <a:buNone/>
            </a:pPr>
            <a:r>
              <a:rPr lang="cs-CZ" b="1" dirty="0" smtClean="0"/>
              <a:t>ICMP = Internet Control Message Protocol</a:t>
            </a:r>
          </a:p>
          <a:p>
            <a:pPr>
              <a:buNone/>
            </a:pPr>
            <a:r>
              <a:rPr lang="cs-CZ" dirty="0" smtClean="0"/>
              <a:t>Hlášení chyb, nestandartních situací (funkce PING)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Transportní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4800" dirty="0" smtClean="0"/>
              <a:t>Přidání portu k segmentu, PORT je číslo sloužící k rozlišení jednotlivých aplikací</a:t>
            </a:r>
          </a:p>
          <a:p>
            <a:pPr>
              <a:buNone/>
            </a:pPr>
            <a:endParaRPr lang="cs-CZ" sz="4800" b="1" dirty="0" smtClean="0"/>
          </a:p>
          <a:p>
            <a:pPr>
              <a:buNone/>
            </a:pPr>
            <a:r>
              <a:rPr lang="cs-CZ" sz="4800" b="1" dirty="0" smtClean="0"/>
              <a:t>TCP = Transmission Control Protocol</a:t>
            </a:r>
          </a:p>
          <a:p>
            <a:pPr>
              <a:buNone/>
            </a:pPr>
            <a:r>
              <a:rPr lang="cs-CZ" sz="4800" dirty="0" smtClean="0"/>
              <a:t>Spolehlivý a spojitý přenos segmentů = přenos všech dat ve správném pořadí</a:t>
            </a:r>
          </a:p>
          <a:p>
            <a:pPr>
              <a:buNone/>
            </a:pPr>
            <a:r>
              <a:rPr lang="cs-CZ" sz="4800" dirty="0" smtClean="0"/>
              <a:t>Nutnost navázání/ukončení spojení mezi koncovými body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b="1" dirty="0" smtClean="0"/>
              <a:t>UDP = User Datagram Protocol</a:t>
            </a:r>
          </a:p>
          <a:p>
            <a:pPr>
              <a:buNone/>
            </a:pPr>
            <a:r>
              <a:rPr lang="cs-CZ" sz="4800" dirty="0" smtClean="0"/>
              <a:t>Nespolehlivý a nespojitý přenos segmentů, zato velice rychlý a jednoduchý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Elektronická pošta</a:t>
            </a:r>
          </a:p>
          <a:p>
            <a:pPr>
              <a:buNone/>
            </a:pPr>
            <a:r>
              <a:rPr lang="cs-CZ" dirty="0" smtClean="0"/>
              <a:t>SMTP (25), POP3 (110), IMAP (143)</a:t>
            </a:r>
          </a:p>
          <a:p>
            <a:pPr>
              <a:buNone/>
            </a:pPr>
            <a:r>
              <a:rPr lang="cs-CZ" b="1" dirty="0" smtClean="0"/>
              <a:t>Vzdálený přístup</a:t>
            </a:r>
          </a:p>
          <a:p>
            <a:pPr>
              <a:buNone/>
            </a:pPr>
            <a:r>
              <a:rPr lang="cs-CZ" dirty="0" smtClean="0"/>
              <a:t>Telnet (23), SSH (22)</a:t>
            </a:r>
          </a:p>
          <a:p>
            <a:pPr>
              <a:buNone/>
            </a:pPr>
            <a:r>
              <a:rPr lang="cs-CZ" b="1" dirty="0" smtClean="0"/>
              <a:t>Sdílení a přenos souborů</a:t>
            </a:r>
          </a:p>
          <a:p>
            <a:pPr>
              <a:buNone/>
            </a:pPr>
            <a:r>
              <a:rPr lang="cs-CZ" dirty="0" smtClean="0"/>
              <a:t>FTP (20,21), NFS (2049)</a:t>
            </a:r>
          </a:p>
          <a:p>
            <a:pPr>
              <a:buNone/>
            </a:pPr>
            <a:r>
              <a:rPr lang="cs-CZ" b="1" dirty="0" smtClean="0"/>
              <a:t>Web = prohlížeč hypertextových dokumentů</a:t>
            </a:r>
          </a:p>
          <a:p>
            <a:pPr>
              <a:buNone/>
            </a:pPr>
            <a:r>
              <a:rPr lang="cs-CZ" dirty="0" smtClean="0"/>
              <a:t>HTTP (80), HTTPS (443)</a:t>
            </a:r>
          </a:p>
          <a:p>
            <a:pPr>
              <a:buNone/>
            </a:pPr>
            <a:r>
              <a:rPr lang="cs-CZ" b="1" dirty="0" smtClean="0"/>
              <a:t>Systémové protokoly</a:t>
            </a:r>
          </a:p>
          <a:p>
            <a:pPr>
              <a:buNone/>
            </a:pPr>
            <a:r>
              <a:rPr lang="cs-CZ" dirty="0" smtClean="0"/>
              <a:t>DNS (53), DHCP (67,68)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zapouzdření dat </a:t>
            </a:r>
            <a:endParaRPr lang="cs-CZ" dirty="0"/>
          </a:p>
        </p:txBody>
      </p:sp>
      <p:pic>
        <p:nvPicPr>
          <p:cNvPr id="5" name="Obrázek 4" descr="ZAPOUZDREN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107924"/>
            <a:ext cx="9144000" cy="2642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/>
              <a:t>www.wikipedia.cz</a:t>
            </a:r>
          </a:p>
          <a:p>
            <a:r>
              <a:rPr lang="en-US" sz="2400" dirty="0"/>
              <a:t>[2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/>
              <a:t>Petr Bouška, </a:t>
            </a:r>
            <a:r>
              <a:rPr lang="cs-CZ" sz="2400" dirty="0" smtClean="0"/>
              <a:t>www.samuraj-cz.com</a:t>
            </a:r>
          </a:p>
          <a:p>
            <a:r>
              <a:rPr lang="en-US" sz="2400" dirty="0"/>
              <a:t>[3]</a:t>
            </a:r>
            <a:r>
              <a:rPr lang="cs-CZ" sz="2400" dirty="0"/>
              <a:t> Jiří Peterka, www.earchiv.cz</a:t>
            </a:r>
          </a:p>
          <a:p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775353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7643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378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Vývoj TCP/IP</vt:lpstr>
      <vt:lpstr>Nespolehlivý a nespojovaný přenos</vt:lpstr>
      <vt:lpstr>Architektura TCP/IP</vt:lpstr>
      <vt:lpstr>Průběh přenosu</vt:lpstr>
      <vt:lpstr>Vrstva síťového rozhraní</vt:lpstr>
      <vt:lpstr>Síťová vrstva</vt:lpstr>
      <vt:lpstr>Transportní vrstva</vt:lpstr>
      <vt:lpstr>Aplikační vrstva</vt:lpstr>
      <vt:lpstr>Formát zapouzdření dat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26</cp:revision>
  <dcterms:created xsi:type="dcterms:W3CDTF">2012-09-16T12:33:35Z</dcterms:created>
  <dcterms:modified xsi:type="dcterms:W3CDTF">2012-09-24T07:24:29Z</dcterms:modified>
</cp:coreProperties>
</file>