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2" r:id="rId2"/>
    <p:sldId id="263" r:id="rId3"/>
    <p:sldId id="264" r:id="rId4"/>
    <p:sldId id="267" r:id="rId5"/>
    <p:sldId id="265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21" autoAdjust="0"/>
  </p:normalViewPr>
  <p:slideViewPr>
    <p:cSldViewPr>
      <p:cViewPr varScale="1">
        <p:scale>
          <a:sx n="81" d="100"/>
          <a:sy n="81" d="100"/>
        </p:scale>
        <p:origin x="-16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VY_32_INOVACE_3C52Čj8_Souřadně spojené věty vedlejší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Souřadně spojené vedlejší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VY_32_INOVACE_3C52Čj8_Souřadně spojené věty vedlejší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Souřadně spojené vedlejší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35463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poměrů mezi větami vedlejšími v souvětí souřadném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Souřadně spojené věty vedlejší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9800" dirty="0" smtClean="0"/>
              <a:t>jsou vždy stejného druhu</a:t>
            </a:r>
          </a:p>
          <a:p>
            <a:r>
              <a:rPr lang="cs-CZ" sz="9800" dirty="0">
                <a:solidFill>
                  <a:srgbClr val="C00000"/>
                </a:solidFill>
              </a:rPr>
              <a:t>n</a:t>
            </a:r>
            <a:r>
              <a:rPr lang="cs-CZ" sz="9800" dirty="0" smtClean="0">
                <a:solidFill>
                  <a:srgbClr val="C00000"/>
                </a:solidFill>
              </a:rPr>
              <a:t>ejčastěji</a:t>
            </a:r>
            <a:r>
              <a:rPr lang="cs-CZ" sz="9800" dirty="0" smtClean="0"/>
              <a:t> bývají v poměru: </a:t>
            </a:r>
            <a:r>
              <a:rPr lang="cs-CZ" sz="9800" dirty="0" smtClean="0">
                <a:solidFill>
                  <a:srgbClr val="0070C0"/>
                </a:solidFill>
              </a:rPr>
              <a:t>slučovacím, odporovacím a vylučovacím</a:t>
            </a:r>
          </a:p>
          <a:p>
            <a:endParaRPr lang="cs-CZ" sz="9800" dirty="0" smtClean="0"/>
          </a:p>
          <a:p>
            <a:r>
              <a:rPr lang="cs-CZ" sz="9800" dirty="0">
                <a:solidFill>
                  <a:srgbClr val="C00000"/>
                </a:solidFill>
              </a:rPr>
              <a:t>m</a:t>
            </a:r>
            <a:r>
              <a:rPr lang="cs-CZ" sz="9800" dirty="0" smtClean="0">
                <a:solidFill>
                  <a:srgbClr val="C00000"/>
                </a:solidFill>
              </a:rPr>
              <a:t>éně často </a:t>
            </a:r>
            <a:r>
              <a:rPr lang="cs-CZ" sz="9800" dirty="0" smtClean="0"/>
              <a:t>v poměru stupňovacím, důsledkovém nebo příčinném</a:t>
            </a:r>
          </a:p>
          <a:p>
            <a:endParaRPr lang="cs-CZ" sz="9800" dirty="0" smtClean="0"/>
          </a:p>
          <a:p>
            <a:r>
              <a:rPr lang="cs-CZ" sz="9800" dirty="0"/>
              <a:t>p</a:t>
            </a:r>
            <a:r>
              <a:rPr lang="cs-CZ" sz="9800" dirty="0" smtClean="0"/>
              <a:t>odřadicí spojky a vztažná zájmena a příslovce, která uvozují vedlejší věty, můžeme někdy vynechat.</a:t>
            </a:r>
          </a:p>
          <a:p>
            <a:endParaRPr lang="cs-CZ" sz="9000" dirty="0" smtClean="0"/>
          </a:p>
          <a:p>
            <a:endParaRPr lang="cs-CZ" sz="9800" dirty="0"/>
          </a:p>
          <a:p>
            <a:endParaRPr lang="cs-CZ" sz="9800" dirty="0" smtClean="0"/>
          </a:p>
          <a:p>
            <a:endParaRPr lang="cs-CZ" sz="9800" dirty="0"/>
          </a:p>
          <a:p>
            <a:endParaRPr lang="cs-CZ" sz="9800" dirty="0" smtClean="0"/>
          </a:p>
          <a:p>
            <a:endParaRPr lang="cs-CZ" sz="9800" dirty="0"/>
          </a:p>
          <a:p>
            <a:endParaRPr lang="cs-CZ" sz="9800" dirty="0" smtClean="0"/>
          </a:p>
          <a:p>
            <a:endParaRPr lang="cs-CZ" sz="9800" dirty="0"/>
          </a:p>
          <a:p>
            <a:endParaRPr lang="cs-CZ" sz="9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17661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4900" dirty="0" smtClean="0">
                <a:solidFill>
                  <a:srgbClr val="C00000"/>
                </a:solidFill>
              </a:rPr>
              <a:t>Poměr</a:t>
            </a:r>
            <a:r>
              <a:rPr lang="cs-CZ" sz="4900" dirty="0" smtClean="0"/>
              <a:t> </a:t>
            </a:r>
            <a:r>
              <a:rPr lang="cs-CZ" sz="4900" dirty="0">
                <a:solidFill>
                  <a:srgbClr val="C00000"/>
                </a:solidFill>
              </a:rPr>
              <a:t>slučovací: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600" dirty="0"/>
              <a:t>Zdálo se, </a:t>
            </a:r>
            <a:r>
              <a:rPr lang="cs-CZ" sz="3600" dirty="0">
                <a:solidFill>
                  <a:srgbClr val="C00000"/>
                </a:solidFill>
              </a:rPr>
              <a:t>že si to rozmyslel </a:t>
            </a:r>
            <a:r>
              <a:rPr lang="cs-CZ" sz="3600" dirty="0">
                <a:solidFill>
                  <a:srgbClr val="0070C0"/>
                </a:solidFill>
              </a:rPr>
              <a:t>a</a:t>
            </a:r>
            <a:r>
              <a:rPr lang="cs-CZ" sz="3600" dirty="0">
                <a:solidFill>
                  <a:srgbClr val="C00000"/>
                </a:solidFill>
              </a:rPr>
              <a:t> (že) nepřijede</a:t>
            </a:r>
            <a:r>
              <a:rPr lang="cs-CZ" sz="3600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věty </a:t>
            </a:r>
            <a:r>
              <a:rPr lang="cs-CZ" dirty="0"/>
              <a:t>vedlejší podmětné v poměru slučovacím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0275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odporovací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Viděli jsme, </a:t>
            </a:r>
            <a:r>
              <a:rPr lang="cs-CZ" sz="3600" dirty="0" smtClean="0">
                <a:solidFill>
                  <a:srgbClr val="C00000"/>
                </a:solidFill>
              </a:rPr>
              <a:t>že sluníčko zašlo, </a:t>
            </a:r>
            <a:r>
              <a:rPr lang="cs-CZ" sz="3600" dirty="0" smtClean="0">
                <a:solidFill>
                  <a:srgbClr val="0070C0"/>
                </a:solidFill>
              </a:rPr>
              <a:t>ale</a:t>
            </a:r>
            <a:r>
              <a:rPr lang="cs-CZ" sz="3600" dirty="0" smtClean="0">
                <a:solidFill>
                  <a:srgbClr val="C00000"/>
                </a:solidFill>
              </a:rPr>
              <a:t> (že) ještě neprší.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- věty vedlejší předmětné v poměru odporovacím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805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vylučovací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Babička řekla, </a:t>
            </a:r>
            <a:r>
              <a:rPr lang="cs-CZ" sz="3600" dirty="0" smtClean="0">
                <a:solidFill>
                  <a:srgbClr val="C00000"/>
                </a:solidFill>
              </a:rPr>
              <a:t>že buď půjdeme, </a:t>
            </a:r>
            <a:r>
              <a:rPr lang="cs-CZ" sz="3600" dirty="0" smtClean="0">
                <a:solidFill>
                  <a:srgbClr val="0070C0"/>
                </a:solidFill>
              </a:rPr>
              <a:t>nebo</a:t>
            </a:r>
            <a:r>
              <a:rPr lang="cs-CZ" sz="3600" dirty="0" smtClean="0">
                <a:solidFill>
                  <a:srgbClr val="C00000"/>
                </a:solidFill>
              </a:rPr>
              <a:t> určitě nastydneme.</a:t>
            </a:r>
          </a:p>
          <a:p>
            <a:pPr marL="0" indent="0">
              <a:buNone/>
            </a:pPr>
            <a:endParaRPr lang="cs-CZ" sz="36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- věty vedlejší předmětné v poměru vylučovacím</a:t>
            </a:r>
          </a:p>
        </p:txBody>
      </p:sp>
    </p:spTree>
    <p:extLst>
      <p:ext uri="{BB962C8B-B14F-4D97-AF65-F5344CB8AC3E}">
        <p14:creationId xmlns:p14="http://schemas.microsoft.com/office/powerpoint/2010/main" val="3413423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 hlavním větám doplňte dvě věty vedlejší v daném významovém poměru a určete také druhy vedlejších vět:</a:t>
            </a:r>
            <a:endParaRPr lang="cs-CZ" sz="28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7140909"/>
              </p:ext>
            </p:extLst>
          </p:nvPr>
        </p:nvGraphicFramePr>
        <p:xfrm>
          <a:off x="251520" y="1776561"/>
          <a:ext cx="8640961" cy="47994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728192"/>
                <a:gridCol w="2088232"/>
                <a:gridCol w="1368153"/>
                <a:gridCol w="1728192"/>
              </a:tblGrid>
              <a:tr h="855998">
                <a:tc>
                  <a:txBody>
                    <a:bodyPr/>
                    <a:lstStyle/>
                    <a:p>
                      <a:r>
                        <a:rPr lang="cs-CZ" dirty="0" smtClean="0"/>
                        <a:t>Věta hlavní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věta vedlejší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věta vedlejší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 vět vedlejších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Poměr</a:t>
                      </a:r>
                      <a:endParaRPr lang="cs-CZ" dirty="0"/>
                    </a:p>
                  </a:txBody>
                  <a:tcPr anchor="ctr"/>
                </a:tc>
              </a:tr>
              <a:tr h="599199">
                <a:tc>
                  <a:txBody>
                    <a:bodyPr/>
                    <a:lstStyle/>
                    <a:p>
                      <a:r>
                        <a:rPr lang="cs-CZ" dirty="0" smtClean="0"/>
                        <a:t>Jirka si</a:t>
                      </a:r>
                      <a:r>
                        <a:rPr lang="cs-CZ" baseline="0" dirty="0" smtClean="0"/>
                        <a:t> vzpomněl,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slučovací</a:t>
                      </a:r>
                      <a:endParaRPr lang="cs-CZ" dirty="0"/>
                    </a:p>
                  </a:txBody>
                  <a:tcPr anchor="ctr"/>
                </a:tc>
              </a:tr>
              <a:tr h="427246">
                <a:tc>
                  <a:txBody>
                    <a:bodyPr/>
                    <a:lstStyle/>
                    <a:p>
                      <a:r>
                        <a:rPr lang="cs-CZ" dirty="0" smtClean="0"/>
                        <a:t>Zastavil</a:t>
                      </a:r>
                      <a:r>
                        <a:rPr lang="cs-CZ" baseline="0" dirty="0" smtClean="0"/>
                        <a:t> nás,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slučovací</a:t>
                      </a:r>
                      <a:endParaRPr lang="cs-CZ" dirty="0"/>
                    </a:p>
                  </a:txBody>
                  <a:tcPr anchor="ctr"/>
                </a:tc>
              </a:tr>
              <a:tr h="531978">
                <a:tc>
                  <a:txBody>
                    <a:bodyPr/>
                    <a:lstStyle/>
                    <a:p>
                      <a:r>
                        <a:rPr lang="cs-CZ" dirty="0" smtClean="0"/>
                        <a:t>Můj</a:t>
                      </a:r>
                      <a:r>
                        <a:rPr lang="cs-CZ" baseline="0" dirty="0" smtClean="0"/>
                        <a:t> bratr říkal,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odporovací</a:t>
                      </a:r>
                      <a:endParaRPr lang="cs-CZ" dirty="0"/>
                    </a:p>
                  </a:txBody>
                  <a:tcPr anchor="ctr"/>
                </a:tc>
              </a:tr>
              <a:tr h="599199">
                <a:tc>
                  <a:txBody>
                    <a:bodyPr/>
                    <a:lstStyle/>
                    <a:p>
                      <a:r>
                        <a:rPr lang="cs-CZ" dirty="0" smtClean="0"/>
                        <a:t>Nespoléhejte</a:t>
                      </a:r>
                      <a:r>
                        <a:rPr lang="cs-CZ" baseline="0" dirty="0" smtClean="0"/>
                        <a:t> se,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stupňovací</a:t>
                      </a:r>
                      <a:endParaRPr lang="cs-CZ" dirty="0"/>
                    </a:p>
                  </a:txBody>
                  <a:tcPr anchor="ctr"/>
                </a:tc>
              </a:tr>
              <a:tr h="531978">
                <a:tc>
                  <a:txBody>
                    <a:bodyPr/>
                    <a:lstStyle/>
                    <a:p>
                      <a:r>
                        <a:rPr lang="cs-CZ" dirty="0" smtClean="0"/>
                        <a:t>Dopadlo to tak,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důsledkový</a:t>
                      </a:r>
                      <a:endParaRPr lang="cs-CZ" dirty="0"/>
                    </a:p>
                  </a:txBody>
                  <a:tcPr anchor="ctr"/>
                </a:tc>
              </a:tr>
              <a:tr h="531978">
                <a:tc>
                  <a:txBody>
                    <a:bodyPr/>
                    <a:lstStyle/>
                    <a:p>
                      <a:r>
                        <a:rPr lang="cs-CZ" dirty="0" smtClean="0"/>
                        <a:t>Hned se pozná,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vylučovací</a:t>
                      </a:r>
                      <a:endParaRPr lang="cs-CZ" dirty="0"/>
                    </a:p>
                  </a:txBody>
                  <a:tcPr anchor="ctr"/>
                </a:tc>
              </a:tr>
              <a:tr h="599199">
                <a:tc>
                  <a:txBody>
                    <a:bodyPr/>
                    <a:lstStyle/>
                    <a:p>
                      <a:r>
                        <a:rPr lang="cs-CZ" dirty="0" smtClean="0"/>
                        <a:t>Napsala jsem mu dopis,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odporovací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5844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309</TotalTime>
  <Words>240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Souřadně spojené věty vedlejší</vt:lpstr>
      <vt:lpstr> Poměr slučovací: </vt:lpstr>
      <vt:lpstr>Poměr odporovací</vt:lpstr>
      <vt:lpstr>Poměr vylučovací</vt:lpstr>
      <vt:lpstr>K hlavním větám doplňte dvě věty vedlejší v daném významovém poměru a určete také druhy vedlejších vět: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38</cp:revision>
  <dcterms:created xsi:type="dcterms:W3CDTF">2012-02-22T11:30:46Z</dcterms:created>
  <dcterms:modified xsi:type="dcterms:W3CDTF">2012-09-24T08:16:44Z</dcterms:modified>
</cp:coreProperties>
</file>