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6021"/>
    <a:srgbClr val="B60A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B005-EB19-4603-A44D-B38EF136CC28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25C3A-280A-493B-9524-533032F570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59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B005-EB19-4603-A44D-B38EF136CC28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25C3A-280A-493B-9524-533032F570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0614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B005-EB19-4603-A44D-B38EF136CC28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25C3A-280A-493B-9524-533032F570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0319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B005-EB19-4603-A44D-B38EF136CC28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25C3A-280A-493B-9524-533032F570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5619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B005-EB19-4603-A44D-B38EF136CC28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25C3A-280A-493B-9524-533032F570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397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B005-EB19-4603-A44D-B38EF136CC28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25C3A-280A-493B-9524-533032F570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9323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B005-EB19-4603-A44D-B38EF136CC28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25C3A-280A-493B-9524-533032F570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468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B005-EB19-4603-A44D-B38EF136CC28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25C3A-280A-493B-9524-533032F570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1692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B005-EB19-4603-A44D-B38EF136CC28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25C3A-280A-493B-9524-533032F570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4132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B005-EB19-4603-A44D-B38EF136CC28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25C3A-280A-493B-9524-533032F570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605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B005-EB19-4603-A44D-B38EF136CC28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25C3A-280A-493B-9524-533032F570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1729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BB005-EB19-4603-A44D-B38EF136CC28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725C3A-280A-493B-9524-533032F570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3972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Podnadpis 2"/>
          <p:cNvSpPr>
            <a:spLocks noGrp="1"/>
          </p:cNvSpPr>
          <p:nvPr>
            <p:ph type="subTitle" idx="1"/>
          </p:nvPr>
        </p:nvSpPr>
        <p:spPr>
          <a:xfrm>
            <a:off x="571500" y="1857375"/>
            <a:ext cx="7929563" cy="4500563"/>
          </a:xfrm>
        </p:spPr>
        <p:txBody>
          <a:bodyPr/>
          <a:lstStyle/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r>
              <a:rPr lang="cs-CZ" sz="20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>
              <a:defRPr/>
            </a:pPr>
            <a:r>
              <a:rPr lang="cs-CZ" sz="2000" dirty="0" smtClean="0">
                <a:solidFill>
                  <a:schemeClr val="tx1"/>
                </a:solidFill>
              </a:rPr>
              <a:t>Autor:  Jiří Vlček</a:t>
            </a:r>
          </a:p>
          <a:p>
            <a:pPr lvl="0" algn="l">
              <a:defRPr/>
            </a:pPr>
            <a:r>
              <a:rPr lang="cs-CZ" sz="2000" dirty="0" smtClean="0">
                <a:solidFill>
                  <a:schemeClr val="tx1"/>
                </a:solidFill>
              </a:rPr>
              <a:t>Název: </a:t>
            </a:r>
            <a:r>
              <a:rPr lang="cs-CZ" sz="2000" dirty="0">
                <a:solidFill>
                  <a:schemeClr val="tx1"/>
                </a:solidFill>
              </a:rPr>
              <a:t>VY_32_INOVACE_01_</a:t>
            </a:r>
            <a:r>
              <a:rPr lang="cs-CZ" sz="2000" dirty="0">
                <a:solidFill>
                  <a:schemeClr val="tx1"/>
                </a:solidFill>
                <a:latin typeface="Arial" charset="0"/>
              </a:rPr>
              <a:t>A1_9. </a:t>
            </a:r>
            <a:r>
              <a:rPr lang="cs-CZ" sz="2000" dirty="0" smtClean="0">
                <a:solidFill>
                  <a:schemeClr val="tx1"/>
                </a:solidFill>
                <a:latin typeface="Calibri" pitchFamily="34" charset="0"/>
              </a:rPr>
              <a:t>Past </a:t>
            </a:r>
            <a:r>
              <a:rPr lang="cs-CZ" sz="2000" dirty="0" err="1" smtClean="0">
                <a:solidFill>
                  <a:schemeClr val="tx1"/>
                </a:solidFill>
                <a:latin typeface="Calibri" pitchFamily="34" charset="0"/>
              </a:rPr>
              <a:t>continuous</a:t>
            </a:r>
            <a:endParaRPr lang="cs-CZ" sz="2000" dirty="0">
              <a:solidFill>
                <a:schemeClr val="tx1"/>
              </a:solidFill>
              <a:latin typeface="Calibri" pitchFamily="34" charset="0"/>
            </a:endParaRPr>
          </a:p>
          <a:p>
            <a:pPr algn="l">
              <a:defRPr/>
            </a:pPr>
            <a:r>
              <a:rPr lang="cs-CZ" sz="2000" dirty="0" smtClean="0">
                <a:solidFill>
                  <a:schemeClr val="tx1"/>
                </a:solidFill>
              </a:rPr>
              <a:t>Téma:   </a:t>
            </a:r>
            <a:r>
              <a:rPr lang="cs-CZ" sz="2000" dirty="0" smtClean="0">
                <a:solidFill>
                  <a:schemeClr val="tx1"/>
                </a:solidFill>
                <a:latin typeface="Arial" charset="0"/>
              </a:rPr>
              <a:t>Anglický jazyk pro devátý ročník</a:t>
            </a:r>
            <a:endParaRPr lang="cs-CZ" sz="2000" dirty="0" smtClean="0">
              <a:solidFill>
                <a:schemeClr val="tx1"/>
              </a:solidFill>
            </a:endParaRPr>
          </a:p>
          <a:p>
            <a:pPr algn="l">
              <a:defRPr/>
            </a:pPr>
            <a:r>
              <a:rPr lang="cs-CZ" sz="2000" dirty="0" smtClean="0">
                <a:solidFill>
                  <a:schemeClr val="tx1"/>
                </a:solidFill>
              </a:rPr>
              <a:t>Číslo projektu: CZ.1.07/1.4.00/21.2131</a:t>
            </a:r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649847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PAST CONTINUOUS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9. ročník opakovaní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438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PAST CONTINUOUS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u="sng" dirty="0" smtClean="0">
                <a:solidFill>
                  <a:srgbClr val="FF0000"/>
                </a:solidFill>
              </a:rPr>
              <a:t>Použití:</a:t>
            </a: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děj proběhl v minulosti a je časově určen.</a:t>
            </a:r>
          </a:p>
          <a:p>
            <a:pPr marL="0" indent="0">
              <a:buNone/>
            </a:pP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err="1" smtClean="0"/>
              <a:t>We</a:t>
            </a:r>
            <a:r>
              <a:rPr lang="en-US" dirty="0" smtClean="0"/>
              <a:t> w</a:t>
            </a:r>
            <a:r>
              <a:rPr lang="cs-CZ" dirty="0" err="1" smtClean="0"/>
              <a:t>ere</a:t>
            </a:r>
            <a:r>
              <a:rPr lang="en-US" dirty="0" smtClean="0"/>
              <a:t> </a:t>
            </a:r>
            <a:r>
              <a:rPr lang="en-US" dirty="0"/>
              <a:t>watching TV yesterday </a:t>
            </a:r>
            <a:r>
              <a:rPr lang="en-US" dirty="0" smtClean="0"/>
              <a:t>evening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Dívali jsme se včera na televizi.</a:t>
            </a:r>
            <a:endParaRPr lang="en-US" dirty="0"/>
          </a:p>
          <a:p>
            <a:pPr marL="0" indent="0">
              <a:buNone/>
            </a:pP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6860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PAST CONTINUOUS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děj proběhl v minulosti a zdůrazňujeme délku trvání.</a:t>
            </a:r>
          </a:p>
          <a:p>
            <a:pPr marL="0" indent="0">
              <a:buNone/>
            </a:pP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/>
              <a:t>He</a:t>
            </a:r>
            <a:r>
              <a:rPr lang="en-US" dirty="0" smtClean="0"/>
              <a:t> </a:t>
            </a:r>
            <a:r>
              <a:rPr lang="en-US" dirty="0"/>
              <a:t>was studying for </a:t>
            </a:r>
            <a:r>
              <a:rPr lang="cs-CZ" dirty="0" smtClean="0"/>
              <a:t>3</a:t>
            </a:r>
            <a:r>
              <a:rPr lang="en-US" dirty="0" smtClean="0"/>
              <a:t> </a:t>
            </a:r>
            <a:r>
              <a:rPr lang="en-US" dirty="0"/>
              <a:t>hours yesterday</a:t>
            </a:r>
            <a:r>
              <a:rPr lang="en-US" dirty="0" smtClean="0"/>
              <a:t>.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Včera se učil 3 hodiny.</a:t>
            </a:r>
            <a:endParaRPr lang="en-US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1897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PAST CONTINUOUS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děj proběhl v minulosti a je přerušen jinou činností.</a:t>
            </a:r>
          </a:p>
          <a:p>
            <a:pPr marL="0" indent="0">
              <a:buNone/>
            </a:pP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/>
              <a:t>John </a:t>
            </a:r>
            <a:r>
              <a:rPr lang="cs-CZ" dirty="0" err="1"/>
              <a:t>was</a:t>
            </a:r>
            <a:r>
              <a:rPr lang="cs-CZ" dirty="0"/>
              <a:t> </a:t>
            </a:r>
            <a:r>
              <a:rPr lang="cs-CZ" dirty="0" err="1"/>
              <a:t>watching</a:t>
            </a:r>
            <a:r>
              <a:rPr lang="cs-CZ" dirty="0"/>
              <a:t> </a:t>
            </a:r>
            <a:r>
              <a:rPr lang="cs-CZ" dirty="0" smtClean="0"/>
              <a:t>TV, </a:t>
            </a:r>
            <a:r>
              <a:rPr lang="cs-CZ" dirty="0" err="1"/>
              <a:t>when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telephone</a:t>
            </a:r>
            <a:r>
              <a:rPr lang="cs-CZ" dirty="0"/>
              <a:t> </a:t>
            </a:r>
            <a:r>
              <a:rPr lang="cs-CZ" dirty="0" err="1"/>
              <a:t>rang</a:t>
            </a:r>
            <a:r>
              <a:rPr lang="cs-CZ" dirty="0"/>
              <a:t>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John se díval </a:t>
            </a:r>
            <a:r>
              <a:rPr lang="cs-CZ" dirty="0"/>
              <a:t>na televizi, když zazvonil </a:t>
            </a:r>
            <a:r>
              <a:rPr lang="cs-CZ" dirty="0" smtClean="0"/>
              <a:t>telefon.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4705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PAST CONTINUOUS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děje proběhli v minulosti současně.</a:t>
            </a:r>
          </a:p>
          <a:p>
            <a:pPr marL="0" indent="0">
              <a:buNone/>
            </a:pP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/>
              <a:t>John</a:t>
            </a:r>
            <a:r>
              <a:rPr lang="en-US" dirty="0" smtClean="0"/>
              <a:t> </a:t>
            </a:r>
            <a:r>
              <a:rPr lang="en-US" dirty="0"/>
              <a:t>was </a:t>
            </a:r>
            <a:r>
              <a:rPr lang="cs-CZ" dirty="0" err="1" smtClean="0"/>
              <a:t>cooking</a:t>
            </a:r>
            <a:r>
              <a:rPr lang="cs-CZ" dirty="0" smtClean="0"/>
              <a:t>, </a:t>
            </a:r>
            <a:r>
              <a:rPr lang="en-US" dirty="0" smtClean="0"/>
              <a:t>while </a:t>
            </a:r>
            <a:r>
              <a:rPr lang="cs-CZ" dirty="0" smtClean="0"/>
              <a:t>Mary</a:t>
            </a:r>
            <a:r>
              <a:rPr lang="en-US" dirty="0" smtClean="0"/>
              <a:t> </a:t>
            </a:r>
            <a:r>
              <a:rPr lang="en-US" dirty="0"/>
              <a:t>was </a:t>
            </a:r>
            <a:r>
              <a:rPr lang="en-US" dirty="0" smtClean="0"/>
              <a:t>washing the dishes .</a:t>
            </a:r>
            <a:r>
              <a:rPr lang="en-US" dirty="0"/>
              <a:t> 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John vařil, zatímco Mary myla nádobí.</a:t>
            </a:r>
            <a:endParaRPr lang="en-US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3409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PAST CONTINUOUS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u="sng" dirty="0" smtClean="0">
                <a:solidFill>
                  <a:srgbClr val="FF0000"/>
                </a:solidFill>
              </a:rPr>
              <a:t>Použití: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Kladná věta:</a:t>
            </a:r>
          </a:p>
          <a:p>
            <a:pPr marL="0" indent="0">
              <a:buNone/>
            </a:pPr>
            <a:endParaRPr lang="cs-CZ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Podmět </a:t>
            </a:r>
            <a:r>
              <a:rPr lang="cs-CZ" dirty="0" smtClean="0">
                <a:solidFill>
                  <a:srgbClr val="FF0000"/>
                </a:solidFill>
              </a:rPr>
              <a:t>to </a:t>
            </a:r>
            <a:r>
              <a:rPr lang="cs-CZ" dirty="0" err="1" smtClean="0">
                <a:solidFill>
                  <a:srgbClr val="FF0000"/>
                </a:solidFill>
              </a:rPr>
              <a:t>be</a:t>
            </a:r>
            <a:r>
              <a:rPr lang="cs-CZ" dirty="0" smtClean="0">
                <a:solidFill>
                  <a:srgbClr val="FF0000"/>
                </a:solidFill>
              </a:rPr>
              <a:t> (min. čas) </a:t>
            </a:r>
            <a:r>
              <a:rPr lang="cs-CZ" dirty="0" err="1" smtClean="0"/>
              <a:t>sloveso+ing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rgbClr val="FFC000"/>
                </a:solidFill>
              </a:rPr>
              <a:t>….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Peter </a:t>
            </a:r>
            <a:r>
              <a:rPr lang="cs-CZ" dirty="0" err="1" smtClean="0">
                <a:solidFill>
                  <a:srgbClr val="FF0000"/>
                </a:solidFill>
              </a:rPr>
              <a:t>was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watching</a:t>
            </a:r>
            <a:r>
              <a:rPr lang="cs-CZ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Tv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at</a:t>
            </a:r>
            <a:r>
              <a:rPr lang="cs-CZ" dirty="0" smtClean="0">
                <a:solidFill>
                  <a:srgbClr val="FFC000"/>
                </a:solidFill>
              </a:rPr>
              <a:t> 8 last night.</a:t>
            </a: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59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PAST CONTINUOUS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Otázka:</a:t>
            </a:r>
          </a:p>
          <a:p>
            <a:pPr marL="0" indent="0"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T</a:t>
            </a:r>
            <a:r>
              <a:rPr lang="cs-CZ" dirty="0" smtClean="0">
                <a:solidFill>
                  <a:srgbClr val="FF0000"/>
                </a:solidFill>
              </a:rPr>
              <a:t>o </a:t>
            </a:r>
            <a:r>
              <a:rPr lang="cs-CZ" dirty="0" err="1" smtClean="0">
                <a:solidFill>
                  <a:srgbClr val="FF0000"/>
                </a:solidFill>
              </a:rPr>
              <a:t>be</a:t>
            </a:r>
            <a:r>
              <a:rPr lang="cs-CZ" dirty="0" smtClean="0">
                <a:solidFill>
                  <a:srgbClr val="FF0000"/>
                </a:solidFill>
              </a:rPr>
              <a:t> (min. čas) </a:t>
            </a:r>
            <a:r>
              <a:rPr lang="cs-CZ" dirty="0">
                <a:solidFill>
                  <a:schemeClr val="bg1"/>
                </a:solidFill>
              </a:rPr>
              <a:t>p</a:t>
            </a:r>
            <a:r>
              <a:rPr lang="cs-CZ" dirty="0" smtClean="0">
                <a:solidFill>
                  <a:schemeClr val="bg1"/>
                </a:solidFill>
              </a:rPr>
              <a:t>odmět </a:t>
            </a:r>
            <a:r>
              <a:rPr lang="cs-CZ" dirty="0" err="1" smtClean="0"/>
              <a:t>sloveso+ing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rgbClr val="FFC000"/>
                </a:solidFill>
              </a:rPr>
              <a:t>…?</a:t>
            </a:r>
          </a:p>
          <a:p>
            <a:pPr marL="0" indent="0">
              <a:buNone/>
            </a:pPr>
            <a:r>
              <a:rPr lang="cs-CZ" dirty="0" err="1">
                <a:solidFill>
                  <a:srgbClr val="FF0000"/>
                </a:solidFill>
              </a:rPr>
              <a:t>W</a:t>
            </a:r>
            <a:r>
              <a:rPr lang="cs-CZ" dirty="0" err="1" smtClean="0">
                <a:solidFill>
                  <a:srgbClr val="FF0000"/>
                </a:solidFill>
              </a:rPr>
              <a:t>as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Peter </a:t>
            </a:r>
            <a:r>
              <a:rPr lang="cs-CZ" dirty="0" err="1" smtClean="0"/>
              <a:t>watching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Tv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at</a:t>
            </a:r>
            <a:r>
              <a:rPr lang="cs-CZ" dirty="0" smtClean="0">
                <a:solidFill>
                  <a:srgbClr val="FFC000"/>
                </a:solidFill>
              </a:rPr>
              <a:t> 8 last night?</a:t>
            </a: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2461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PAST CONTINUOUS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Záporná věta:</a:t>
            </a:r>
          </a:p>
          <a:p>
            <a:pPr marL="0" indent="0"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Podmět </a:t>
            </a:r>
            <a:r>
              <a:rPr lang="cs-CZ" dirty="0" smtClean="0">
                <a:solidFill>
                  <a:srgbClr val="FF0000"/>
                </a:solidFill>
              </a:rPr>
              <a:t>to </a:t>
            </a:r>
            <a:r>
              <a:rPr lang="cs-CZ" dirty="0" err="1" smtClean="0">
                <a:solidFill>
                  <a:srgbClr val="FF0000"/>
                </a:solidFill>
              </a:rPr>
              <a:t>be</a:t>
            </a:r>
            <a:r>
              <a:rPr lang="cs-CZ" dirty="0" smtClean="0">
                <a:solidFill>
                  <a:srgbClr val="FF0000"/>
                </a:solidFill>
              </a:rPr>
              <a:t> (min. čas)</a:t>
            </a:r>
            <a:r>
              <a:rPr lang="cs-CZ" dirty="0" smtClean="0">
                <a:solidFill>
                  <a:srgbClr val="146021"/>
                </a:solidFill>
              </a:rPr>
              <a:t>not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sloveso+ing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rgbClr val="FFC000"/>
                </a:solidFill>
              </a:rPr>
              <a:t>….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Peter </a:t>
            </a:r>
            <a:r>
              <a:rPr lang="cs-CZ" dirty="0" err="1" smtClean="0">
                <a:solidFill>
                  <a:srgbClr val="FF0000"/>
                </a:solidFill>
              </a:rPr>
              <a:t>wasn</a:t>
            </a:r>
            <a:r>
              <a:rPr lang="cs-CZ" dirty="0" err="1" smtClean="0">
                <a:solidFill>
                  <a:srgbClr val="146021"/>
                </a:solidFill>
              </a:rPr>
              <a:t>´t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watching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Tv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at</a:t>
            </a:r>
            <a:r>
              <a:rPr lang="cs-CZ" dirty="0" smtClean="0">
                <a:solidFill>
                  <a:srgbClr val="FFC000"/>
                </a:solidFill>
              </a:rPr>
              <a:t> 8 last night.</a:t>
            </a: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300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PAST CONTINUOUS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Tvar slovesa to </a:t>
            </a:r>
            <a:r>
              <a:rPr lang="cs-CZ" dirty="0" err="1" smtClean="0">
                <a:solidFill>
                  <a:srgbClr val="FF0000"/>
                </a:solidFill>
              </a:rPr>
              <a:t>be</a:t>
            </a:r>
            <a:r>
              <a:rPr lang="cs-CZ" dirty="0" smtClean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514350" indent="-514350">
              <a:buAutoNum type="arabicPeriod"/>
              <a:tabLst>
                <a:tab pos="4389438" algn="l"/>
              </a:tabLst>
            </a:pPr>
            <a:r>
              <a:rPr lang="cs-CZ" dirty="0" smtClean="0"/>
              <a:t>I </a:t>
            </a:r>
            <a:r>
              <a:rPr lang="cs-CZ" dirty="0" err="1" smtClean="0"/>
              <a:t>was</a:t>
            </a:r>
            <a:r>
              <a:rPr lang="cs-CZ" dirty="0" smtClean="0"/>
              <a:t>	1.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	                   </a:t>
            </a:r>
          </a:p>
          <a:p>
            <a:pPr marL="514350" indent="-514350">
              <a:buAutoNum type="arabicPeriod"/>
              <a:tabLst>
                <a:tab pos="4389438" algn="l"/>
              </a:tabLst>
            </a:pP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	2.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endParaRPr lang="cs-CZ" dirty="0" smtClean="0"/>
          </a:p>
          <a:p>
            <a:pPr marL="514350" indent="-514350">
              <a:buAutoNum type="arabicPeriod"/>
              <a:tabLst>
                <a:tab pos="4389438" algn="l"/>
              </a:tabLst>
            </a:pPr>
            <a:r>
              <a:rPr lang="cs-CZ" dirty="0" smtClean="0"/>
              <a:t>He	3.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</a:t>
            </a:r>
            <a:r>
              <a:rPr lang="cs-CZ" dirty="0" err="1" smtClean="0"/>
              <a:t>It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1002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PAST CONTINUOUS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Tvar slovesa to </a:t>
            </a:r>
            <a:r>
              <a:rPr lang="cs-CZ" dirty="0" err="1" smtClean="0">
                <a:solidFill>
                  <a:srgbClr val="FF0000"/>
                </a:solidFill>
              </a:rPr>
              <a:t>be</a:t>
            </a:r>
            <a:r>
              <a:rPr lang="cs-CZ" dirty="0" smtClean="0">
                <a:solidFill>
                  <a:srgbClr val="FF0000"/>
                </a:solidFill>
              </a:rPr>
              <a:t> u záporu:</a:t>
            </a: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mtClean="0"/>
          </a:p>
          <a:p>
            <a:pPr marL="0" indent="0">
              <a:buNone/>
            </a:pPr>
            <a:r>
              <a:rPr lang="cs-CZ" smtClean="0"/>
              <a:t>was</a:t>
            </a:r>
            <a:r>
              <a:rPr lang="cs-CZ" dirty="0" smtClean="0"/>
              <a:t> not = </a:t>
            </a:r>
            <a:r>
              <a:rPr lang="cs-CZ" dirty="0" err="1" smtClean="0"/>
              <a:t>wasn´t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were</a:t>
            </a:r>
            <a:r>
              <a:rPr lang="cs-CZ" dirty="0" smtClean="0"/>
              <a:t> not = </a:t>
            </a:r>
            <a:r>
              <a:rPr lang="cs-CZ" dirty="0" err="1" smtClean="0"/>
              <a:t>weren´t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978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1" name="Group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936011"/>
              </p:ext>
            </p:extLst>
          </p:nvPr>
        </p:nvGraphicFramePr>
        <p:xfrm>
          <a:off x="785813" y="928688"/>
          <a:ext cx="6834187" cy="3000375"/>
        </p:xfrm>
        <a:graphic>
          <a:graphicData uri="http://schemas.openxmlformats.org/drawingml/2006/table">
            <a:tbl>
              <a:tblPr/>
              <a:tblGrid>
                <a:gridCol w="2214562"/>
                <a:gridCol w="2071688"/>
                <a:gridCol w="1071562"/>
                <a:gridCol w="1476375"/>
              </a:tblGrid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Mgr. 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Vytvořeno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21. 5. 2012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Odpilotováno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20.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9. 2012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ve třídě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9.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oblast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Jazyk a jazyková komunikace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Anglický jazyk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Present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simple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tense/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continuouse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Klíčová slova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Gramatika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0902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1967521"/>
              </p:ext>
            </p:extLst>
          </p:nvPr>
        </p:nvGraphicFramePr>
        <p:xfrm>
          <a:off x="857250" y="857250"/>
          <a:ext cx="7358063" cy="1554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365698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ANOTACE</a:t>
                      </a:r>
                      <a:endParaRPr lang="cs-CZ" sz="1800" dirty="0"/>
                    </a:p>
                  </a:txBody>
                  <a:tcPr marL="91439" marR="91439" marT="45689" marB="45689"/>
                </a:tc>
              </a:tr>
              <a:tr h="1188465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z="1800" dirty="0" smtClean="0"/>
                        <a:t>Výklad</a:t>
                      </a:r>
                    </a:p>
                    <a:p>
                      <a:pPr marL="342900" indent="-342900">
                        <a:buAutoNum type="arabicParenR"/>
                      </a:pPr>
                      <a:endParaRPr lang="cs-CZ" sz="1800" dirty="0" smtClean="0"/>
                    </a:p>
                  </a:txBody>
                  <a:tcPr marL="91439" marR="91439" marT="45689" marB="45689"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5700356"/>
              </p:ext>
            </p:extLst>
          </p:nvPr>
        </p:nvGraphicFramePr>
        <p:xfrm>
          <a:off x="857250" y="2786063"/>
          <a:ext cx="7358063" cy="1600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412050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POUŽITÉ  ZDROJE</a:t>
                      </a:r>
                      <a:endParaRPr lang="cs-CZ" sz="1800" dirty="0"/>
                    </a:p>
                  </a:txBody>
                  <a:tcPr marL="91439" marR="91439" marT="45698" marB="45698"/>
                </a:tc>
              </a:tr>
              <a:tr h="11881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Tom </a:t>
                      </a:r>
                      <a:r>
                        <a:rPr lang="cs-CZ" sz="1800" baseline="0" dirty="0" err="1" smtClean="0"/>
                        <a:t>Hutchinson</a:t>
                      </a:r>
                      <a:r>
                        <a:rPr lang="cs-CZ" sz="1800" baseline="0" dirty="0" smtClean="0"/>
                        <a:t>,  – Project třetí vydání, učebnice angličtiny, </a:t>
                      </a:r>
                      <a:r>
                        <a:rPr lang="cs-CZ" sz="1800" baseline="0" dirty="0" err="1" smtClean="0"/>
                        <a:t>first</a:t>
                      </a:r>
                      <a:r>
                        <a:rPr lang="cs-CZ" sz="1800" baseline="0" dirty="0" smtClean="0"/>
                        <a:t> </a:t>
                      </a:r>
                      <a:r>
                        <a:rPr lang="cs-CZ" sz="1800" baseline="0" dirty="0" err="1" smtClean="0"/>
                        <a:t>published</a:t>
                      </a:r>
                      <a:r>
                        <a:rPr lang="cs-CZ" sz="1800" baseline="0" dirty="0" smtClean="0"/>
                        <a:t> 2009</a:t>
                      </a:r>
                      <a:endParaRPr lang="cs-CZ" sz="1800" dirty="0" smtClean="0"/>
                    </a:p>
                    <a:p>
                      <a:endParaRPr lang="cs-CZ" sz="1800" dirty="0"/>
                    </a:p>
                  </a:txBody>
                  <a:tcPr marL="91439" marR="91439" marT="45698" marB="4569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6143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294</Words>
  <Application>Microsoft Office PowerPoint</Application>
  <PresentationFormat>Předvádění na obrazovce (4:3)</PresentationFormat>
  <Paragraphs>89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PAST CONTINUOUS </vt:lpstr>
      <vt:lpstr>PAST CONTINUOUS </vt:lpstr>
      <vt:lpstr>PAST CONTINUOUS</vt:lpstr>
      <vt:lpstr>PAST CONTINUOUS</vt:lpstr>
      <vt:lpstr>PAST CONTINUOUS</vt:lpstr>
      <vt:lpstr>PAST CONTINUOUS</vt:lpstr>
      <vt:lpstr>PAST CONTINUOUS</vt:lpstr>
      <vt:lpstr>PAST CONTINUOUS</vt:lpstr>
      <vt:lpstr>PAST CONTINUOUS</vt:lpstr>
      <vt:lpstr>PAST CONTINUOUS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PAST CONTINUOUS</dc:title>
  <dc:creator>Vlček Jiří</dc:creator>
  <cp:lastModifiedBy>Vlček Jiří</cp:lastModifiedBy>
  <cp:revision>5</cp:revision>
  <dcterms:created xsi:type="dcterms:W3CDTF">2012-09-17T06:17:26Z</dcterms:created>
  <dcterms:modified xsi:type="dcterms:W3CDTF">2012-09-24T09:13:35Z</dcterms:modified>
</cp:coreProperties>
</file>