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72" r:id="rId6"/>
    <p:sldId id="263" r:id="rId7"/>
    <p:sldId id="262" r:id="rId8"/>
    <p:sldId id="264" r:id="rId9"/>
    <p:sldId id="261" r:id="rId10"/>
    <p:sldId id="268" r:id="rId11"/>
    <p:sldId id="267" r:id="rId12"/>
    <p:sldId id="260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2664" y="-8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6A2F6F2-7FDB-4EF3-A5FF-3DB478E86D80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5661248"/>
            <a:ext cx="7992888" cy="95060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Obdélník 2"/>
          <p:cNvSpPr/>
          <p:nvPr/>
        </p:nvSpPr>
        <p:spPr>
          <a:xfrm>
            <a:off x="953707" y="1196752"/>
            <a:ext cx="7596631" cy="923330"/>
          </a:xfrm>
          <a:prstGeom prst="rect">
            <a:avLst/>
          </a:prstGeom>
          <a:noFill/>
          <a:effectLst>
            <a:glow rad="1905000">
              <a:schemeClr val="accent4">
                <a:satMod val="175000"/>
                <a:alpha val="0"/>
              </a:schemeClr>
            </a:glow>
            <a:softEdge rad="1270000"/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výchova  ke zdraví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72916" y="4484915"/>
            <a:ext cx="671690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VY_32_INOVACE_12_20_nemoci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665728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vykladzive.cz/uploads/zverokruch_nemoc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96057" y="-21208"/>
            <a:ext cx="11481114" cy="7018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 rot="20626862">
            <a:off x="-587631" y="418948"/>
            <a:ext cx="4415783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Nemoci</a:t>
            </a:r>
            <a:endParaRPr lang="cs-CZ" sz="80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533911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640960" cy="830997"/>
          </a:xfrm>
          <a:prstGeom prst="rect">
            <a:avLst/>
          </a:prstGeom>
          <a:solidFill>
            <a:srgbClr val="FF0000">
              <a:alpha val="31000"/>
            </a:srgb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Nemoc </a:t>
            </a:r>
            <a:r>
              <a:rPr lang="cs-CZ" sz="2400" dirty="0" smtClean="0"/>
              <a:t>či </a:t>
            </a:r>
            <a:r>
              <a:rPr lang="cs-CZ" sz="2400" dirty="0"/>
              <a:t>onemocnění je </a:t>
            </a:r>
            <a:r>
              <a:rPr lang="cs-CZ" sz="2400" dirty="0" smtClean="0"/>
              <a:t>změněný </a:t>
            </a:r>
            <a:r>
              <a:rPr lang="cs-CZ" sz="2400" b="1" dirty="0" smtClean="0">
                <a:solidFill>
                  <a:srgbClr val="0070C0"/>
                </a:solidFill>
              </a:rPr>
              <a:t>stav </a:t>
            </a:r>
            <a:r>
              <a:rPr lang="cs-CZ" sz="2400" b="1" dirty="0">
                <a:solidFill>
                  <a:srgbClr val="0070C0"/>
                </a:solidFill>
              </a:rPr>
              <a:t>těla nebo mysli,</a:t>
            </a:r>
            <a:r>
              <a:rPr lang="cs-CZ" sz="2400" dirty="0"/>
              <a:t> který </a:t>
            </a:r>
            <a:r>
              <a:rPr lang="cs-CZ" sz="2400" dirty="0" smtClean="0"/>
              <a:t>se projevuje změnou </a:t>
            </a:r>
            <a:r>
              <a:rPr lang="cs-CZ" sz="2400" dirty="0"/>
              <a:t>funkcí buněk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1041022"/>
            <a:ext cx="914400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Nemoci se dělíme na:</a:t>
            </a:r>
            <a:endParaRPr lang="cs-CZ" sz="16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32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6000" dirty="0" smtClean="0">
                <a:solidFill>
                  <a:srgbClr val="00B0F0"/>
                </a:solidFill>
              </a:rPr>
              <a:t>infekční</a:t>
            </a:r>
          </a:p>
          <a:p>
            <a:pPr algn="ctr">
              <a:buFont typeface="Arial" pitchFamily="34" charset="0"/>
              <a:buChar char="•"/>
            </a:pPr>
            <a:r>
              <a:rPr lang="cs-CZ" sz="6000" dirty="0" smtClean="0">
                <a:solidFill>
                  <a:srgbClr val="FFFF00"/>
                </a:solidFill>
              </a:rPr>
              <a:t>ze špatného životního stylu</a:t>
            </a:r>
          </a:p>
          <a:p>
            <a:pPr algn="ctr">
              <a:buFont typeface="Arial" pitchFamily="34" charset="0"/>
              <a:buChar char="•"/>
            </a:pPr>
            <a:r>
              <a:rPr lang="cs-CZ" sz="6000" dirty="0" smtClean="0">
                <a:solidFill>
                  <a:schemeClr val="bg1"/>
                </a:solidFill>
              </a:rPr>
              <a:t>smrtelné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42737318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1912" y="260648"/>
            <a:ext cx="450155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u="sng" dirty="0" smtClean="0">
                <a:solidFill>
                  <a:srgbClr val="FF0000"/>
                </a:solidFill>
              </a:rPr>
              <a:t>Infekční nemoci</a:t>
            </a:r>
            <a:endParaRPr lang="cs-CZ" sz="4800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44992" y="1340768"/>
            <a:ext cx="9621095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to velmi rozšířené nemoci, které způsobují </a:t>
            </a:r>
          </a:p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choroboplodné zárodky (bakterie, viry, cizopasní červy,</a:t>
            </a:r>
          </a:p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plísně). 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těla vnikají trávicí a dýchací soustavou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 je přináší bodavý hmyz.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sz="2000" u="sng" dirty="0" smtClean="0">
                <a:solidFill>
                  <a:schemeClr val="bg1"/>
                </a:solidFill>
              </a:rPr>
              <a:t>Běžná onemocnění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(chřipka, rýma, nachlazení, záněty dýchacích cest, angína)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sz="2000" u="sng" dirty="0" smtClean="0">
                <a:solidFill>
                  <a:schemeClr val="bg1"/>
                </a:solidFill>
              </a:rPr>
              <a:t>Těžká onemocnění</a:t>
            </a:r>
            <a:r>
              <a:rPr lang="cs-CZ" sz="2000" dirty="0" smtClean="0">
                <a:solidFill>
                  <a:schemeClr val="bg1"/>
                </a:solidFill>
              </a:rPr>
              <a:t> 	</a:t>
            </a:r>
            <a:r>
              <a:rPr lang="cs-CZ" dirty="0" smtClean="0">
                <a:solidFill>
                  <a:schemeClr val="bg1"/>
                </a:solidFill>
              </a:rPr>
              <a:t>(zápal plic, obrna, žloutenka, zánět mozku,vzteklina,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                                          slintavka, kulhavka, neštovice, salmonelóza apod.)</a:t>
            </a:r>
          </a:p>
          <a:p>
            <a:endParaRPr lang="cs-CZ" dirty="0"/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37318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76672"/>
            <a:ext cx="864096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Vždy co nejdříve vyhledat lékaře </a:t>
            </a:r>
          </a:p>
          <a:p>
            <a:pPr algn="ctr"/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dbát jeho pokynů!</a:t>
            </a:r>
          </a:p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žloutence  je třeba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</a:t>
            </a:r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držovat </a:t>
            </a:r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dietu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(vyloučení potravy, které zhoršují průběh potravy).Před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šířením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infekčních chorob se bráníme </a:t>
            </a:r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dodržováním osobní hygieny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omezením styku s nemocným, správnou životosprávou.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83768" y="5059804"/>
            <a:ext cx="43620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Spoj čarou co k sobě patří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2717718" y="-675456"/>
            <a:ext cx="3419526" cy="644791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13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?</a:t>
            </a:r>
            <a:endParaRPr lang="cs-CZ" sz="413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37318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6812"/>
            <a:ext cx="3231740" cy="2152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886" y="4322994"/>
            <a:ext cx="3530033" cy="2338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887" y="404664"/>
            <a:ext cx="3363272" cy="2238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322994"/>
            <a:ext cx="3231740" cy="2423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0033" y="3256777"/>
            <a:ext cx="84710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FF00"/>
                </a:solidFill>
              </a:rPr>
              <a:t>ŽLOUTENKA</a:t>
            </a:r>
            <a:r>
              <a:rPr lang="cs-CZ" sz="2600" dirty="0" smtClean="0">
                <a:solidFill>
                  <a:srgbClr val="FF0000"/>
                </a:solidFill>
              </a:rPr>
              <a:t>       </a:t>
            </a:r>
            <a:r>
              <a:rPr lang="cs-CZ" sz="2600" dirty="0" smtClean="0">
                <a:solidFill>
                  <a:schemeClr val="bg1"/>
                </a:solidFill>
              </a:rPr>
              <a:t>NEŠTOVICE</a:t>
            </a:r>
            <a:r>
              <a:rPr lang="cs-CZ" sz="2600" dirty="0" smtClean="0">
                <a:solidFill>
                  <a:srgbClr val="FF0000"/>
                </a:solidFill>
              </a:rPr>
              <a:t>       </a:t>
            </a:r>
            <a:r>
              <a:rPr lang="cs-CZ" sz="2600" dirty="0" smtClean="0">
                <a:solidFill>
                  <a:srgbClr val="0070C0"/>
                </a:solidFill>
              </a:rPr>
              <a:t>CHŘIPKA</a:t>
            </a:r>
            <a:r>
              <a:rPr lang="cs-CZ" sz="2600" dirty="0" smtClean="0">
                <a:solidFill>
                  <a:srgbClr val="FF0000"/>
                </a:solidFill>
              </a:rPr>
              <a:t>       </a:t>
            </a:r>
            <a:r>
              <a:rPr lang="cs-CZ" sz="2600" dirty="0" smtClean="0">
                <a:solidFill>
                  <a:srgbClr val="00B050"/>
                </a:solidFill>
              </a:rPr>
              <a:t>RÝMA</a:t>
            </a:r>
            <a:endParaRPr lang="cs-CZ" sz="26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37318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6812"/>
            <a:ext cx="3231740" cy="2152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886" y="4322994"/>
            <a:ext cx="3530033" cy="2338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887" y="404664"/>
            <a:ext cx="3363272" cy="2238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322994"/>
            <a:ext cx="3231740" cy="2423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0033" y="3256777"/>
            <a:ext cx="84710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FFFF00"/>
                </a:solidFill>
              </a:rPr>
              <a:t>ŽLOUTENKA</a:t>
            </a:r>
            <a:r>
              <a:rPr lang="cs-CZ" sz="2600" dirty="0" smtClean="0">
                <a:solidFill>
                  <a:srgbClr val="FF0000"/>
                </a:solidFill>
              </a:rPr>
              <a:t>       NEŠTOVICE       </a:t>
            </a:r>
            <a:r>
              <a:rPr lang="cs-CZ" sz="2600" dirty="0" smtClean="0">
                <a:solidFill>
                  <a:srgbClr val="0070C0"/>
                </a:solidFill>
              </a:rPr>
              <a:t>CHŘIPKA</a:t>
            </a:r>
            <a:r>
              <a:rPr lang="cs-CZ" sz="2600" dirty="0" smtClean="0">
                <a:solidFill>
                  <a:srgbClr val="FF0000"/>
                </a:solidFill>
              </a:rPr>
              <a:t>       </a:t>
            </a:r>
            <a:r>
              <a:rPr lang="cs-CZ" sz="2600" dirty="0" smtClean="0">
                <a:solidFill>
                  <a:srgbClr val="00B050"/>
                </a:solidFill>
              </a:rPr>
              <a:t>RÝMA</a:t>
            </a:r>
            <a:endParaRPr lang="cs-CZ" sz="2600" dirty="0">
              <a:solidFill>
                <a:srgbClr val="00B050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483768" y="3749220"/>
            <a:ext cx="3168352" cy="831908"/>
          </a:xfrm>
          <a:prstGeom prst="straightConnector1">
            <a:avLst/>
          </a:prstGeom>
          <a:ln w="666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 flipV="1">
            <a:off x="3347864" y="2643642"/>
            <a:ext cx="720080" cy="613135"/>
          </a:xfrm>
          <a:prstGeom prst="straightConnector1">
            <a:avLst/>
          </a:prstGeom>
          <a:ln w="666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3851919" y="3749220"/>
            <a:ext cx="1872209" cy="1623996"/>
          </a:xfrm>
          <a:prstGeom prst="straightConnector1">
            <a:avLst/>
          </a:prstGeom>
          <a:ln w="666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7596336" y="2643642"/>
            <a:ext cx="432048" cy="613135"/>
          </a:xfrm>
          <a:prstGeom prst="straightConnector1">
            <a:avLst/>
          </a:prstGeom>
          <a:ln w="666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99975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890" y="188640"/>
            <a:ext cx="906690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u="sng" dirty="0" smtClean="0">
                <a:solidFill>
                  <a:schemeClr val="bg1"/>
                </a:solidFill>
              </a:rPr>
              <a:t>Nemoci ze špatného životního stylu</a:t>
            </a:r>
            <a:endParaRPr lang="cs-CZ" sz="4400" u="sng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185890"/>
            <a:ext cx="2569468" cy="2569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0586" y="4057352"/>
            <a:ext cx="4572000" cy="268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0586" y="1124744"/>
            <a:ext cx="2727881" cy="2738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9532" y="962149"/>
            <a:ext cx="2379980" cy="297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19928557">
            <a:off x="68481" y="1279222"/>
            <a:ext cx="1471617" cy="46166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INFARKT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1724294">
            <a:off x="3622992" y="4112857"/>
            <a:ext cx="1912703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CUKROVKA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9942146">
            <a:off x="5819007" y="4165297"/>
            <a:ext cx="1476302" cy="461665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OBEZITA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 rot="1902487">
            <a:off x="7828022" y="1174317"/>
            <a:ext cx="1415772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BULIMIE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29803" y="1087943"/>
            <a:ext cx="2483232" cy="27233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 rot="20396731">
            <a:off x="3071225" y="1089485"/>
            <a:ext cx="1774845" cy="461665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ANOREXIE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2737318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3895" y="5373216"/>
            <a:ext cx="92739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MCHGHUANOREXIEMVNONFHEOBEZITAOANFGERQINFARKT</a:t>
            </a:r>
          </a:p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MVNGSBULIMIEUASDAURAOSHGHVNAAUTKASCUKROVKAA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96236" y="476672"/>
            <a:ext cx="6186309" cy="427809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N</a:t>
            </a:r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ajdi skrytá </a:t>
            </a:r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slova</a:t>
            </a:r>
          </a:p>
          <a:p>
            <a:pPr algn="ctr"/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-&gt; </a:t>
            </a:r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podtrhni je</a:t>
            </a:r>
            <a:endParaRPr lang="cs-CZ" sz="5400" b="1" spc="50" dirty="0" smtClean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  <a:p>
            <a:pPr algn="ctr"/>
            <a:endParaRPr lang="cs-CZ" sz="5400" b="1" spc="50" dirty="0" smtClean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  <a:p>
            <a:pPr algn="ctr"/>
            <a:r>
              <a:rPr lang="cs-CZ" sz="32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</a:t>
            </a:r>
            <a:r>
              <a:rPr lang="cs-CZ" sz="32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(5 skrytých slov)</a:t>
            </a:r>
          </a:p>
          <a:p>
            <a:pPr algn="ctr"/>
            <a:endParaRPr lang="cs-CZ" sz="32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  <a:p>
            <a:pPr algn="ctr"/>
            <a:r>
              <a:rPr lang="cs-CZ" sz="16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Nápověda – nemoci ze špatného životního stylu</a:t>
            </a:r>
          </a:p>
          <a:p>
            <a:pPr algn="ctr"/>
            <a:endParaRPr lang="cs-CZ" sz="32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6" name="Pěticípá hvězda 5"/>
          <p:cNvSpPr/>
          <p:nvPr/>
        </p:nvSpPr>
        <p:spPr>
          <a:xfrm>
            <a:off x="251520" y="2564904"/>
            <a:ext cx="2065717" cy="2065717"/>
          </a:xfrm>
          <a:prstGeom prst="star5">
            <a:avLst>
              <a:gd name="adj" fmla="val 28869"/>
              <a:gd name="hf" fmla="val 105146"/>
              <a:gd name="vf" fmla="val 11055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16141" y="2812932"/>
            <a:ext cx="936474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9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</a:t>
            </a:r>
          </a:p>
        </p:txBody>
      </p:sp>
      <p:sp>
        <p:nvSpPr>
          <p:cNvPr id="8" name="Pěticípá hvězda 7"/>
          <p:cNvSpPr/>
          <p:nvPr/>
        </p:nvSpPr>
        <p:spPr>
          <a:xfrm>
            <a:off x="6876256" y="2564904"/>
            <a:ext cx="2065717" cy="2065717"/>
          </a:xfrm>
          <a:prstGeom prst="star5">
            <a:avLst>
              <a:gd name="adj" fmla="val 28869"/>
              <a:gd name="hf" fmla="val 105146"/>
              <a:gd name="vf" fmla="val 11055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440877" y="2812932"/>
            <a:ext cx="936474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9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xmlns="" val="101499413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3895" y="5373216"/>
            <a:ext cx="92739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                  </a:t>
            </a:r>
            <a:r>
              <a:rPr lang="cs-CZ" sz="2400" dirty="0" smtClean="0"/>
              <a:t>ANOREXIE</a:t>
            </a:r>
            <a:r>
              <a:rPr lang="cs-CZ" sz="2400" dirty="0" smtClean="0">
                <a:solidFill>
                  <a:srgbClr val="FFC000"/>
                </a:solidFill>
              </a:rPr>
              <a:t>                    </a:t>
            </a:r>
            <a:r>
              <a:rPr lang="cs-CZ" sz="2400" dirty="0" smtClean="0"/>
              <a:t>OBEZITA</a:t>
            </a:r>
            <a:r>
              <a:rPr lang="cs-CZ" sz="2400" dirty="0" smtClean="0">
                <a:solidFill>
                  <a:srgbClr val="FFC000"/>
                </a:solidFill>
              </a:rPr>
              <a:t>                   </a:t>
            </a:r>
            <a:r>
              <a:rPr lang="cs-CZ" sz="2400" dirty="0" smtClean="0"/>
              <a:t>INFARKT</a:t>
            </a:r>
          </a:p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            </a:t>
            </a:r>
            <a:r>
              <a:rPr lang="cs-CZ" sz="2400" dirty="0" smtClean="0"/>
              <a:t>BULIMIE</a:t>
            </a:r>
            <a:r>
              <a:rPr lang="cs-CZ" sz="2400" dirty="0" smtClean="0">
                <a:solidFill>
                  <a:srgbClr val="FFC000"/>
                </a:solidFill>
              </a:rPr>
              <a:t>                                                          </a:t>
            </a:r>
            <a:r>
              <a:rPr lang="cs-CZ" sz="2400" dirty="0" smtClean="0"/>
              <a:t>CUKROVKA</a:t>
            </a:r>
            <a:endParaRPr lang="cs-CZ" sz="2400" dirty="0">
              <a:solidFill>
                <a:srgbClr val="FFC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3895" y="-99392"/>
            <a:ext cx="3672407" cy="3672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484784"/>
            <a:ext cx="3190967" cy="3190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149849"/>
            <a:ext cx="2232247" cy="2232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 rot="1369232">
            <a:off x="5027180" y="731542"/>
            <a:ext cx="391164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SUPER</a:t>
            </a:r>
            <a:endParaRPr lang="cs-CZ" sz="8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83170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332656"/>
            <a:ext cx="480772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u="sng" dirty="0" smtClean="0">
                <a:solidFill>
                  <a:schemeClr val="bg1"/>
                </a:solidFill>
              </a:rPr>
              <a:t>Smrtelné nemoci</a:t>
            </a:r>
            <a:endParaRPr lang="cs-CZ" sz="4800" u="sng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56176" y="2276872"/>
            <a:ext cx="2808312" cy="4154984"/>
          </a:xfrm>
          <a:prstGeom prst="rect">
            <a:avLst/>
          </a:prstGeom>
          <a:solidFill>
            <a:srgbClr val="00B0F0"/>
          </a:solidFill>
          <a:effectLst>
            <a:glow rad="228600">
              <a:srgbClr val="FF0000">
                <a:alpha val="40000"/>
              </a:srgbClr>
            </a:glow>
          </a:effectLst>
        </p:spPr>
        <p:txBody>
          <a:bodyPr wrap="square">
            <a:spAutoFit/>
          </a:bodyPr>
          <a:lstStyle/>
          <a:p>
            <a:r>
              <a:rPr lang="cs-CZ" sz="2400" dirty="0" smtClean="0"/>
              <a:t>Extrémy </a:t>
            </a:r>
            <a:r>
              <a:rPr lang="cs-CZ" sz="2400" dirty="0" smtClean="0"/>
              <a:t>v jídle nejsou zdravé. Na jedné straně </a:t>
            </a:r>
            <a:r>
              <a:rPr lang="cs-CZ" sz="2400" b="1" u="sng" dirty="0" smtClean="0">
                <a:solidFill>
                  <a:srgbClr val="FF0000"/>
                </a:solidFill>
              </a:rPr>
              <a:t>obezita</a:t>
            </a:r>
            <a:r>
              <a:rPr lang="cs-CZ" sz="2400" dirty="0" smtClean="0"/>
              <a:t> a </a:t>
            </a:r>
            <a:r>
              <a:rPr lang="cs-CZ" sz="2400" b="1" u="sng" dirty="0" smtClean="0">
                <a:solidFill>
                  <a:srgbClr val="FF0000"/>
                </a:solidFill>
              </a:rPr>
              <a:t>bulimie</a:t>
            </a:r>
            <a:r>
              <a:rPr lang="cs-CZ" sz="2400" b="1" dirty="0" smtClean="0"/>
              <a:t> </a:t>
            </a:r>
            <a:r>
              <a:rPr lang="cs-CZ" sz="2400" dirty="0" smtClean="0"/>
              <a:t>(chorobné přejídání), na druhé </a:t>
            </a:r>
            <a:r>
              <a:rPr lang="cs-CZ" sz="2400" dirty="0" smtClean="0"/>
              <a:t>straně </a:t>
            </a:r>
            <a:r>
              <a:rPr lang="cs-CZ" sz="2400" dirty="0" smtClean="0"/>
              <a:t>mentální </a:t>
            </a:r>
            <a:r>
              <a:rPr lang="cs-CZ" sz="2400" b="1" u="sng" dirty="0" smtClean="0">
                <a:solidFill>
                  <a:srgbClr val="FF0000"/>
                </a:solidFill>
              </a:rPr>
              <a:t>anorexie</a:t>
            </a:r>
            <a:r>
              <a:rPr lang="cs-CZ" sz="2400" b="1" dirty="0" smtClean="0"/>
              <a:t> </a:t>
            </a:r>
            <a:r>
              <a:rPr lang="cs-CZ" sz="2400" dirty="0" smtClean="0"/>
              <a:t>(odmítání potravy), které může končit i </a:t>
            </a:r>
            <a:r>
              <a:rPr lang="cs-CZ" sz="2400" dirty="0" smtClean="0"/>
              <a:t>smrtí.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51520" y="1196752"/>
            <a:ext cx="2880320" cy="5262979"/>
          </a:xfrm>
          <a:prstGeom prst="rect">
            <a:avLst/>
          </a:prstGeom>
          <a:solidFill>
            <a:srgbClr val="FFC000"/>
          </a:solidFill>
          <a:effectLst>
            <a:glow rad="228600">
              <a:schemeClr val="accent1">
                <a:satMod val="175000"/>
                <a:alpha val="69000"/>
              </a:schemeClr>
            </a:glow>
          </a:effectLst>
        </p:spPr>
        <p:txBody>
          <a:bodyPr wrap="square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Mor</a:t>
            </a:r>
            <a:r>
              <a:rPr lang="cs-CZ" sz="2800" b="1" u="sng" dirty="0">
                <a:solidFill>
                  <a:srgbClr val="FF0000"/>
                </a:solidFill>
              </a:rPr>
              <a:t>, černý kašel </a:t>
            </a:r>
            <a:r>
              <a:rPr lang="cs-CZ" sz="2800" b="1" u="sng" dirty="0" smtClean="0">
                <a:solidFill>
                  <a:srgbClr val="FF0000"/>
                </a:solidFill>
              </a:rPr>
              <a:t>a tuberkulóza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V </a:t>
            </a:r>
            <a:r>
              <a:rPr lang="cs-CZ" sz="2800" dirty="0">
                <a:solidFill>
                  <a:schemeClr val="bg1"/>
                </a:solidFill>
              </a:rPr>
              <a:t>dnešní době </a:t>
            </a:r>
            <a:r>
              <a:rPr lang="cs-CZ" sz="2800" dirty="0" smtClean="0">
                <a:solidFill>
                  <a:schemeClr val="bg1"/>
                </a:solidFill>
              </a:rPr>
              <a:t>mezi smrtelné nemoci rozhodně </a:t>
            </a:r>
            <a:r>
              <a:rPr lang="cs-CZ" sz="2800" dirty="0">
                <a:solidFill>
                  <a:schemeClr val="bg1"/>
                </a:solidFill>
              </a:rPr>
              <a:t>patří nemoc, která se nazývá </a:t>
            </a:r>
            <a:r>
              <a:rPr lang="cs-CZ" sz="2800" b="1" u="sng" dirty="0">
                <a:solidFill>
                  <a:srgbClr val="FF0000"/>
                </a:solidFill>
              </a:rPr>
              <a:t>AIDS</a:t>
            </a:r>
            <a:r>
              <a:rPr lang="cs-CZ" sz="2800" dirty="0">
                <a:solidFill>
                  <a:schemeClr val="bg1"/>
                </a:solidFill>
              </a:rPr>
              <a:t>. Tato nemoc je stále </a:t>
            </a:r>
            <a:r>
              <a:rPr lang="cs-CZ" sz="2800" dirty="0" smtClean="0">
                <a:solidFill>
                  <a:schemeClr val="bg1"/>
                </a:solidFill>
              </a:rPr>
              <a:t>nevyléčitelná.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75856" y="1268760"/>
            <a:ext cx="2915816" cy="3785652"/>
          </a:xfrm>
          <a:prstGeom prst="rect">
            <a:avLst/>
          </a:prstGeom>
          <a:solidFill>
            <a:srgbClr val="92D050"/>
          </a:solidFill>
          <a:effectLst>
            <a:glow rad="381000">
              <a:schemeClr val="accent2">
                <a:satMod val="175000"/>
                <a:alpha val="35000"/>
              </a:schemeClr>
            </a:glow>
          </a:effectLst>
        </p:spPr>
        <p:txBody>
          <a:bodyPr wrap="square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Rakovina</a:t>
            </a:r>
            <a:r>
              <a:rPr lang="cs-CZ" sz="2400" dirty="0" smtClean="0">
                <a:solidFill>
                  <a:schemeClr val="bg1"/>
                </a:solidFill>
              </a:rPr>
              <a:t> je </a:t>
            </a:r>
            <a:r>
              <a:rPr lang="cs-CZ" sz="2400" dirty="0">
                <a:solidFill>
                  <a:schemeClr val="bg1"/>
                </a:solidFill>
              </a:rPr>
              <a:t>v mnoha případech zapříčiněna špatným způsobem života, špatnou životosprávou, opakovaným stresem a nevhodným životním prostředím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60648"/>
            <a:ext cx="1793268" cy="17932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92494">
            <a:off x="4081698" y="5163109"/>
            <a:ext cx="1537122" cy="1537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737318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47864" y="188640"/>
            <a:ext cx="20697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Popis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2412" y="1268760"/>
            <a:ext cx="884088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2. snímek – úvod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3. snímek </a:t>
            </a:r>
            <a:r>
              <a:rPr lang="cs-CZ" sz="2400" dirty="0" smtClean="0"/>
              <a:t>– slouží </a:t>
            </a:r>
            <a:r>
              <a:rPr lang="cs-CZ" sz="2400" dirty="0"/>
              <a:t>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4. snímek </a:t>
            </a:r>
            <a:r>
              <a:rPr lang="cs-CZ" sz="2400" dirty="0" smtClean="0"/>
              <a:t>– slouží </a:t>
            </a:r>
            <a:r>
              <a:rPr lang="cs-CZ" sz="2400" dirty="0"/>
              <a:t>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5. </a:t>
            </a:r>
            <a:r>
              <a:rPr lang="cs-CZ" sz="2400" dirty="0" smtClean="0"/>
              <a:t>snímek - </a:t>
            </a:r>
            <a:r>
              <a:rPr lang="cs-CZ" sz="2400" dirty="0" smtClean="0"/>
              <a:t>slouží k výkladu</a:t>
            </a:r>
            <a:endParaRPr lang="cs-CZ" sz="2400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7. </a:t>
            </a:r>
            <a:r>
              <a:rPr lang="cs-CZ" sz="2400" dirty="0" smtClean="0"/>
              <a:t>snímek </a:t>
            </a:r>
            <a:r>
              <a:rPr lang="cs-CZ" sz="2400" dirty="0"/>
              <a:t>– žáci interaktivním perem </a:t>
            </a:r>
            <a:r>
              <a:rPr lang="cs-CZ" sz="2400" dirty="0" smtClean="0"/>
              <a:t>spojí co k sobě patří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8</a:t>
            </a:r>
            <a:r>
              <a:rPr lang="cs-CZ" sz="2400" dirty="0" smtClean="0"/>
              <a:t> </a:t>
            </a:r>
            <a:r>
              <a:rPr lang="cs-CZ" sz="2400" dirty="0" smtClean="0"/>
              <a:t>snímek – správné vypracování předchozího snímku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9</a:t>
            </a:r>
            <a:r>
              <a:rPr lang="cs-CZ" sz="2400" dirty="0" smtClean="0"/>
              <a:t>. </a:t>
            </a:r>
            <a:r>
              <a:rPr lang="cs-CZ" sz="2400" dirty="0"/>
              <a:t>snímek </a:t>
            </a:r>
            <a:r>
              <a:rPr lang="cs-CZ" sz="2400" dirty="0" smtClean="0"/>
              <a:t>– slouží </a:t>
            </a:r>
            <a:r>
              <a:rPr lang="cs-CZ" sz="2400" dirty="0"/>
              <a:t>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10. </a:t>
            </a:r>
            <a:r>
              <a:rPr lang="cs-CZ" sz="2400" dirty="0" smtClean="0"/>
              <a:t>snímek – žáci podtrhnou interaktivním perem skrytá slova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11. </a:t>
            </a:r>
            <a:r>
              <a:rPr lang="cs-CZ" sz="2400" dirty="0" smtClean="0"/>
              <a:t>snímek </a:t>
            </a:r>
            <a:r>
              <a:rPr lang="cs-CZ" sz="2400" dirty="0"/>
              <a:t>–správné vypracování předchozího </a:t>
            </a:r>
            <a:r>
              <a:rPr lang="cs-CZ" sz="2400" dirty="0" smtClean="0"/>
              <a:t>snímku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12. </a:t>
            </a:r>
            <a:r>
              <a:rPr lang="cs-CZ" sz="2400" dirty="0" smtClean="0"/>
              <a:t>snímek – slouží k </a:t>
            </a:r>
            <a:r>
              <a:rPr lang="cs-CZ" sz="2400" dirty="0" smtClean="0"/>
              <a:t>výkladu</a:t>
            </a:r>
            <a:endParaRPr lang="cs-CZ" sz="2400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13. </a:t>
            </a:r>
            <a:r>
              <a:rPr lang="cs-CZ" sz="2400" dirty="0" smtClean="0"/>
              <a:t>snímek - popis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1. </a:t>
            </a:r>
            <a:r>
              <a:rPr lang="cs-CZ" sz="2400" dirty="0" smtClean="0"/>
              <a:t>snímek - zdroje</a:t>
            </a:r>
          </a:p>
        </p:txBody>
      </p:sp>
    </p:spTree>
    <p:extLst>
      <p:ext uri="{BB962C8B-B14F-4D97-AF65-F5344CB8AC3E}">
        <p14:creationId xmlns:p14="http://schemas.microsoft.com/office/powerpoint/2010/main" xmlns="" val="36655878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75856" y="188640"/>
            <a:ext cx="23006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Zdroje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868058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/>
              <a:t>Obrázek 1 - http://</a:t>
            </a:r>
            <a:r>
              <a:rPr lang="cs-CZ" sz="900" dirty="0" smtClean="0"/>
              <a:t>us.123rf.com/400wm/400/400/SolanD/SolanD1001/SolanD100100006/6245702-yellow-triangular-warning-sign-with-a-skull-attention-toxic-poison.jpg</a:t>
            </a:r>
            <a:endParaRPr lang="cs-CZ" sz="900" dirty="0"/>
          </a:p>
          <a:p>
            <a:r>
              <a:rPr lang="cs-CZ" sz="900" dirty="0"/>
              <a:t>Obrázek </a:t>
            </a:r>
            <a:r>
              <a:rPr lang="cs-CZ" sz="900" dirty="0" smtClean="0"/>
              <a:t>2 </a:t>
            </a:r>
            <a:r>
              <a:rPr lang="cs-CZ" sz="900" dirty="0"/>
              <a:t>- http://</a:t>
            </a:r>
            <a:r>
              <a:rPr lang="cs-CZ" sz="900" dirty="0" smtClean="0"/>
              <a:t>img4.rajce.idnes.cz/d0404/2/2040/2040892_ba2a0ef4c19699c075f744a8d976a3f2/images/DSC_0427.jpg</a:t>
            </a:r>
            <a:endParaRPr lang="cs-CZ" sz="900" dirty="0"/>
          </a:p>
          <a:p>
            <a:r>
              <a:rPr lang="cs-CZ" sz="900" dirty="0"/>
              <a:t>Obrázek </a:t>
            </a:r>
            <a:r>
              <a:rPr lang="cs-CZ" sz="900" dirty="0" smtClean="0"/>
              <a:t>3 </a:t>
            </a:r>
            <a:r>
              <a:rPr lang="cs-CZ" sz="900" dirty="0"/>
              <a:t>- http://</a:t>
            </a:r>
            <a:r>
              <a:rPr lang="cs-CZ" sz="900" dirty="0" smtClean="0"/>
              <a:t>i.idnes.cz/07/103/gal/BAD1e8d31_MAU_03874312.jpg</a:t>
            </a:r>
            <a:endParaRPr lang="cs-CZ" sz="900" dirty="0"/>
          </a:p>
          <a:p>
            <a:r>
              <a:rPr lang="cs-CZ" sz="900" dirty="0"/>
              <a:t>Obrázek </a:t>
            </a:r>
            <a:r>
              <a:rPr lang="cs-CZ" sz="900" dirty="0" smtClean="0"/>
              <a:t>4 </a:t>
            </a:r>
            <a:r>
              <a:rPr lang="cs-CZ" sz="900" dirty="0"/>
              <a:t>- http://www.region-uh.cz/grafika-knihovna/1498-opet-k-nam-miri-chripka__</a:t>
            </a:r>
            <a:r>
              <a:rPr lang="cs-CZ" sz="900" dirty="0" smtClean="0"/>
              <a:t>img-2486.jpg</a:t>
            </a:r>
            <a:endParaRPr lang="cs-CZ" sz="900" dirty="0"/>
          </a:p>
          <a:p>
            <a:r>
              <a:rPr lang="cs-CZ" sz="900" dirty="0"/>
              <a:t>Obrázek </a:t>
            </a:r>
            <a:r>
              <a:rPr lang="cs-CZ" sz="900" dirty="0" smtClean="0"/>
              <a:t>5 </a:t>
            </a:r>
            <a:r>
              <a:rPr lang="cs-CZ" sz="900" dirty="0"/>
              <a:t>- http://1.bp.blogspot.com/-v4APYbqCnuQ/TW9-rKwLQuI/AAAAAAAAAWI/CyB3Lyl900A/s1600/%</a:t>
            </a:r>
            <a:r>
              <a:rPr lang="cs-CZ" sz="900" dirty="0" smtClean="0"/>
              <a:t>25D8%25AF%25D8%25A8.gif</a:t>
            </a:r>
            <a:endParaRPr lang="cs-CZ" sz="900" dirty="0"/>
          </a:p>
          <a:p>
            <a:r>
              <a:rPr lang="cs-CZ" sz="900" dirty="0"/>
              <a:t>Obrázek </a:t>
            </a:r>
            <a:r>
              <a:rPr lang="cs-CZ" sz="900" dirty="0" smtClean="0"/>
              <a:t>6 </a:t>
            </a:r>
            <a:r>
              <a:rPr lang="cs-CZ" sz="900" dirty="0"/>
              <a:t>- http://</a:t>
            </a:r>
            <a:r>
              <a:rPr lang="cs-CZ" sz="900" dirty="0" smtClean="0"/>
              <a:t>perfectgirl.blogerka.cz/obrazky/perfectgirl.blogerka.cz/anorexie.jpg</a:t>
            </a:r>
            <a:endParaRPr lang="cs-CZ" sz="900" dirty="0"/>
          </a:p>
          <a:p>
            <a:r>
              <a:rPr lang="cs-CZ" sz="900" dirty="0"/>
              <a:t>Obrázek 7</a:t>
            </a:r>
            <a:r>
              <a:rPr lang="cs-CZ" sz="900" dirty="0" smtClean="0"/>
              <a:t> </a:t>
            </a:r>
            <a:r>
              <a:rPr lang="cs-CZ" sz="900" dirty="0"/>
              <a:t>- http://www.zonacharrua.com/muj/www.mhcable.com/_</a:t>
            </a:r>
            <a:r>
              <a:rPr lang="cs-CZ" sz="900" dirty="0" smtClean="0"/>
              <a:t>lordsac21/funny%20net%20pics/bulimia.jpg</a:t>
            </a:r>
            <a:endParaRPr lang="cs-CZ" sz="900" dirty="0"/>
          </a:p>
          <a:p>
            <a:r>
              <a:rPr lang="cs-CZ" sz="900" dirty="0"/>
              <a:t>Obrázek </a:t>
            </a:r>
            <a:r>
              <a:rPr lang="cs-CZ" sz="900" dirty="0" smtClean="0"/>
              <a:t>8 </a:t>
            </a:r>
            <a:r>
              <a:rPr lang="cs-CZ" sz="900" dirty="0"/>
              <a:t>- http://</a:t>
            </a:r>
            <a:r>
              <a:rPr lang="cs-CZ" sz="900" dirty="0" smtClean="0"/>
              <a:t>img.cas.sk/img/8/article/673240_diabetes-cukrovka-hladina-cukru-v-krvi-krv-ruka-prst.jpg</a:t>
            </a:r>
            <a:endParaRPr lang="cs-CZ" sz="900" dirty="0"/>
          </a:p>
        </p:txBody>
      </p:sp>
      <p:sp>
        <p:nvSpPr>
          <p:cNvPr id="4" name="Obdélník 3"/>
          <p:cNvSpPr/>
          <p:nvPr/>
        </p:nvSpPr>
        <p:spPr>
          <a:xfrm>
            <a:off x="368581" y="4291498"/>
            <a:ext cx="849694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Autorem materiálu a všech jeho částí, není-li uvedeno  jinak, je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Hana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Pajkrtová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624" y="5373216"/>
            <a:ext cx="8285163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85666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178</TotalTime>
  <Words>424</Words>
  <Application>Microsoft Office PowerPoint</Application>
  <PresentationFormat>Předvádění na obrazovce (4:3)</PresentationFormat>
  <Paragraphs>73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Technický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OX</dc:creator>
  <cp:lastModifiedBy>Učitel</cp:lastModifiedBy>
  <cp:revision>28</cp:revision>
  <dcterms:created xsi:type="dcterms:W3CDTF">2011-10-23T09:12:02Z</dcterms:created>
  <dcterms:modified xsi:type="dcterms:W3CDTF">2012-09-24T10:04:26Z</dcterms:modified>
</cp:coreProperties>
</file>