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4" r:id="rId7"/>
    <p:sldId id="266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78" autoAdjust="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29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177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877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051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597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2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151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823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41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838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38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60000"/>
                <a:lumOff val="40000"/>
              </a:schemeClr>
            </a:gs>
            <a:gs pos="75000">
              <a:srgbClr val="76A254"/>
            </a:gs>
            <a:gs pos="92000">
              <a:srgbClr val="9CB86E"/>
            </a:gs>
            <a:gs pos="59000">
              <a:srgbClr val="7DA5B2"/>
            </a:gs>
            <a:gs pos="6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221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cz/" TargetMode="External"/><Relationship Id="rId2" Type="http://schemas.openxmlformats.org/officeDocument/2006/relationships/hyperlink" Target="http://img.blesk.cz/img/1/full/482087-img-ostrava-ovzdusi-karcinogeny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23" y="5589240"/>
            <a:ext cx="8175625" cy="195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5806" y="1334327"/>
            <a:ext cx="7709162" cy="1323439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/>
                <a:solidFill>
                  <a:schemeClr val="accent3"/>
                </a:solidFill>
              </a:rPr>
              <a:t>Výchova ke zdraví</a:t>
            </a:r>
            <a:endParaRPr lang="cs-CZ" sz="8000" b="1" dirty="0">
              <a:ln/>
              <a:solidFill>
                <a:schemeClr val="accent3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84164" y="4653136"/>
            <a:ext cx="731687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VY_32_INOVACE_13_20_životní prostředí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30519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31733" y="535032"/>
            <a:ext cx="722325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Životní prostředí</a:t>
            </a:r>
            <a:endParaRPr lang="cs-CZ" sz="8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6" descr="http://www.wallpaper.cz/primo/old_ir/kvetnovy_les--400x3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5705">
            <a:off x="1755193" y="2276872"/>
            <a:ext cx="5616624" cy="421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533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7200800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>
                <a:solidFill>
                  <a:srgbClr val="FFFF00"/>
                </a:solidFill>
              </a:rPr>
              <a:t>Ž</a:t>
            </a:r>
            <a:r>
              <a:rPr lang="cs-CZ" sz="2400" dirty="0">
                <a:solidFill>
                  <a:schemeClr val="bg1"/>
                </a:solidFill>
              </a:rPr>
              <a:t>ivotní prostředí je podle definice </a:t>
            </a:r>
            <a:r>
              <a:rPr lang="cs-CZ" sz="2400" dirty="0" smtClean="0">
                <a:solidFill>
                  <a:schemeClr val="bg1"/>
                </a:solidFill>
              </a:rPr>
              <a:t>Ministerstva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životního </a:t>
            </a:r>
            <a:r>
              <a:rPr lang="cs-CZ" sz="2400" dirty="0">
                <a:solidFill>
                  <a:schemeClr val="bg1"/>
                </a:solidFill>
              </a:rPr>
              <a:t>prostředí České </a:t>
            </a:r>
            <a:r>
              <a:rPr lang="cs-CZ" sz="2400" dirty="0" smtClean="0">
                <a:solidFill>
                  <a:schemeClr val="bg1"/>
                </a:solidFill>
              </a:rPr>
              <a:t>republiky: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„</a:t>
            </a:r>
            <a:r>
              <a:rPr lang="cs-CZ" sz="2400" b="1" dirty="0">
                <a:solidFill>
                  <a:srgbClr val="FF0000"/>
                </a:solidFill>
              </a:rPr>
              <a:t>systém složený z přírodních, umělých a sociálních složek materiálního světa, jež jsou nebo mohou být s uvažovaným objektem ve stálé interakci. Je to vše, co vytváří přirozené podmínky existence organismů, včetně člověka a je předpokladem jejich dalšího vývoje. Složkami je především ovzduší, voda, horniny, půda, organismy, ekosystémy a energie</a:t>
            </a:r>
            <a:r>
              <a:rPr lang="cs-CZ" sz="2400" b="1" dirty="0" smtClean="0">
                <a:solidFill>
                  <a:srgbClr val="FF0000"/>
                </a:solidFill>
              </a:rPr>
              <a:t>.“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5" name="Picture 4" descr="http://www.viessmann.cz/etc/medialib/internet-global/images/portrait.Par.83131.Image.ImagesrcML.portrait.jpg/portrai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5666">
            <a:off x="4026209" y="3778383"/>
            <a:ext cx="5429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wallpaper.cz/primo/old_ir/kvetnovy_les--400x3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611" y="4000500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46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7794" y="980728"/>
            <a:ext cx="527231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b="1" dirty="0">
                <a:solidFill>
                  <a:srgbClr val="FF0000"/>
                </a:solidFill>
              </a:rPr>
              <a:t>neživé</a:t>
            </a:r>
            <a:r>
              <a:rPr lang="cs-CZ" sz="2400" dirty="0">
                <a:solidFill>
                  <a:srgbClr val="FFC000"/>
                </a:solidFill>
              </a:rPr>
              <a:t> (anorganické) složky</a:t>
            </a:r>
          </a:p>
          <a:p>
            <a:pPr marL="800100" lvl="1" indent="-342900">
              <a:buFont typeface="Wingdings" pitchFamily="2" charset="2"/>
              <a:buChar char="v"/>
            </a:pPr>
            <a:r>
              <a:rPr lang="cs-CZ" sz="2400" dirty="0">
                <a:solidFill>
                  <a:srgbClr val="FFC000"/>
                </a:solidFill>
              </a:rPr>
              <a:t>voda (hydrosféra)</a:t>
            </a:r>
          </a:p>
          <a:p>
            <a:pPr marL="800100" lvl="1" indent="-342900">
              <a:buFont typeface="Wingdings" pitchFamily="2" charset="2"/>
              <a:buChar char="v"/>
            </a:pPr>
            <a:r>
              <a:rPr lang="cs-CZ" sz="2400" dirty="0">
                <a:solidFill>
                  <a:srgbClr val="FFC000"/>
                </a:solidFill>
              </a:rPr>
              <a:t>půda (</a:t>
            </a:r>
            <a:r>
              <a:rPr lang="cs-CZ" sz="2400" dirty="0" err="1">
                <a:solidFill>
                  <a:srgbClr val="FFC000"/>
                </a:solidFill>
              </a:rPr>
              <a:t>pedosféra</a:t>
            </a:r>
            <a:r>
              <a:rPr lang="cs-CZ" sz="2400" dirty="0">
                <a:solidFill>
                  <a:srgbClr val="FFC000"/>
                </a:solidFill>
              </a:rPr>
              <a:t>)</a:t>
            </a:r>
          </a:p>
          <a:p>
            <a:pPr marL="800100" lvl="1" indent="-342900">
              <a:buFont typeface="Wingdings" pitchFamily="2" charset="2"/>
              <a:buChar char="v"/>
            </a:pPr>
            <a:r>
              <a:rPr lang="cs-CZ" sz="2400" dirty="0">
                <a:solidFill>
                  <a:srgbClr val="FFC000"/>
                </a:solidFill>
              </a:rPr>
              <a:t>ovzduší (atmosféra)</a:t>
            </a:r>
          </a:p>
          <a:p>
            <a:pPr marL="800100" lvl="1" indent="-342900">
              <a:buFont typeface="Wingdings" pitchFamily="2" charset="2"/>
              <a:buChar char="v"/>
            </a:pPr>
            <a:r>
              <a:rPr lang="cs-CZ" sz="2400" dirty="0">
                <a:solidFill>
                  <a:srgbClr val="FFC000"/>
                </a:solidFill>
              </a:rPr>
              <a:t>horninové podloží (litosféra)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>
                <a:solidFill>
                  <a:srgbClr val="FF0000"/>
                </a:solidFill>
              </a:rPr>
              <a:t>živé</a:t>
            </a:r>
            <a:r>
              <a:rPr lang="cs-CZ" sz="2400" dirty="0">
                <a:solidFill>
                  <a:srgbClr val="92D050"/>
                </a:solidFill>
              </a:rPr>
              <a:t> (organické) složky</a:t>
            </a:r>
          </a:p>
          <a:p>
            <a:pPr marL="800100" lvl="1" indent="-342900">
              <a:buFont typeface="Wingdings" pitchFamily="2" charset="2"/>
              <a:buChar char="v"/>
            </a:pPr>
            <a:r>
              <a:rPr lang="cs-CZ" sz="2400" dirty="0">
                <a:solidFill>
                  <a:srgbClr val="92D050"/>
                </a:solidFill>
              </a:rPr>
              <a:t>organismy (biosféra, biocenóza)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7504" y="116632"/>
            <a:ext cx="504311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>
                <a:solidFill>
                  <a:schemeClr val="bg1"/>
                </a:solidFill>
              </a:rPr>
              <a:t>S</a:t>
            </a:r>
            <a:r>
              <a:rPr lang="cs-CZ" sz="3600" dirty="0"/>
              <a:t>ložky životního prostředí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4221">
            <a:off x="5260919" y="3909727"/>
            <a:ext cx="3929171" cy="2887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03077">
            <a:off x="522804" y="3989911"/>
            <a:ext cx="3754388" cy="2815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80349">
            <a:off x="5436096" y="202000"/>
            <a:ext cx="3578819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038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16632"/>
            <a:ext cx="537211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srgbClr val="FFC000"/>
                </a:solidFill>
              </a:rPr>
              <a:t>V</a:t>
            </a:r>
            <a:r>
              <a:rPr lang="cs-CZ" sz="2800" dirty="0">
                <a:solidFill>
                  <a:srgbClr val="FFFF00"/>
                </a:solidFill>
              </a:rPr>
              <a:t>ztah člověka a životního prostředí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528" y="908720"/>
            <a:ext cx="4572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 smtClean="0"/>
              <a:t>Lidé v </a:t>
            </a:r>
            <a:r>
              <a:rPr lang="cs-CZ" sz="3200" dirty="0"/>
              <a:t>průběhu dějin </a:t>
            </a:r>
            <a:r>
              <a:rPr lang="cs-CZ" sz="3200" dirty="0" smtClean="0"/>
              <a:t>postupně bezprostředně oslabovali a narušovali  závislost na životním prostředí.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4032115" y="3750319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/>
              <a:t>S </a:t>
            </a:r>
            <a:r>
              <a:rPr lang="cs-CZ" sz="2400" b="1" dirty="0">
                <a:solidFill>
                  <a:srgbClr val="FF0000"/>
                </a:solidFill>
              </a:rPr>
              <a:t>rozvojem vědy a techniky </a:t>
            </a:r>
            <a:r>
              <a:rPr lang="cs-CZ" sz="2400" dirty="0" smtClean="0"/>
              <a:t>je stále obtížnější stanovit </a:t>
            </a:r>
            <a:r>
              <a:rPr lang="cs-CZ" sz="2400" dirty="0"/>
              <a:t>předpověď důsledků lidských činností na životní prostředí. </a:t>
            </a:r>
            <a:r>
              <a:rPr lang="cs-CZ" sz="2400" dirty="0" smtClean="0"/>
              <a:t>V současné době je například aktuální debata </a:t>
            </a:r>
            <a:r>
              <a:rPr lang="cs-CZ" sz="2400" dirty="0"/>
              <a:t>o </a:t>
            </a:r>
            <a:r>
              <a:rPr lang="cs-CZ" sz="2400" b="1" u="sng" dirty="0">
                <a:solidFill>
                  <a:srgbClr val="FF0000"/>
                </a:solidFill>
              </a:rPr>
              <a:t>podílu člověku na globálních změnách klimatu</a:t>
            </a:r>
            <a:r>
              <a:rPr lang="cs-CZ" sz="2400" dirty="0"/>
              <a:t>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37934">
            <a:off x="272293" y="3657694"/>
            <a:ext cx="3595032" cy="270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53027">
            <a:off x="5379791" y="935310"/>
            <a:ext cx="3677956" cy="2444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0382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42071" y="36566"/>
            <a:ext cx="565988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Napiš, co zhoršuje </a:t>
            </a:r>
          </a:p>
          <a:p>
            <a:pPr algn="ctr"/>
            <a:r>
              <a:rPr lang="cs-CZ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životní prostředí</a:t>
            </a:r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2810272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3568" y="3386336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568" y="3962400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83568" y="4547665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03848" y="2267671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03848" y="2843735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03848" y="3419799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203848" y="4005064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796136" y="2852936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796136" y="3429000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796136" y="4005064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796136" y="4590329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797152"/>
            <a:ext cx="1828800" cy="1828800"/>
          </a:xfrm>
          <a:prstGeom prst="rect">
            <a:avLst/>
          </a:prstGeom>
          <a:noFill/>
        </p:spPr>
      </p:pic>
      <p:pic>
        <p:nvPicPr>
          <p:cNvPr id="4100" name="Picture 4" descr="budovy,ekologie,potrubí,p&amp;rcaron;íroda,pr&amp;uring;mysl,pr&amp;uring;myslová odv&amp;ecaron;tví,pr&amp;uring;saky,rafinérie,ropa,ropné produkty,trubky,úniky látek,&amp;zcaron;ivotní prost&amp;rcaron;edí,zne&amp;ccaron;išt&amp;ecaron;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5157192"/>
            <a:ext cx="1584176" cy="1584176"/>
          </a:xfrm>
          <a:prstGeom prst="rect">
            <a:avLst/>
          </a:prstGeom>
          <a:noFill/>
        </p:spPr>
      </p:pic>
      <p:pic>
        <p:nvPicPr>
          <p:cNvPr id="4104" name="Picture 8" descr="ikony,studia &amp;zcaron;ivotního prost&amp;rcaron;edí,tla&amp;ccaron;ít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5301208"/>
            <a:ext cx="1440160" cy="1440160"/>
          </a:xfrm>
          <a:prstGeom prst="rect">
            <a:avLst/>
          </a:prstGeom>
          <a:noFill/>
        </p:spPr>
      </p:pic>
      <p:pic>
        <p:nvPicPr>
          <p:cNvPr id="4106" name="Picture 10" descr="enviromentální,fotografie,komíny,obchod,p&amp;rcaron;íroda,pr&amp;uring;myslový,rafinerie,strojírenství,továrny,&amp;zcaron;ivotní prost&amp;rcaron;edí,zne&amp;ccaron;išt&amp;ecaron;ní,zne&amp;ccaron;išt&amp;ecaron;ní ovzduší"/>
          <p:cNvPicPr>
            <a:picLocks noChangeAspect="1" noChangeArrowheads="1"/>
          </p:cNvPicPr>
          <p:nvPr/>
        </p:nvPicPr>
        <p:blipFill>
          <a:blip r:embed="rId5" cstate="print"/>
          <a:srcRect t="16283" b="18586"/>
          <a:stretch>
            <a:fillRect/>
          </a:stretch>
        </p:blipFill>
        <p:spPr bwMode="auto">
          <a:xfrm>
            <a:off x="7092280" y="1556792"/>
            <a:ext cx="1658371" cy="1080120"/>
          </a:xfrm>
          <a:prstGeom prst="rect">
            <a:avLst/>
          </a:prstGeom>
          <a:noFill/>
        </p:spPr>
      </p:pic>
      <p:pic>
        <p:nvPicPr>
          <p:cNvPr id="4108" name="Picture 12" descr="buldozery,fotografie,odpadky,pr&amp;uring;mysl,skládky odpadk&amp;uring;,zemní práce,&amp;zcaron;ivotní prost&amp;rcaron;edí"/>
          <p:cNvPicPr>
            <a:picLocks noChangeAspect="1" noChangeArrowheads="1"/>
          </p:cNvPicPr>
          <p:nvPr/>
        </p:nvPicPr>
        <p:blipFill>
          <a:blip r:embed="rId6" cstate="print"/>
          <a:srcRect l="16283" t="36333" r="16260"/>
          <a:stretch>
            <a:fillRect/>
          </a:stretch>
        </p:blipFill>
        <p:spPr bwMode="auto">
          <a:xfrm>
            <a:off x="323528" y="1052736"/>
            <a:ext cx="1678502" cy="15841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65421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6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0033" y="36566"/>
            <a:ext cx="556395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Napiš, co zlepšuje </a:t>
            </a:r>
          </a:p>
          <a:p>
            <a:pPr algn="ctr"/>
            <a:r>
              <a:rPr lang="cs-CZ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životní prostředí</a:t>
            </a:r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2810272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3568" y="3386336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568" y="3962400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83568" y="4547665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03848" y="2267671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03848" y="2843735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03848" y="3419799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203848" y="4005064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796136" y="2852936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796136" y="3429000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796136" y="4005064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796136" y="4590329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ekologické otázky,iStockphoto,koše,ochrana,ochrana &amp;zcaron;ivotního prost&amp;rcaron;edí,op&amp;ecaron;tovné pou&amp;zcaron;ití,povinnosti,recyklace,recykla&amp;ccaron;ní koše,recyklovat,sní&amp;zcaron;it,symboly,symboly recyklace,technolo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5301208"/>
            <a:ext cx="1368152" cy="1368152"/>
          </a:xfrm>
          <a:prstGeom prst="rect">
            <a:avLst/>
          </a:prstGeom>
          <a:noFill/>
        </p:spPr>
      </p:pic>
      <p:pic>
        <p:nvPicPr>
          <p:cNvPr id="1028" name="Picture 4" descr="elekt&amp;rcaron;ina,energie,iStockphoto,kv&amp;ecaron;tiny,louky,mraky,nebe,panely,pole,slunce,slune&amp;ccaron;ní sv&amp;ecaron;tlo,technologie,v&amp;ecaron;da,&amp;zcaron;ivotní prost&amp;rcaron;edí"/>
          <p:cNvPicPr>
            <a:picLocks noChangeAspect="1" noChangeArrowheads="1"/>
          </p:cNvPicPr>
          <p:nvPr/>
        </p:nvPicPr>
        <p:blipFill>
          <a:blip r:embed="rId3" cstate="print"/>
          <a:srcRect l="4652" r="4629"/>
          <a:stretch>
            <a:fillRect/>
          </a:stretch>
        </p:blipFill>
        <p:spPr bwMode="auto">
          <a:xfrm>
            <a:off x="4355976" y="5085184"/>
            <a:ext cx="1296144" cy="1428750"/>
          </a:xfrm>
          <a:prstGeom prst="rect">
            <a:avLst/>
          </a:prstGeom>
          <a:noFill/>
        </p:spPr>
      </p:pic>
      <p:pic>
        <p:nvPicPr>
          <p:cNvPr id="1030" name="Picture 6" descr="alternativní energie,efektivita,ekologické otázky,elekt&amp;rcaron;ina,energie,foukání,globální oteplování,iStockphoto,ochrana &amp;zcaron;ivotního prost&amp;rcaron;edí,turbíny,v&amp;ecaron;trná energie,v&amp;ecaron;trné mlýny,v&amp;ecaron;trné turbíny,výroba elekt&amp;rcaron;iny"/>
          <p:cNvPicPr>
            <a:picLocks noChangeAspect="1" noChangeArrowheads="1"/>
          </p:cNvPicPr>
          <p:nvPr/>
        </p:nvPicPr>
        <p:blipFill>
          <a:blip r:embed="rId4" cstate="print"/>
          <a:srcRect l="16283" r="18586"/>
          <a:stretch>
            <a:fillRect/>
          </a:stretch>
        </p:blipFill>
        <p:spPr bwMode="auto">
          <a:xfrm>
            <a:off x="3275856" y="5013176"/>
            <a:ext cx="1008112" cy="1547813"/>
          </a:xfrm>
          <a:prstGeom prst="rect">
            <a:avLst/>
          </a:prstGeom>
          <a:noFill/>
        </p:spPr>
      </p:pic>
      <p:pic>
        <p:nvPicPr>
          <p:cNvPr id="1032" name="Picture 8" descr="ochrana p&amp;rcaron;írody,ochrana &amp;zcaron;ivotního prost&amp;rcaron;edí,proudy,pr&amp;uring;mysl,ptáci,recyklace,&amp;rcaron;eky,rostliny,ryby,stromy,výroba,&amp;zcaron;ivot v p&amp;rcaron;írod&amp;ecaron;,&amp;zcaron;ivotní prost&amp;rcaron;edí,zví&amp;rcaron;at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980728"/>
            <a:ext cx="1584176" cy="1584176"/>
          </a:xfrm>
          <a:prstGeom prst="rect">
            <a:avLst/>
          </a:prstGeom>
          <a:noFill/>
        </p:spPr>
      </p:pic>
      <p:pic>
        <p:nvPicPr>
          <p:cNvPr id="1034" name="Picture 10" descr="chlapci,&amp;ccaron;išt&amp;ecaron;ní,ekologie,lidé,mu&amp;zcaron;i,odpad,pánové,plechovky,problémy &amp;zcaron;ivotního prost&amp;rcaron;edí,prost&amp;rcaron;edí,pytle na odpadky,recyklace,shromá&amp;zcaron;d&amp;ecaron;ní,šipky,symboly,symboly recyklace,tri&amp;ccaron;ka,t&amp;rcaron;íd&amp;ecaron;ní,vyzvednutí,zachování,zachování &amp;zcaron;ivotního prost&amp;rcaron;edí,zelené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836712"/>
            <a:ext cx="1584176" cy="1584176"/>
          </a:xfrm>
          <a:prstGeom prst="rect">
            <a:avLst/>
          </a:prstGeom>
          <a:noFill/>
        </p:spPr>
      </p:pic>
      <p:pic>
        <p:nvPicPr>
          <p:cNvPr id="1036" name="Picture 12" descr="dámy,Den sázení stromk&amp;uring;,Den Zem&amp;ecaron;,d&amp;ecaron;v&amp;ccaron;ata,hnojivo,lidé,listy,pe&amp;ccaron;ovat,p&amp;rcaron;íroda,problémy &amp;zcaron;ivotního prost&amp;rcaron;edí,prost&amp;rcaron;edí,rostliny,ruce,sázení,sazenice,špína,zachování,zahradni&amp;ccaron;ení,zahrady,zelené,&amp;zcaron;en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5229200"/>
            <a:ext cx="1368152" cy="1368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65421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6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40360" y="22050"/>
            <a:ext cx="18598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Popis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1897" y="1700808"/>
            <a:ext cx="508293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2. snímek – úvod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3. snímek – </a:t>
            </a:r>
            <a:r>
              <a:rPr lang="cs-CZ" sz="2400" dirty="0"/>
              <a:t>slouží 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4. snímek – slouží </a:t>
            </a:r>
            <a:r>
              <a:rPr lang="cs-CZ" sz="2400" dirty="0"/>
              <a:t>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5.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6. snímek – úkol pro žáky k zamyšlení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7. snímek – úkol pro žáky k zamyšlení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8. snímek –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9. snímek – zdroje</a:t>
            </a:r>
          </a:p>
        </p:txBody>
      </p:sp>
    </p:spTree>
    <p:extLst>
      <p:ext uri="{BB962C8B-B14F-4D97-AF65-F5344CB8AC3E}">
        <p14:creationId xmlns:p14="http://schemas.microsoft.com/office/powerpoint/2010/main" val="367038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057" y="1052736"/>
            <a:ext cx="87812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Obrázek 1 </a:t>
            </a:r>
            <a:r>
              <a:rPr lang="cs-CZ" sz="1200" dirty="0" smtClean="0"/>
              <a:t>- </a:t>
            </a:r>
            <a:r>
              <a:rPr lang="cs-CZ" sz="1200" dirty="0"/>
              <a:t>http://www.wallpaper.cz/primo/old_ir/kvetnovy_les--</a:t>
            </a:r>
            <a:r>
              <a:rPr lang="cs-CZ" sz="1200" dirty="0" smtClean="0"/>
              <a:t>400x300.jpg </a:t>
            </a:r>
            <a:endParaRPr lang="cs-CZ" sz="1200" dirty="0"/>
          </a:p>
          <a:p>
            <a:r>
              <a:rPr lang="cs-CZ" sz="1200" dirty="0"/>
              <a:t>Obrázek </a:t>
            </a:r>
            <a:r>
              <a:rPr lang="cs-CZ" sz="1200" dirty="0" smtClean="0"/>
              <a:t>2 </a:t>
            </a:r>
            <a:r>
              <a:rPr lang="cs-CZ" sz="1200" dirty="0"/>
              <a:t>- http://</a:t>
            </a:r>
            <a:r>
              <a:rPr lang="cs-CZ" sz="1200" dirty="0" smtClean="0"/>
              <a:t>www.viessmann.cz/etc/medialib/internet-global/images/portrait.Par.83131.Image.ImagesrcML.portrait.jpg/portrait.jpg</a:t>
            </a:r>
            <a:endParaRPr lang="cs-CZ" sz="1200" dirty="0"/>
          </a:p>
          <a:p>
            <a:r>
              <a:rPr lang="cs-CZ" sz="1200" dirty="0"/>
              <a:t>Obrázek </a:t>
            </a:r>
            <a:r>
              <a:rPr lang="cs-CZ" sz="1200" dirty="0" smtClean="0"/>
              <a:t>3 - </a:t>
            </a:r>
            <a:r>
              <a:rPr lang="cs-CZ" sz="1200" dirty="0"/>
              <a:t>http://</a:t>
            </a:r>
            <a:r>
              <a:rPr lang="cs-CZ" sz="1200" dirty="0" smtClean="0"/>
              <a:t>mm.denik.cz/1/f8/eu_summit_klima_komin_znecistovani_ovzdusi_denik_clanek_solo.jpg </a:t>
            </a:r>
            <a:endParaRPr lang="cs-CZ" sz="1200" dirty="0"/>
          </a:p>
          <a:p>
            <a:r>
              <a:rPr lang="cs-CZ" sz="1200" dirty="0"/>
              <a:t>Obrázek </a:t>
            </a:r>
            <a:r>
              <a:rPr lang="cs-CZ" sz="1200" dirty="0" smtClean="0"/>
              <a:t>4 </a:t>
            </a:r>
            <a:r>
              <a:rPr lang="cs-CZ" sz="1200" dirty="0"/>
              <a:t>-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img.blesk.cz/img/1/full/482087-img-ostrava-ovzdusi-karcinogeny.jpg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www.</a:t>
            </a:r>
            <a:r>
              <a:rPr lang="cs-CZ" sz="1200" dirty="0" err="1" smtClean="0">
                <a:hlinkClick r:id="rId3"/>
              </a:rPr>
              <a:t>microsoft.cz</a:t>
            </a:r>
            <a:endParaRPr lang="cs-CZ" sz="1200" dirty="0" smtClean="0"/>
          </a:p>
          <a:p>
            <a:endParaRPr lang="cs-CZ" sz="1200" dirty="0"/>
          </a:p>
        </p:txBody>
      </p:sp>
      <p:sp>
        <p:nvSpPr>
          <p:cNvPr id="3" name="Obdélník 2"/>
          <p:cNvSpPr/>
          <p:nvPr/>
        </p:nvSpPr>
        <p:spPr>
          <a:xfrm>
            <a:off x="3563103" y="129406"/>
            <a:ext cx="20177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Zdroje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9632" y="4221088"/>
            <a:ext cx="71105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Autorem materiálu a všech jeho částí, není-li uvedeno  jinak, je </a:t>
            </a:r>
            <a:r>
              <a:rPr lang="cs-CZ" sz="2400" dirty="0" smtClean="0"/>
              <a:t>Mgr. Hana </a:t>
            </a:r>
            <a:r>
              <a:rPr lang="cs-CZ" sz="2400" dirty="0" err="1" smtClean="0"/>
              <a:t>Pajkrtová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88" y="5301208"/>
            <a:ext cx="8175625" cy="195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038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75</TotalTime>
  <Words>279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pc</cp:lastModifiedBy>
  <cp:revision>20</cp:revision>
  <dcterms:created xsi:type="dcterms:W3CDTF">2011-10-23T09:12:02Z</dcterms:created>
  <dcterms:modified xsi:type="dcterms:W3CDTF">2012-09-24T10:53:48Z</dcterms:modified>
</cp:coreProperties>
</file>