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3" r:id="rId8"/>
    <p:sldId id="260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2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4/24/2012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621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4/24/2012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48433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4/24/2012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039965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4/24/2012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95182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4/24/2012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4532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4/24/2012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12616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4/24/2012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85683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4/24/2012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08987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4/24/2012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280090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4/24/2012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14482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4/24/2012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83755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 eaLnBrk="1" latinLnBrk="0" hangingPunct="1"/>
            <a:fld id="{564CF2E0-CCC4-4E1E-9902-C3C36AB3FDA4}" type="datetimeFigureOut">
              <a:rPr lang="en-US" smtClean="0"/>
              <a:t>4/24/2012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0" lang="en-US" sz="1400" dirty="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 eaLnBrk="1" latinLnBrk="0" hangingPunct="1"/>
            <a:fld id="{6F42FDE4-A7DD-41A7-A0A6-9B649FB43336}" type="slidenum">
              <a:rPr kumimoji="0" lang="en-US" smtClean="0"/>
              <a:t>‹#›</a:t>
            </a:fld>
            <a:endParaRPr kumimoji="0" lang="en-US" sz="1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26060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VY_32_INOVACE_01_Vánoce</a:t>
            </a:r>
            <a:endParaRPr lang="cs-CZ" sz="2600" dirty="0" smtClean="0"/>
          </a:p>
          <a:p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426149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70464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pPr algn="l"/>
            <a:r>
              <a:rPr lang="cs-CZ" sz="1800" dirty="0">
                <a:solidFill>
                  <a:prstClr val="black"/>
                </a:solidFill>
              </a:rPr>
              <a:t>Anotace: Prezentace slouží k </a:t>
            </a:r>
            <a:r>
              <a:rPr lang="cs-CZ" sz="1800" dirty="0" smtClean="0">
                <a:solidFill>
                  <a:prstClr val="black"/>
                </a:solidFill>
              </a:rPr>
              <a:t>seznámení žáků s vánočními symboly a zvyky.   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	Je </a:t>
            </a:r>
            <a:r>
              <a:rPr lang="cs-CZ" sz="1800" dirty="0">
                <a:solidFill>
                  <a:prstClr val="black"/>
                </a:solidFill>
              </a:rPr>
              <a:t>určena pro žáky </a:t>
            </a:r>
            <a:r>
              <a:rPr lang="cs-CZ" sz="1800" dirty="0" smtClean="0">
                <a:solidFill>
                  <a:prstClr val="black"/>
                </a:solidFill>
              </a:rPr>
              <a:t>4.-6. ročníku ZŠS.</a:t>
            </a:r>
            <a:r>
              <a:rPr lang="cs-CZ" sz="1800" dirty="0">
                <a:solidFill>
                  <a:prstClr val="black"/>
                </a:solidFill>
              </a:rPr>
              <a:t/>
            </a:r>
            <a:br>
              <a:rPr lang="cs-CZ" sz="1800" dirty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	Období </a:t>
            </a:r>
            <a:r>
              <a:rPr lang="cs-CZ" sz="1800" dirty="0">
                <a:solidFill>
                  <a:prstClr val="black"/>
                </a:solidFill>
              </a:rPr>
              <a:t>vytvoření vzdělávacího materiálu – </a:t>
            </a:r>
            <a:r>
              <a:rPr lang="cs-CZ" sz="1800" dirty="0" smtClean="0">
                <a:solidFill>
                  <a:prstClr val="black"/>
                </a:solidFill>
              </a:rPr>
              <a:t>prosinec </a:t>
            </a:r>
            <a:r>
              <a:rPr lang="cs-CZ" sz="1800" dirty="0">
                <a:solidFill>
                  <a:prstClr val="black"/>
                </a:solidFill>
              </a:rPr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2620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VÁNOCE</a:t>
            </a:r>
            <a:endParaRPr lang="cs-CZ" sz="80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Hana\Local Settings\Temporary Internet Files\Content.IE5\L2445WF4\MC90021520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1095" y="2132856"/>
            <a:ext cx="1585865" cy="18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99992" y="4293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4662428"/>
            <a:ext cx="6696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24.PROSINEC</a:t>
            </a:r>
            <a:endParaRPr lang="cs-CZ" sz="5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02137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VÁNOCE</a:t>
            </a:r>
            <a:endParaRPr lang="cs-CZ" sz="80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C:\Documents and Settings\Hana\Local Settings\Temporary Internet Files\Content.IE5\XHC0VNFY\MP90038292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63492"/>
            <a:ext cx="2192030" cy="1837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a\Local Settings\Temporary Internet Files\Content.IE5\GLMOF0O2\MP9004001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85031"/>
            <a:ext cx="1848057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Hana\Local Settings\Temporary Internet Files\Content.IE5\XHC0VNFY\MP9002161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164" y="1730981"/>
            <a:ext cx="1800200" cy="1610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Hana\Local Settings\Temporary Internet Files\Content.IE5\WDW49Z65\MP9002896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45024"/>
            <a:ext cx="184805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Hana\Local Settings\Temporary Internet Files\Content.IE5\L2445WF4\MP90040503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645024"/>
            <a:ext cx="185504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Hana\Local Settings\Temporary Internet Files\Content.IE5\GLMOF0O2\MP9004318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163" y="3631742"/>
            <a:ext cx="1800201" cy="1669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5113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74638"/>
            <a:ext cx="4320480" cy="1143000"/>
          </a:xfrm>
        </p:spPr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VÁNOCE</a:t>
            </a:r>
            <a:endParaRPr lang="cs-CZ" sz="8000" dirty="0"/>
          </a:p>
        </p:txBody>
      </p:sp>
      <p:pic>
        <p:nvPicPr>
          <p:cNvPr id="4" name="Picture 2" descr="C:\Documents and Settings\Hana\Local Settings\Temporary Internet Files\Content.IE5\L2445WF4\MC90021520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260648"/>
            <a:ext cx="1585865" cy="18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Hana\Local Settings\Temporary Internet Files\Content.IE5\L2445WF4\MC9002152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20272" y="291985"/>
            <a:ext cx="1585865" cy="18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Hana\Local Settings\Temporary Internet Files\Content.IE5\GLMOF0O2\MP9004001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83" y="2310870"/>
            <a:ext cx="1285604" cy="108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Hana\Local Settings\Temporary Internet Files\Content.IE5\XHC0VNFY\MP9003829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05" y="4941169"/>
            <a:ext cx="1453754" cy="109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Documents and Settings\Hana\Local Settings\Temporary Internet Files\Content.IE5\XHC0VNFY\MP9002161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383" y="3656827"/>
            <a:ext cx="1305777" cy="109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Documents and Settings\Hana\Local Settings\Temporary Internet Files\Content.IE5\WDW49Z65\MP9002896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589" y="3655147"/>
            <a:ext cx="1306164" cy="109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Documents and Settings\Hana\Local Settings\Temporary Internet Files\Content.IE5\L2445WF4\MP9004050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588" y="2280547"/>
            <a:ext cx="1306165" cy="1113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Documents and Settings\Hana\Local Settings\Temporary Internet Files\Content.IE5\GLMOF0O2\MP90043181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383" y="4941168"/>
            <a:ext cx="1305777" cy="109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118759" y="2529711"/>
            <a:ext cx="14062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ANO</a:t>
            </a:r>
            <a:endParaRPr lang="cs-CZ" sz="4000" b="1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52908" y="5190847"/>
            <a:ext cx="14062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ANO</a:t>
            </a:r>
            <a:endParaRPr lang="cs-CZ" sz="4000" b="1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05750" y="2498419"/>
            <a:ext cx="14062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ANO</a:t>
            </a:r>
            <a:endParaRPr lang="cs-CZ" sz="4000" b="1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94291" y="3816097"/>
            <a:ext cx="14062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ANO</a:t>
            </a:r>
            <a:endParaRPr lang="cs-CZ" sz="4000" b="1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01474" y="3816097"/>
            <a:ext cx="14062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ANO</a:t>
            </a:r>
            <a:endParaRPr lang="cs-CZ" sz="4000" b="1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01473" y="5109753"/>
            <a:ext cx="14062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ANO</a:t>
            </a:r>
            <a:endParaRPr lang="cs-CZ" sz="4000" b="1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Documents and Settings\Hana\Local Settings\Temporary Internet Files\Content.IE5\XHC0VNFY\MP90034172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82" y="3656828"/>
            <a:ext cx="1285605" cy="109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Hana\Local Settings\Temporary Internet Files\Content.IE5\GLMOF0O2\MP90031377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589" y="4941169"/>
            <a:ext cx="1306164" cy="109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Hana\Local Settings\Temporary Internet Files\Content.IE5\GLMOF0O2\MP90020204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278" y="2280547"/>
            <a:ext cx="1331882" cy="1113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7813204" y="2529711"/>
            <a:ext cx="10072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NE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05224" y="5109753"/>
            <a:ext cx="10072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NE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18233" y="3816097"/>
            <a:ext cx="10072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NE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7206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VÁNOČNÍ ZVYKY</a:t>
            </a:r>
            <a:endParaRPr lang="cs-CZ" sz="5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5" name="Picture 5" descr="C:\Documents and Settings\Hana\Local Settings\Temporary Internet Files\Content.IE5\L2445WF4\MP900403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33056"/>
            <a:ext cx="2378368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933056"/>
            <a:ext cx="2232248" cy="1699048"/>
          </a:xfrm>
          <a:prstGeom prst="rect">
            <a:avLst/>
          </a:prstGeom>
        </p:spPr>
      </p:pic>
      <p:pic>
        <p:nvPicPr>
          <p:cNvPr id="1026" name="Picture 2" descr="C:\Documents and Settings\Hana\Local Settings\Temporary Internet Files\Content.IE5\XHC0VNFY\MP9002898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408" y="3933056"/>
            <a:ext cx="1645152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Hana\Local Settings\Temporary Internet Files\Content.IE5\WDW49Z65\MP90034171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877" y="1868424"/>
            <a:ext cx="1649683" cy="188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Hana\Local Settings\Temporary Internet Files\Content.IE5\GLMOF0O2\MP90031564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1868424"/>
            <a:ext cx="2378369" cy="188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373" y="1868424"/>
            <a:ext cx="2222003" cy="1884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1403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VÁNOČNÍ ZVYKY</a:t>
            </a:r>
            <a:endParaRPr lang="cs-CZ" sz="5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4" descr="C:\Documents and Settings\Hana\Local Settings\Temporary Internet Files\Content.IE5\GLMOF0O2\MP9003156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1189184" cy="942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87278"/>
            <a:ext cx="1164631" cy="961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24" y="4302388"/>
            <a:ext cx="1080120" cy="942227"/>
          </a:xfrm>
          <a:prstGeom prst="rect">
            <a:avLst/>
          </a:prstGeom>
        </p:spPr>
      </p:pic>
      <p:pic>
        <p:nvPicPr>
          <p:cNvPr id="10" name="Picture 5" descr="C:\Documents and Settings\Hana\Local Settings\Temporary Internet Files\Content.IE5\L2445WF4\MP9004031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517109"/>
            <a:ext cx="115212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Documents and Settings\Hana\Local Settings\Temporary Internet Files\Content.IE5\XHC0VNFY\MP9002898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70744"/>
            <a:ext cx="1080119" cy="958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0663" y="4210721"/>
            <a:ext cx="1123791" cy="100811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210882" y="179707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JABLÍČKO</a:t>
            </a:r>
            <a:endParaRPr lang="cs-CZ" sz="2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4293096"/>
            <a:ext cx="1452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75856" y="393305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10882" y="4477762"/>
            <a:ext cx="2007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HVĚZDIČKA</a:t>
            </a:r>
            <a:endParaRPr lang="cs-CZ" sz="2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18296" y="3137115"/>
            <a:ext cx="926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NŮŽ</a:t>
            </a:r>
            <a:endParaRPr lang="cs-CZ" sz="2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20272" y="1748336"/>
            <a:ext cx="1310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OŘECH</a:t>
            </a:r>
            <a:endParaRPr lang="cs-CZ" sz="2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3106912"/>
            <a:ext cx="1647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SVÍČKA</a:t>
            </a:r>
            <a:endParaRPr lang="cs-CZ" sz="2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35310" y="443159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LODIČKY</a:t>
            </a:r>
            <a:endParaRPr lang="cs-CZ" sz="2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4998" y="1754328"/>
            <a:ext cx="6120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 1.</a:t>
            </a:r>
            <a:endParaRPr lang="cs-CZ" sz="2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3106911"/>
            <a:ext cx="6120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32040" y="4431594"/>
            <a:ext cx="6120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9776" y="1800134"/>
            <a:ext cx="539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1.</a:t>
            </a:r>
            <a:endParaRPr lang="cs-CZ" sz="2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69776" y="3119238"/>
            <a:ext cx="539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69776" y="4542668"/>
            <a:ext cx="539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solidFill>
                  <a:srgbClr val="00823B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solidFill>
                <a:srgbClr val="00823B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04660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9" grpId="0"/>
      <p:bldP spid="17" grpId="0"/>
      <p:bldP spid="20" grpId="0"/>
      <p:bldP spid="21" grpId="0"/>
      <p:bldP spid="22" grpId="0"/>
      <p:bldP spid="3" grpId="0"/>
      <p:bldP spid="24" grpId="0"/>
      <p:bldP spid="25" grpId="0"/>
      <p:bldP spid="26" grpId="0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VÁNOČNÍ STROMEČEK</a:t>
            </a:r>
            <a:endParaRPr lang="cs-CZ" sz="5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268760"/>
            <a:ext cx="6264696" cy="5256584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7687" y="3243262"/>
            <a:ext cx="428625" cy="37147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4365104"/>
            <a:ext cx="428625" cy="37147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365104"/>
            <a:ext cx="428625" cy="3714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4060304"/>
            <a:ext cx="314325" cy="3048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0248" y="2204864"/>
            <a:ext cx="314325" cy="3048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1751" y="3276600"/>
            <a:ext cx="314325" cy="3048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1986" y="4550841"/>
            <a:ext cx="314325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9149" y="3927276"/>
            <a:ext cx="314325" cy="3048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6076" y="2636912"/>
            <a:ext cx="314325" cy="3048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2789312"/>
            <a:ext cx="314325" cy="3048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3852" y="3928315"/>
            <a:ext cx="314325" cy="3048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9272" y="2424596"/>
            <a:ext cx="314325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424" y="4584179"/>
            <a:ext cx="314325" cy="3048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7104" y="3243262"/>
            <a:ext cx="314325" cy="3048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2824" y="3623515"/>
            <a:ext cx="314325" cy="3048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9161" y="2272196"/>
            <a:ext cx="314325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3237" y="1412776"/>
            <a:ext cx="542925" cy="52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4294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638453"/>
            <a:ext cx="84249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00150" lvl="2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/>
              <a:t>[</a:t>
            </a:r>
            <a:r>
              <a:rPr lang="cs-CZ" sz="2000" dirty="0" smtClean="0"/>
              <a:t>cit.2011-12-11</a:t>
            </a:r>
            <a:r>
              <a:rPr lang="en-US" sz="2000" dirty="0" smtClean="0"/>
              <a:t>]</a:t>
            </a:r>
            <a:r>
              <a:rPr lang="cs-CZ" sz="2000" dirty="0"/>
              <a:t>.Dostupné na </a:t>
            </a:r>
            <a:r>
              <a:rPr lang="cs-CZ" sz="2000" dirty="0" smtClean="0"/>
              <a:t>www</a:t>
            </a:r>
            <a:r>
              <a:rPr lang="cs-CZ" sz="2000" dirty="0"/>
              <a:t>:&lt;http://office.microsoft.com&gt;</a:t>
            </a:r>
          </a:p>
          <a:p>
            <a:pPr marL="1200150" lvl="2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Fotografie a obrázky z archivu autora.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887186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364</TotalTime>
  <Words>95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 Prezentace slouží k seznámení žáků s vánočními symboly a zvyky.     Je určena pro žáky 4.-6. ročníku ZŠS.  Období vytvoření vzdělávacího materiálu – prosinec 2011.</vt:lpstr>
      <vt:lpstr>VÁNOCE</vt:lpstr>
      <vt:lpstr>VÁNOCE</vt:lpstr>
      <vt:lpstr>VÁNOCE</vt:lpstr>
      <vt:lpstr>Prezentace aplikace PowerPoint</vt:lpstr>
      <vt:lpstr>VÁNOČNÍ ZVYKY</vt:lpstr>
      <vt:lpstr>VÁNOČNÍ STROMEČEK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34</cp:revision>
  <dcterms:created xsi:type="dcterms:W3CDTF">2011-12-01T17:51:54Z</dcterms:created>
  <dcterms:modified xsi:type="dcterms:W3CDTF">2012-04-24T20:27:20Z</dcterms:modified>
</cp:coreProperties>
</file>