
<file path=[Content_Types].xml><?xml version="1.0" encoding="utf-8"?>
<Types xmlns="http://schemas.openxmlformats.org/package/2006/content-types">
  <Default Extension="png" ContentType="image/png"/>
  <Default Extension="wmf" ContentType="image/x-wmf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7" r:id="rId2"/>
    <p:sldId id="258" r:id="rId3"/>
    <p:sldId id="256" r:id="rId4"/>
    <p:sldId id="260" r:id="rId5"/>
    <p:sldId id="261" r:id="rId6"/>
    <p:sldId id="262" r:id="rId7"/>
    <p:sldId id="263" r:id="rId8"/>
    <p:sldId id="264" r:id="rId9"/>
    <p:sldId id="259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>
        <p:scale>
          <a:sx n="46" d="100"/>
          <a:sy n="46" d="100"/>
        </p:scale>
        <p:origin x="-1164" y="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FE27F8C-5615-4FDE-A739-61529C791247}" type="datetimeFigureOut">
              <a:rPr lang="cs-CZ" smtClean="0"/>
              <a:t>24.9.2012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2AC8E82-34DE-4464-BDD0-B88C4A5E744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0675310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FE27F8C-5615-4FDE-A739-61529C791247}" type="datetimeFigureOut">
              <a:rPr lang="cs-CZ" smtClean="0"/>
              <a:t>24.9.2012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2AC8E82-34DE-4464-BDD0-B88C4A5E744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4350020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FE27F8C-5615-4FDE-A739-61529C791247}" type="datetimeFigureOut">
              <a:rPr lang="cs-CZ" smtClean="0"/>
              <a:t>24.9.2012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2AC8E82-34DE-4464-BDD0-B88C4A5E744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1942800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FE27F8C-5615-4FDE-A739-61529C791247}" type="datetimeFigureOut">
              <a:rPr lang="cs-CZ" smtClean="0"/>
              <a:t>24.9.2012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2AC8E82-34DE-4464-BDD0-B88C4A5E744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2812772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FE27F8C-5615-4FDE-A739-61529C791247}" type="datetimeFigureOut">
              <a:rPr lang="cs-CZ" smtClean="0"/>
              <a:t>24.9.2012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2AC8E82-34DE-4464-BDD0-B88C4A5E744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3880026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FE27F8C-5615-4FDE-A739-61529C791247}" type="datetimeFigureOut">
              <a:rPr lang="cs-CZ" smtClean="0"/>
              <a:t>24.9.2012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2AC8E82-34DE-4464-BDD0-B88C4A5E744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2961499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FE27F8C-5615-4FDE-A739-61529C791247}" type="datetimeFigureOut">
              <a:rPr lang="cs-CZ" smtClean="0"/>
              <a:t>24.9.2012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2AC8E82-34DE-4464-BDD0-B88C4A5E744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71626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FE27F8C-5615-4FDE-A739-61529C791247}" type="datetimeFigureOut">
              <a:rPr lang="cs-CZ" smtClean="0"/>
              <a:t>24.9.2012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2AC8E82-34DE-4464-BDD0-B88C4A5E744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1689917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FE27F8C-5615-4FDE-A739-61529C791247}" type="datetimeFigureOut">
              <a:rPr lang="cs-CZ" smtClean="0"/>
              <a:t>24.9.2012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2AC8E82-34DE-4464-BDD0-B88C4A5E744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9892929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FE27F8C-5615-4FDE-A739-61529C791247}" type="datetimeFigureOut">
              <a:rPr lang="cs-CZ" smtClean="0"/>
              <a:t>24.9.2012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2AC8E82-34DE-4464-BDD0-B88C4A5E744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70849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FE27F8C-5615-4FDE-A739-61529C791247}" type="datetimeFigureOut">
              <a:rPr lang="cs-CZ" smtClean="0"/>
              <a:t>24.9.2012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2AC8E82-34DE-4464-BDD0-B88C4A5E744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8824776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FE27F8C-5615-4FDE-A739-61529C791247}" type="datetimeFigureOut">
              <a:rPr lang="cs-CZ" smtClean="0"/>
              <a:t>24.9.2012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2AC8E82-34DE-4464-BDD0-B88C4A5E744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5131423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11.png"/><Relationship Id="rId3" Type="http://schemas.openxmlformats.org/officeDocument/2006/relationships/image" Target="../media/image6.png"/><Relationship Id="rId7" Type="http://schemas.openxmlformats.org/officeDocument/2006/relationships/image" Target="../media/image10.png"/><Relationship Id="rId2" Type="http://schemas.openxmlformats.org/officeDocument/2006/relationships/image" Target="../media/image5.wmf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9.wmf"/><Relationship Id="rId5" Type="http://schemas.openxmlformats.org/officeDocument/2006/relationships/image" Target="../media/image8.wmf"/><Relationship Id="rId10" Type="http://schemas.openxmlformats.org/officeDocument/2006/relationships/image" Target="../media/image13.png"/><Relationship Id="rId4" Type="http://schemas.openxmlformats.org/officeDocument/2006/relationships/image" Target="../media/image7.wmf"/><Relationship Id="rId9" Type="http://schemas.openxmlformats.org/officeDocument/2006/relationships/image" Target="../media/image12.png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image" Target="../media/image12.png"/><Relationship Id="rId3" Type="http://schemas.openxmlformats.org/officeDocument/2006/relationships/image" Target="../media/image15.wmf"/><Relationship Id="rId7" Type="http://schemas.openxmlformats.org/officeDocument/2006/relationships/image" Target="../media/image19.jpeg"/><Relationship Id="rId2" Type="http://schemas.openxmlformats.org/officeDocument/2006/relationships/image" Target="../media/image14.wmf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18.png"/><Relationship Id="rId5" Type="http://schemas.openxmlformats.org/officeDocument/2006/relationships/image" Target="../media/image17.wmf"/><Relationship Id="rId4" Type="http://schemas.openxmlformats.org/officeDocument/2006/relationships/image" Target="../media/image16.wmf"/><Relationship Id="rId9" Type="http://schemas.openxmlformats.org/officeDocument/2006/relationships/image" Target="../media/image20.jpeg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image" Target="../media/image26.wmf"/><Relationship Id="rId13" Type="http://schemas.openxmlformats.org/officeDocument/2006/relationships/image" Target="../media/image31.png"/><Relationship Id="rId3" Type="http://schemas.openxmlformats.org/officeDocument/2006/relationships/image" Target="../media/image22.wmf"/><Relationship Id="rId7" Type="http://schemas.openxmlformats.org/officeDocument/2006/relationships/image" Target="../media/image7.wmf"/><Relationship Id="rId12" Type="http://schemas.openxmlformats.org/officeDocument/2006/relationships/image" Target="../media/image30.wmf"/><Relationship Id="rId2" Type="http://schemas.openxmlformats.org/officeDocument/2006/relationships/image" Target="../media/image21.wmf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25.wmf"/><Relationship Id="rId11" Type="http://schemas.openxmlformats.org/officeDocument/2006/relationships/image" Target="../media/image29.wmf"/><Relationship Id="rId5" Type="http://schemas.openxmlformats.org/officeDocument/2006/relationships/image" Target="../media/image24.wmf"/><Relationship Id="rId10" Type="http://schemas.openxmlformats.org/officeDocument/2006/relationships/image" Target="../media/image28.wmf"/><Relationship Id="rId4" Type="http://schemas.openxmlformats.org/officeDocument/2006/relationships/image" Target="../media/image23.wmf"/><Relationship Id="rId9" Type="http://schemas.openxmlformats.org/officeDocument/2006/relationships/image" Target="../media/image27.wmf"/></Relationships>
</file>

<file path=ppt/slides/_rels/slide8.xml.rels><?xml version="1.0" encoding="UTF-8" standalone="yes"?>
<Relationships xmlns="http://schemas.openxmlformats.org/package/2006/relationships"><Relationship Id="rId8" Type="http://schemas.openxmlformats.org/officeDocument/2006/relationships/image" Target="../media/image33.png"/><Relationship Id="rId3" Type="http://schemas.openxmlformats.org/officeDocument/2006/relationships/image" Target="../media/image8.wmf"/><Relationship Id="rId7" Type="http://schemas.openxmlformats.org/officeDocument/2006/relationships/image" Target="../media/image7.wmf"/><Relationship Id="rId2" Type="http://schemas.openxmlformats.org/officeDocument/2006/relationships/image" Target="../media/image32.wmf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13.png"/><Relationship Id="rId5" Type="http://schemas.openxmlformats.org/officeDocument/2006/relationships/image" Target="../media/image9.wmf"/><Relationship Id="rId4" Type="http://schemas.openxmlformats.org/officeDocument/2006/relationships/image" Target="../media/image12.png"/><Relationship Id="rId9" Type="http://schemas.openxmlformats.org/officeDocument/2006/relationships/image" Target="../media/image34.wmf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hyperlink" Target="http://office.microsoft.com/" TargetMode="External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/>
        </p:nvSpPr>
        <p:spPr>
          <a:xfrm>
            <a:off x="685800" y="1508521"/>
            <a:ext cx="7772400" cy="1470025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endParaRPr lang="cs-CZ" sz="3600" dirty="0"/>
          </a:p>
        </p:txBody>
      </p:sp>
      <p:sp>
        <p:nvSpPr>
          <p:cNvPr id="3" name="Podnadpis 2"/>
          <p:cNvSpPr>
            <a:spLocks noGrp="1"/>
          </p:cNvSpPr>
          <p:nvPr/>
        </p:nvSpPr>
        <p:spPr>
          <a:xfrm>
            <a:off x="1498476" y="1508521"/>
            <a:ext cx="6400800" cy="312075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cs-CZ" sz="2600" dirty="0" smtClean="0"/>
          </a:p>
          <a:p>
            <a:r>
              <a:rPr lang="cs-CZ" sz="2600" dirty="0" smtClean="0"/>
              <a:t>ZŠP a ZŠS Uherský Brod</a:t>
            </a:r>
          </a:p>
          <a:p>
            <a:r>
              <a:rPr lang="cs-CZ" sz="2600" dirty="0" smtClean="0"/>
              <a:t> </a:t>
            </a:r>
            <a:r>
              <a:rPr lang="cs-CZ" sz="2600" dirty="0"/>
              <a:t>projekt č. CZ.1.07/1.4.00/21.0961</a:t>
            </a:r>
            <a:endParaRPr lang="cs-CZ" sz="2600" dirty="0" smtClean="0"/>
          </a:p>
          <a:p>
            <a:endParaRPr lang="cs-CZ" sz="2600" dirty="0" smtClean="0"/>
          </a:p>
          <a:p>
            <a:r>
              <a:rPr lang="cs-CZ" sz="2600" dirty="0" smtClean="0"/>
              <a:t>Věcné učení pro nižší stupeň ZŠS </a:t>
            </a:r>
          </a:p>
          <a:p>
            <a:r>
              <a:rPr lang="cs-CZ" sz="2400" dirty="0" smtClean="0"/>
              <a:t>Č. </a:t>
            </a:r>
            <a:r>
              <a:rPr lang="cs-CZ" sz="2400" dirty="0" err="1" smtClean="0"/>
              <a:t>DUMu</a:t>
            </a:r>
            <a:r>
              <a:rPr lang="cs-CZ" sz="2400" dirty="0" smtClean="0"/>
              <a:t>:  VY_32_INOVACE_15_Ovocné stromy</a:t>
            </a:r>
            <a:endParaRPr lang="cs-CZ" dirty="0"/>
          </a:p>
        </p:txBody>
      </p:sp>
      <p:sp>
        <p:nvSpPr>
          <p:cNvPr id="4" name="TextovéPole 5"/>
          <p:cNvSpPr txBox="1"/>
          <p:nvPr/>
        </p:nvSpPr>
        <p:spPr>
          <a:xfrm>
            <a:off x="1074634" y="4374934"/>
            <a:ext cx="7056784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cs-CZ" dirty="0" smtClean="0"/>
          </a:p>
          <a:p>
            <a:endParaRPr lang="cs-CZ" dirty="0" smtClean="0"/>
          </a:p>
          <a:p>
            <a:r>
              <a:rPr lang="cs-CZ" dirty="0" smtClean="0"/>
              <a:t>Jméno autora:	Mgr. Kateřina Pírková		               </a:t>
            </a:r>
            <a:endParaRPr lang="cs-CZ" dirty="0"/>
          </a:p>
        </p:txBody>
      </p:sp>
      <p:pic>
        <p:nvPicPr>
          <p:cNvPr id="5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41376" y="620688"/>
            <a:ext cx="5715000" cy="12477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43841988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2"/>
          <p:cNvSpPr txBox="1">
            <a:spLocks/>
          </p:cNvSpPr>
          <p:nvPr/>
        </p:nvSpPr>
        <p:spPr>
          <a:xfrm>
            <a:off x="683568" y="548680"/>
            <a:ext cx="7772400" cy="1470025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l"/>
            <a:r>
              <a:rPr lang="cs-CZ" sz="1800" dirty="0" smtClean="0">
                <a:solidFill>
                  <a:prstClr val="black"/>
                </a:solidFill>
              </a:rPr>
              <a:t>Anotace: Prezentace slouží k seznámení žáků s ovocnými stromy.</a:t>
            </a:r>
            <a:br>
              <a:rPr lang="cs-CZ" sz="1800" dirty="0" smtClean="0">
                <a:solidFill>
                  <a:prstClr val="black"/>
                </a:solidFill>
              </a:rPr>
            </a:br>
            <a:r>
              <a:rPr lang="cs-CZ" sz="1800" dirty="0" smtClean="0">
                <a:solidFill>
                  <a:prstClr val="black"/>
                </a:solidFill>
              </a:rPr>
              <a:t>                 Je určena pro žáky 4.-6. ročníku ZŠS.</a:t>
            </a:r>
            <a:br>
              <a:rPr lang="cs-CZ" sz="1800" dirty="0" smtClean="0">
                <a:solidFill>
                  <a:prstClr val="black"/>
                </a:solidFill>
              </a:rPr>
            </a:br>
            <a:r>
              <a:rPr lang="cs-CZ" sz="1800" dirty="0" smtClean="0">
                <a:solidFill>
                  <a:prstClr val="black"/>
                </a:solidFill>
              </a:rPr>
              <a:t>                 Období vytvoření vzdělávacího materiálu –květen 2012.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29624345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11560" y="260648"/>
            <a:ext cx="7772400" cy="1082551"/>
          </a:xfrm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/>
          <a:lstStyle/>
          <a:p>
            <a:r>
              <a:rPr lang="cs-CZ" b="1" dirty="0" smtClean="0">
                <a:solidFill>
                  <a:schemeClr val="accent3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OVOCNÉ STROMY</a:t>
            </a:r>
            <a:endParaRPr lang="cs-CZ" b="1" dirty="0">
              <a:solidFill>
                <a:schemeClr val="accent3">
                  <a:lumMod val="5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1026" name="Picture 2" descr="C:\Documents and Settings\Hana\Local Settings\Temporary Internet Files\Content.IE5\GLMOF0O2\MC900214941[1].wmf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23728" y="1983898"/>
            <a:ext cx="4870070" cy="453650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1714447" y="1556792"/>
            <a:ext cx="568863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C00000"/>
                </a:solidFill>
              </a:rPr>
              <a:t> </a:t>
            </a:r>
            <a:r>
              <a:rPr lang="cs-CZ" sz="2800" b="1" dirty="0" smtClean="0">
                <a:solidFill>
                  <a:srgbClr val="C00000"/>
                </a:solidFill>
              </a:rPr>
              <a:t>STROMY, </a:t>
            </a:r>
            <a:r>
              <a:rPr lang="cs-CZ" sz="2800" b="1" dirty="0" smtClean="0">
                <a:solidFill>
                  <a:srgbClr val="C00000"/>
                </a:solidFill>
              </a:rPr>
              <a:t>NA KTERÝCH ROSTE OVOCE</a:t>
            </a:r>
            <a:endParaRPr lang="cs-CZ" sz="2800" b="1" dirty="0">
              <a:solidFill>
                <a:srgbClr val="C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63715520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4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1"/>
          <p:cNvSpPr>
            <a:spLocks noGrp="1"/>
          </p:cNvSpPr>
          <p:nvPr>
            <p:ph type="title"/>
          </p:nvPr>
        </p:nvSpPr>
        <p:spPr/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/>
          <a:lstStyle/>
          <a:p>
            <a:r>
              <a:rPr lang="cs-CZ" b="1" dirty="0" smtClean="0">
                <a:solidFill>
                  <a:schemeClr val="accent3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OVOCNÉ STROMY</a:t>
            </a:r>
            <a:endParaRPr lang="cs-CZ" b="1" dirty="0">
              <a:solidFill>
                <a:schemeClr val="accent3">
                  <a:lumMod val="5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2051" name="Picture 3" descr="C:\Documents and Settings\Hana\Local Settings\Temporary Internet Files\Content.IE5\WDW49Z65\MC900441870[1].wmf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99792" y="1628800"/>
            <a:ext cx="3650704" cy="437078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5940152" y="1844824"/>
            <a:ext cx="2520280" cy="461665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chemeClr val="accent3"/>
                </a:solidFill>
              </a:rPr>
              <a:t>KORUNA STROMU</a:t>
            </a:r>
            <a:endParaRPr lang="cs-CZ" sz="2400" b="1" dirty="0">
              <a:solidFill>
                <a:schemeClr val="accent3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611560" y="1844824"/>
            <a:ext cx="2088232" cy="461665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chemeClr val="accent3"/>
                </a:solidFill>
              </a:rPr>
              <a:t>LISTY STROMU</a:t>
            </a:r>
            <a:endParaRPr lang="cs-CZ" sz="2400" b="1" dirty="0">
              <a:solidFill>
                <a:schemeClr val="accent3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611560" y="2996952"/>
            <a:ext cx="2304256" cy="461665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chemeClr val="accent3"/>
                </a:solidFill>
              </a:rPr>
              <a:t>VĚTVE STROMU</a:t>
            </a:r>
            <a:endParaRPr lang="cs-CZ" sz="2400" b="1" dirty="0">
              <a:solidFill>
                <a:schemeClr val="accent3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6350496" y="2996952"/>
            <a:ext cx="2325960" cy="461665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chemeClr val="accent3"/>
                </a:solidFill>
              </a:rPr>
              <a:t>KMEN STROMU</a:t>
            </a:r>
            <a:endParaRPr lang="cs-CZ" sz="2400" b="1" dirty="0">
              <a:solidFill>
                <a:schemeClr val="accent3"/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6350496" y="4970785"/>
            <a:ext cx="2469976" cy="461665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chemeClr val="accent3"/>
                </a:solidFill>
              </a:rPr>
              <a:t>KOŘENY STROMU</a:t>
            </a:r>
            <a:endParaRPr lang="cs-CZ" sz="2400" b="1" dirty="0">
              <a:solidFill>
                <a:schemeClr val="accent3"/>
              </a:solidFill>
            </a:endParaRPr>
          </a:p>
        </p:txBody>
      </p:sp>
      <p:cxnSp>
        <p:nvCxnSpPr>
          <p:cNvPr id="11" name="Přímá spojnice se šipkou 10"/>
          <p:cNvCxnSpPr>
            <a:stCxn id="5" idx="1"/>
          </p:cNvCxnSpPr>
          <p:nvPr/>
        </p:nvCxnSpPr>
        <p:spPr>
          <a:xfrm flipH="1" flipV="1">
            <a:off x="5220072" y="2075656"/>
            <a:ext cx="720080" cy="1"/>
          </a:xfrm>
          <a:prstGeom prst="straightConnector1">
            <a:avLst/>
          </a:prstGeom>
          <a:ln w="57150">
            <a:solidFill>
              <a:schemeClr val="accent3">
                <a:lumMod val="50000"/>
              </a:schemeClr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Přímá spojnice se šipkou 12"/>
          <p:cNvCxnSpPr>
            <a:stCxn id="6" idx="3"/>
          </p:cNvCxnSpPr>
          <p:nvPr/>
        </p:nvCxnSpPr>
        <p:spPr>
          <a:xfrm>
            <a:off x="2699792" y="2075657"/>
            <a:ext cx="864096" cy="777279"/>
          </a:xfrm>
          <a:prstGeom prst="straightConnector1">
            <a:avLst/>
          </a:prstGeom>
          <a:ln w="57150">
            <a:solidFill>
              <a:schemeClr val="accent3">
                <a:lumMod val="50000"/>
              </a:schemeClr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Přímá spojnice se šipkou 14"/>
          <p:cNvCxnSpPr>
            <a:stCxn id="7" idx="3"/>
          </p:cNvCxnSpPr>
          <p:nvPr/>
        </p:nvCxnSpPr>
        <p:spPr>
          <a:xfrm flipV="1">
            <a:off x="2915816" y="2996952"/>
            <a:ext cx="1224136" cy="230833"/>
          </a:xfrm>
          <a:prstGeom prst="straightConnector1">
            <a:avLst/>
          </a:prstGeom>
          <a:ln w="57150">
            <a:solidFill>
              <a:schemeClr val="accent3">
                <a:lumMod val="50000"/>
              </a:schemeClr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Přímá spojnice se šipkou 16"/>
          <p:cNvCxnSpPr>
            <a:stCxn id="8" idx="1"/>
          </p:cNvCxnSpPr>
          <p:nvPr/>
        </p:nvCxnSpPr>
        <p:spPr>
          <a:xfrm flipH="1">
            <a:off x="4525144" y="3227785"/>
            <a:ext cx="1825352" cy="586407"/>
          </a:xfrm>
          <a:prstGeom prst="straightConnector1">
            <a:avLst/>
          </a:prstGeom>
          <a:ln w="57150">
            <a:solidFill>
              <a:schemeClr val="accent3">
                <a:lumMod val="50000"/>
              </a:schemeClr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9" name="Přímá spojnice se šipkou 18"/>
          <p:cNvCxnSpPr>
            <a:stCxn id="9" idx="1"/>
          </p:cNvCxnSpPr>
          <p:nvPr/>
        </p:nvCxnSpPr>
        <p:spPr>
          <a:xfrm flipH="1" flipV="1">
            <a:off x="4788024" y="4797152"/>
            <a:ext cx="1562472" cy="404466"/>
          </a:xfrm>
          <a:prstGeom prst="straightConnector1">
            <a:avLst/>
          </a:prstGeom>
          <a:ln w="57150">
            <a:solidFill>
              <a:schemeClr val="accent3">
                <a:lumMod val="50000"/>
              </a:schemeClr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2052" name="Picture 4" descr="C:\Documents and Settings\Hana\Local Settings\Temporary Internet Files\Content.IE5\XHC0VNFY\MC900441708[1].pn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33055" y="2103040"/>
            <a:ext cx="533871" cy="53387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3" name="Picture 4" descr="C:\Documents and Settings\Hana\Local Settings\Temporary Internet Files\Content.IE5\XHC0VNFY\MC900441708[1].pn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88024" y="2306489"/>
            <a:ext cx="533871" cy="53387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4" name="Picture 4" descr="C:\Documents and Settings\Hana\Local Settings\Temporary Internet Files\Content.IE5\XHC0VNFY\MC900441708[1].pn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387174" y="2729517"/>
            <a:ext cx="533871" cy="53387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0" name="TextovéPole 19"/>
          <p:cNvSpPr txBox="1"/>
          <p:nvPr/>
        </p:nvSpPr>
        <p:spPr>
          <a:xfrm>
            <a:off x="611560" y="3933056"/>
            <a:ext cx="2304256" cy="461665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chemeClr val="accent3"/>
                </a:solidFill>
              </a:rPr>
              <a:t>PLODY STROMU</a:t>
            </a:r>
            <a:endParaRPr lang="cs-CZ" sz="2400" b="1" dirty="0">
              <a:solidFill>
                <a:schemeClr val="accent3"/>
              </a:solidFill>
            </a:endParaRPr>
          </a:p>
        </p:txBody>
      </p:sp>
      <p:cxnSp>
        <p:nvCxnSpPr>
          <p:cNvPr id="22" name="Přímá spojnice se šipkou 21"/>
          <p:cNvCxnSpPr>
            <a:stCxn id="20" idx="3"/>
          </p:cNvCxnSpPr>
          <p:nvPr/>
        </p:nvCxnSpPr>
        <p:spPr>
          <a:xfrm flipV="1">
            <a:off x="2915816" y="3112368"/>
            <a:ext cx="1609328" cy="1051521"/>
          </a:xfrm>
          <a:prstGeom prst="straightConnector1">
            <a:avLst/>
          </a:prstGeom>
          <a:ln w="57150">
            <a:solidFill>
              <a:schemeClr val="accent3">
                <a:lumMod val="50000"/>
              </a:schemeClr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967527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205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205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205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5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0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5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6" fill="hold">
                      <p:stCondLst>
                        <p:cond delay="indefinite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0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5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6" fill="hold">
                      <p:stCondLst>
                        <p:cond delay="indefinite"/>
                      </p:stCondLst>
                      <p:childTnLst>
                        <p:par>
                          <p:cTn id="57" fill="hold">
                            <p:stCondLst>
                              <p:cond delay="0"/>
                            </p:stCondLst>
                            <p:childTnLst>
                              <p:par>
                                <p:cTn id="58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0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1" fill="hold">
                      <p:stCondLst>
                        <p:cond delay="indefinite"/>
                      </p:stCondLst>
                      <p:childTnLst>
                        <p:par>
                          <p:cTn id="62" fill="hold">
                            <p:stCondLst>
                              <p:cond delay="0"/>
                            </p:stCondLst>
                            <p:childTnLst>
                              <p:par>
                                <p:cTn id="63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5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6" fill="hold">
                      <p:stCondLst>
                        <p:cond delay="indefinite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0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1" fill="hold">
                      <p:stCondLst>
                        <p:cond delay="indefinite"/>
                      </p:stCondLst>
                      <p:childTnLst>
                        <p:par>
                          <p:cTn id="72" fill="hold">
                            <p:stCondLst>
                              <p:cond delay="0"/>
                            </p:stCondLst>
                            <p:childTnLst>
                              <p:par>
                                <p:cTn id="73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5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6" fill="hold">
                      <p:stCondLst>
                        <p:cond delay="indefinite"/>
                      </p:stCondLst>
                      <p:childTnLst>
                        <p:par>
                          <p:cTn id="77" fill="hold">
                            <p:stCondLst>
                              <p:cond delay="0"/>
                            </p:stCondLst>
                            <p:childTnLst>
                              <p:par>
                                <p:cTn id="78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80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1" fill="hold">
                      <p:stCondLst>
                        <p:cond delay="indefinite"/>
                      </p:stCondLst>
                      <p:childTnLst>
                        <p:par>
                          <p:cTn id="82" fill="hold">
                            <p:stCondLst>
                              <p:cond delay="0"/>
                            </p:stCondLst>
                            <p:childTnLst>
                              <p:par>
                                <p:cTn id="83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85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6" fill="hold">
                      <p:stCondLst>
                        <p:cond delay="indefinite"/>
                      </p:stCondLst>
                      <p:childTnLst>
                        <p:par>
                          <p:cTn id="87" fill="hold">
                            <p:stCondLst>
                              <p:cond delay="0"/>
                            </p:stCondLst>
                            <p:childTnLst>
                              <p:par>
                                <p:cTn id="88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90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5" grpId="0" animBg="1"/>
      <p:bldP spid="6" grpId="0" animBg="1"/>
      <p:bldP spid="7" grpId="0" animBg="1"/>
      <p:bldP spid="8" grpId="0" animBg="1"/>
      <p:bldP spid="9" grpId="0" animBg="1"/>
      <p:bldP spid="20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" name="Picture 8" descr="C:\Documents and Settings\Hana\Local Settings\Temporary Internet Files\Content.IE5\L2445WF4\MC900441822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08304" y="1517265"/>
            <a:ext cx="1638300" cy="18827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/>
          <a:lstStyle/>
          <a:p>
            <a:r>
              <a:rPr lang="cs-CZ" b="1" dirty="0" smtClean="0">
                <a:solidFill>
                  <a:schemeClr val="accent3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OVOCNÉ STROMY</a:t>
            </a:r>
            <a:endParaRPr lang="cs-CZ" dirty="0">
              <a:solidFill>
                <a:schemeClr val="accent3">
                  <a:lumMod val="50000"/>
                </a:schemeClr>
              </a:solidFill>
            </a:endParaRPr>
          </a:p>
        </p:txBody>
      </p:sp>
      <p:pic>
        <p:nvPicPr>
          <p:cNvPr id="3074" name="Picture 2" descr="C:\Documents and Settings\Hana\Local Settings\Temporary Internet Files\Content.IE5\H5YZ4X2V\MC900441822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7544" y="1566549"/>
            <a:ext cx="1638300" cy="18827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5" name="Picture 3" descr="C:\Documents and Settings\Hana\Local Settings\Temporary Internet Files\Content.IE5\S9Y3OXU3\MC900441708[1].pn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82316" y="2057400"/>
            <a:ext cx="579512" cy="57951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" name="Picture 3" descr="C:\Documents and Settings\Hana\Local Settings\Temporary Internet Files\Content.IE5\S9Y3OXU3\MC900441708[1].pn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7544" y="2380353"/>
            <a:ext cx="579512" cy="57951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9" name="Picture 7" descr="C:\Documents and Settings\Hana\Local Settings\Temporary Internet Files\Content.IE5\GLMOF0O2\MC900193404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652922" y="2383038"/>
            <a:ext cx="689236" cy="57414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80" name="Picture 8" descr="C:\Documents and Settings\Hana\Local Settings\Temporary Internet Files\Content.IE5\L2445WF4\MC900441822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60865" y="1566548"/>
            <a:ext cx="1638300" cy="18827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1" name="Picture 8" descr="C:\Documents and Settings\Hana\Local Settings\Temporary Internet Files\Content.IE5\L2445WF4\MC900441822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859549" y="1546223"/>
            <a:ext cx="1638300" cy="18827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2" name="Picture 8" descr="C:\Documents and Settings\Hana\Local Settings\Temporary Internet Files\Content.IE5\L2445WF4\MC900441822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90778" y="1546222"/>
            <a:ext cx="1638300" cy="18827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6" name="Picture 4" descr="C:\Documents and Settings\Hana\Local Settings\Temporary Internet Files\Content.IE5\WDW49Z65\MC900215368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87514" y="2225923"/>
            <a:ext cx="476848" cy="62701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4" name="Picture 4" descr="C:\Documents and Settings\Hana\Local Settings\Temporary Internet Files\Content.IE5\WDW49Z65\MC900215368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18417" y="2009899"/>
            <a:ext cx="476848" cy="62701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7" name="Picture 5" descr="C:\Documents and Settings\Hana\Local Settings\Temporary Internet Files\Content.IE5\0L2FW5QJ\MC900193528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020637" y="2539429"/>
            <a:ext cx="751618" cy="5574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5" name="Picture 5" descr="C:\Documents and Settings\Hana\Local Settings\Temporary Internet Files\Content.IE5\0L2FW5QJ\MC900193528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93552" y="2044704"/>
            <a:ext cx="751618" cy="5574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8" name="Picture 6" descr="C:\Documents and Settings\Hana\Local Settings\Temporary Internet Files\Content.IE5\H5YZ4X2V\MC900441719[1].png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07122" y="2136206"/>
            <a:ext cx="533903" cy="53390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6" name="Picture 6" descr="C:\Documents and Settings\Hana\Local Settings\Temporary Internet Files\Content.IE5\H5YZ4X2V\MC900441719[1].png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65551" y="2225923"/>
            <a:ext cx="592206" cy="59220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7" name="Picture 7" descr="C:\Documents and Settings\Hana\Local Settings\Temporary Internet Files\Content.IE5\GLMOF0O2\MC900193404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054782" y="1913469"/>
            <a:ext cx="689236" cy="57414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684430" y="3479959"/>
            <a:ext cx="120452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chemeClr val="accent6">
                    <a:lumMod val="75000"/>
                  </a:schemeClr>
                </a:solidFill>
              </a:rPr>
              <a:t>JABLOŇ</a:t>
            </a:r>
            <a:endParaRPr lang="cs-CZ" sz="2400" b="1" dirty="0">
              <a:solidFill>
                <a:schemeClr val="accent6">
                  <a:lumMod val="75000"/>
                </a:schemeClr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2354891" y="3479959"/>
            <a:ext cx="128074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chemeClr val="accent6">
                    <a:lumMod val="75000"/>
                  </a:schemeClr>
                </a:solidFill>
              </a:rPr>
              <a:t>HRUŠEŇ</a:t>
            </a:r>
            <a:endParaRPr lang="cs-CZ" sz="2400" b="1" dirty="0">
              <a:solidFill>
                <a:schemeClr val="accent6">
                  <a:lumMod val="75000"/>
                </a:schemeClr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4020637" y="3479959"/>
            <a:ext cx="1324533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chemeClr val="accent6">
                    <a:lumMod val="75000"/>
                  </a:schemeClr>
                </a:solidFill>
              </a:rPr>
              <a:t>ŠVESTKA</a:t>
            </a:r>
            <a:endParaRPr lang="cs-CZ" sz="2400" b="1" dirty="0">
              <a:solidFill>
                <a:schemeClr val="accent6">
                  <a:lumMod val="75000"/>
                </a:schemeClr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5825361" y="3449323"/>
            <a:ext cx="116913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chemeClr val="accent6">
                    <a:lumMod val="75000"/>
                  </a:schemeClr>
                </a:solidFill>
              </a:rPr>
              <a:t>TŘEŠEŇ</a:t>
            </a:r>
            <a:endParaRPr lang="cs-CZ" sz="2400" b="1" dirty="0">
              <a:solidFill>
                <a:schemeClr val="accent6">
                  <a:lumMod val="75000"/>
                </a:schemeClr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7312374" y="3428998"/>
            <a:ext cx="163830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chemeClr val="accent6">
                    <a:lumMod val="75000"/>
                  </a:schemeClr>
                </a:solidFill>
              </a:rPr>
              <a:t> MERUŇKA</a:t>
            </a:r>
            <a:endParaRPr lang="cs-CZ" sz="2400" b="1" dirty="0">
              <a:solidFill>
                <a:schemeClr val="accent6">
                  <a:lumMod val="75000"/>
                </a:schemeClr>
              </a:solidFill>
            </a:endParaRPr>
          </a:p>
        </p:txBody>
      </p:sp>
      <p:pic>
        <p:nvPicPr>
          <p:cNvPr id="23" name="Picture 3" descr="C:\Documents and Settings\Hana\Local Settings\Temporary Internet Files\Content.IE5\S9Y3OXU3\MC900441708[1].png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0630" y="4149080"/>
            <a:ext cx="1152128" cy="115212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4" name="Picture 4" descr="C:\Documents and Settings\Hana\Local Settings\Temporary Internet Files\Content.IE5\WDW49Z65\MC900215368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48492" y="4126275"/>
            <a:ext cx="893545" cy="117493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5" name="Picture 5" descr="C:\Documents and Settings\Hana\Local Settings\Temporary Internet Files\Content.IE5\0L2FW5QJ\MC900193528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115361" y="4292851"/>
            <a:ext cx="1135083" cy="84177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6" name="Picture 6" descr="C:\Documents and Settings\Hana\Local Settings\Temporary Internet Files\Content.IE5\H5YZ4X2V\MC900441719[1].png"/>
          <p:cNvPicPr>
            <a:picLocks noChangeAspect="1" noChangeArrowheads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988338" y="4149080"/>
            <a:ext cx="1006157" cy="100615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7" name="Picture 7" descr="C:\Documents and Settings\Hana\Local Settings\Temporary Internet Files\Content.IE5\GLMOF0O2\MC900193404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60900" y="4062443"/>
            <a:ext cx="1183118" cy="9855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9" name="TextovéPole 8"/>
          <p:cNvSpPr txBox="1"/>
          <p:nvPr/>
        </p:nvSpPr>
        <p:spPr>
          <a:xfrm>
            <a:off x="684430" y="5517232"/>
            <a:ext cx="120452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chemeClr val="accent3">
                    <a:lumMod val="50000"/>
                  </a:schemeClr>
                </a:solidFill>
              </a:rPr>
              <a:t>JABLKO</a:t>
            </a:r>
            <a:endParaRPr lang="cs-CZ" sz="2400" b="1" dirty="0">
              <a:solidFill>
                <a:schemeClr val="accent3">
                  <a:lumMod val="50000"/>
                </a:schemeClr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2416948" y="5517231"/>
            <a:ext cx="134113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chemeClr val="accent3">
                    <a:lumMod val="50000"/>
                  </a:schemeClr>
                </a:solidFill>
              </a:rPr>
              <a:t> HRUŠKA</a:t>
            </a:r>
            <a:endParaRPr lang="cs-CZ" sz="2400" b="1" dirty="0">
              <a:solidFill>
                <a:schemeClr val="accent3">
                  <a:lumMod val="50000"/>
                </a:schemeClr>
              </a:solidFill>
            </a:endParaRPr>
          </a:p>
        </p:txBody>
      </p:sp>
      <p:sp>
        <p:nvSpPr>
          <p:cNvPr id="18" name="TextovéPole 17"/>
          <p:cNvSpPr txBox="1"/>
          <p:nvPr/>
        </p:nvSpPr>
        <p:spPr>
          <a:xfrm>
            <a:off x="4020637" y="5517232"/>
            <a:ext cx="1324533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chemeClr val="accent3">
                    <a:lumMod val="50000"/>
                  </a:schemeClr>
                </a:solidFill>
              </a:rPr>
              <a:t>ŠVESTKA</a:t>
            </a:r>
            <a:endParaRPr lang="cs-CZ" sz="2400" b="1" dirty="0">
              <a:solidFill>
                <a:schemeClr val="accent3">
                  <a:lumMod val="50000"/>
                </a:schemeClr>
              </a:solidFill>
            </a:endParaRPr>
          </a:p>
        </p:txBody>
      </p:sp>
      <p:sp>
        <p:nvSpPr>
          <p:cNvPr id="19" name="TextovéPole 18"/>
          <p:cNvSpPr txBox="1"/>
          <p:nvPr/>
        </p:nvSpPr>
        <p:spPr>
          <a:xfrm>
            <a:off x="5825362" y="5515424"/>
            <a:ext cx="123239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chemeClr val="accent3">
                    <a:lumMod val="50000"/>
                  </a:schemeClr>
                </a:solidFill>
              </a:rPr>
              <a:t>TŘEŠNĚ</a:t>
            </a:r>
            <a:endParaRPr lang="cs-CZ" sz="2400" b="1" dirty="0">
              <a:solidFill>
                <a:schemeClr val="accent3">
                  <a:lumMod val="50000"/>
                </a:schemeClr>
              </a:solidFill>
            </a:endParaRPr>
          </a:p>
        </p:txBody>
      </p:sp>
      <p:sp>
        <p:nvSpPr>
          <p:cNvPr id="20" name="TextovéPole 19"/>
          <p:cNvSpPr txBox="1"/>
          <p:nvPr/>
        </p:nvSpPr>
        <p:spPr>
          <a:xfrm>
            <a:off x="7403984" y="5515422"/>
            <a:ext cx="154669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chemeClr val="accent3">
                    <a:lumMod val="50000"/>
                  </a:schemeClr>
                </a:solidFill>
              </a:rPr>
              <a:t>MERUŇKA</a:t>
            </a:r>
            <a:endParaRPr lang="cs-CZ" sz="2400" b="1" dirty="0">
              <a:solidFill>
                <a:schemeClr val="accent3">
                  <a:lumMod val="5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180798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8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308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08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5" dur="10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6" fill="hold">
                      <p:stCondLst>
                        <p:cond delay="indefinite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1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6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1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2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3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07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07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6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07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67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075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68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07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9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075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70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07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1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075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72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07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3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075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74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075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9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0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1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2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3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4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85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86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7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88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9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90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91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92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3" fill="hold">
                      <p:stCondLst>
                        <p:cond delay="indefinite"/>
                      </p:stCondLst>
                      <p:childTnLst>
                        <p:par>
                          <p:cTn id="94" fill="hold">
                            <p:stCondLst>
                              <p:cond delay="0"/>
                            </p:stCondLst>
                            <p:childTnLst>
                              <p:par>
                                <p:cTn id="95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97" dur="1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8" dur="1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9" dur="1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0" dur="10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1" fill="hold">
                      <p:stCondLst>
                        <p:cond delay="indefinite"/>
                      </p:stCondLst>
                      <p:childTnLst>
                        <p:par>
                          <p:cTn id="102" fill="hold">
                            <p:stCondLst>
                              <p:cond delay="0"/>
                            </p:stCondLst>
                            <p:childTnLst>
                              <p:par>
                                <p:cTn id="10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5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6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7" fill="hold">
                      <p:stCondLst>
                        <p:cond delay="indefinite"/>
                      </p:stCondLst>
                      <p:childTnLst>
                        <p:par>
                          <p:cTn id="108" fill="hold">
                            <p:stCondLst>
                              <p:cond delay="0"/>
                            </p:stCondLst>
                            <p:childTnLst>
                              <p:par>
                                <p:cTn id="109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1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2" fill="hold">
                      <p:stCondLst>
                        <p:cond delay="indefinite"/>
                      </p:stCondLst>
                      <p:childTnLst>
                        <p:par>
                          <p:cTn id="113" fill="hold">
                            <p:stCondLst>
                              <p:cond delay="0"/>
                            </p:stCondLst>
                            <p:childTnLst>
                              <p:par>
                                <p:cTn id="114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16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17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8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9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0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1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22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23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24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25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26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27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28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29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0" fill="hold">
                      <p:stCondLst>
                        <p:cond delay="indefinite"/>
                      </p:stCondLst>
                      <p:childTnLst>
                        <p:par>
                          <p:cTn id="131" fill="hold">
                            <p:stCondLst>
                              <p:cond delay="0"/>
                            </p:stCondLst>
                            <p:childTnLst>
                              <p:par>
                                <p:cTn id="132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4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5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6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7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07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8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07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9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07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40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076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1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07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42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076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43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07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44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076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45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07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46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076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47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076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8" fill="hold">
                      <p:stCondLst>
                        <p:cond delay="indefinite"/>
                      </p:stCondLst>
                      <p:childTnLst>
                        <p:par>
                          <p:cTn id="149" fill="hold">
                            <p:stCondLst>
                              <p:cond delay="0"/>
                            </p:stCondLst>
                            <p:childTnLst>
                              <p:par>
                                <p:cTn id="150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2" dur="10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3" dur="10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4" dur="10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55" dur="10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6" fill="hold">
                      <p:stCondLst>
                        <p:cond delay="indefinite"/>
                      </p:stCondLst>
                      <p:childTnLst>
                        <p:par>
                          <p:cTn id="157" fill="hold">
                            <p:stCondLst>
                              <p:cond delay="0"/>
                            </p:stCondLst>
                            <p:childTnLst>
                              <p:par>
                                <p:cTn id="158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60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1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2" fill="hold">
                      <p:stCondLst>
                        <p:cond delay="indefinite"/>
                      </p:stCondLst>
                      <p:childTnLst>
                        <p:par>
                          <p:cTn id="163" fill="hold">
                            <p:stCondLst>
                              <p:cond delay="0"/>
                            </p:stCondLst>
                            <p:childTnLst>
                              <p:par>
                                <p:cTn id="164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6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7" fill="hold">
                      <p:stCondLst>
                        <p:cond delay="indefinite"/>
                      </p:stCondLst>
                      <p:childTnLst>
                        <p:par>
                          <p:cTn id="168" fill="hold">
                            <p:stCondLst>
                              <p:cond delay="0"/>
                            </p:stCondLst>
                            <p:childTnLst>
                              <p:par>
                                <p:cTn id="169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1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72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3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4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5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6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77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78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9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80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81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2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83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84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5" fill="hold">
                      <p:stCondLst>
                        <p:cond delay="indefinite"/>
                      </p:stCondLst>
                      <p:childTnLst>
                        <p:par>
                          <p:cTn id="186" fill="hold">
                            <p:stCondLst>
                              <p:cond delay="0"/>
                            </p:stCondLst>
                            <p:childTnLst>
                              <p:par>
                                <p:cTn id="187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89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90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1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2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07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3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07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4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07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95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077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96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07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7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077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98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07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9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077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200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07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01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077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2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077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3" fill="hold">
                      <p:stCondLst>
                        <p:cond delay="indefinite"/>
                      </p:stCondLst>
                      <p:childTnLst>
                        <p:par>
                          <p:cTn id="204" fill="hold">
                            <p:stCondLst>
                              <p:cond delay="0"/>
                            </p:stCondLst>
                            <p:childTnLst>
                              <p:par>
                                <p:cTn id="205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07" dur="10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8" dur="10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9" dur="10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10" dur="10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1" fill="hold">
                      <p:stCondLst>
                        <p:cond delay="indefinite"/>
                      </p:stCondLst>
                      <p:childTnLst>
                        <p:par>
                          <p:cTn id="212" fill="hold">
                            <p:stCondLst>
                              <p:cond delay="0"/>
                            </p:stCondLst>
                            <p:childTnLst>
                              <p:par>
                                <p:cTn id="21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5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16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7" fill="hold">
                      <p:stCondLst>
                        <p:cond delay="indefinite"/>
                      </p:stCondLst>
                      <p:childTnLst>
                        <p:par>
                          <p:cTn id="218" fill="hold">
                            <p:stCondLst>
                              <p:cond delay="0"/>
                            </p:stCondLst>
                            <p:childTnLst>
                              <p:par>
                                <p:cTn id="219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1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2" fill="hold">
                      <p:stCondLst>
                        <p:cond delay="indefinite"/>
                      </p:stCondLst>
                      <p:childTnLst>
                        <p:par>
                          <p:cTn id="223" fill="hold">
                            <p:stCondLst>
                              <p:cond delay="0"/>
                            </p:stCondLst>
                            <p:childTnLst>
                              <p:par>
                                <p:cTn id="224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6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7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8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9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0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1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232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233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34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235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36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237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38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39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0" fill="hold">
                      <p:stCondLst>
                        <p:cond delay="indefinite"/>
                      </p:stCondLst>
                      <p:childTnLst>
                        <p:par>
                          <p:cTn id="241" fill="hold">
                            <p:stCondLst>
                              <p:cond delay="0"/>
                            </p:stCondLst>
                            <p:childTnLst>
                              <p:par>
                                <p:cTn id="242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44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45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6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7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07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8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07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9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07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250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078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251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07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52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078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253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07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54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078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255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07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56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078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57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078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8" fill="hold">
                      <p:stCondLst>
                        <p:cond delay="indefinite"/>
                      </p:stCondLst>
                      <p:childTnLst>
                        <p:par>
                          <p:cTn id="259" fill="hold">
                            <p:stCondLst>
                              <p:cond delay="0"/>
                            </p:stCondLst>
                            <p:childTnLst>
                              <p:par>
                                <p:cTn id="260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62" dur="10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3" dur="10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4" dur="10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65" dur="10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6" fill="hold">
                      <p:stCondLst>
                        <p:cond delay="indefinite"/>
                      </p:stCondLst>
                      <p:childTnLst>
                        <p:par>
                          <p:cTn id="267" fill="hold">
                            <p:stCondLst>
                              <p:cond delay="0"/>
                            </p:stCondLst>
                            <p:childTnLst>
                              <p:par>
                                <p:cTn id="268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0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71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2" fill="hold">
                      <p:stCondLst>
                        <p:cond delay="indefinite"/>
                      </p:stCondLst>
                      <p:childTnLst>
                        <p:par>
                          <p:cTn id="273" fill="hold">
                            <p:stCondLst>
                              <p:cond delay="0"/>
                            </p:stCondLst>
                            <p:childTnLst>
                              <p:par>
                                <p:cTn id="274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6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7" fill="hold">
                      <p:stCondLst>
                        <p:cond delay="indefinite"/>
                      </p:stCondLst>
                      <p:childTnLst>
                        <p:par>
                          <p:cTn id="278" fill="hold">
                            <p:stCondLst>
                              <p:cond delay="0"/>
                            </p:stCondLst>
                            <p:childTnLst>
                              <p:par>
                                <p:cTn id="279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81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82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3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4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5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6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287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288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89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290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91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292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93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94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5" fill="hold">
                      <p:stCondLst>
                        <p:cond delay="indefinite"/>
                      </p:stCondLst>
                      <p:childTnLst>
                        <p:par>
                          <p:cTn id="296" fill="hold">
                            <p:stCondLst>
                              <p:cond delay="0"/>
                            </p:stCondLst>
                            <p:childTnLst>
                              <p:par>
                                <p:cTn id="297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99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00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1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2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07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3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07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4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07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305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079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06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07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07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079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308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07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09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079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310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07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11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079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312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079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3" grpId="0"/>
      <p:bldP spid="4" grpId="0"/>
      <p:bldP spid="6" grpId="0"/>
      <p:bldP spid="7" grpId="0"/>
      <p:bldP spid="8" grpId="0"/>
      <p:bldP spid="9" grpId="0"/>
      <p:bldP spid="10" grpId="0"/>
      <p:bldP spid="18" grpId="0"/>
      <p:bldP spid="19" grpId="0"/>
      <p:bldP spid="20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1"/>
          <p:cNvSpPr txBox="1">
            <a:spLocks/>
          </p:cNvSpPr>
          <p:nvPr/>
        </p:nvSpPr>
        <p:spPr>
          <a:xfrm>
            <a:off x="467544" y="427038"/>
            <a:ext cx="8229600" cy="1143000"/>
          </a:xfrm>
          <a:prstGeom prst="rect">
            <a:avLst/>
          </a:prstGeom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 vert="horz" lIns="91440" tIns="45720" rIns="91440" bIns="45720" rtlCol="0" anchor="ctr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b="1" dirty="0" smtClean="0">
                <a:solidFill>
                  <a:schemeClr val="accent3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OVOCNÉ STROMY</a:t>
            </a:r>
            <a:endParaRPr lang="cs-CZ" dirty="0">
              <a:solidFill>
                <a:schemeClr val="accent3">
                  <a:lumMod val="50000"/>
                </a:schemeClr>
              </a:solidFill>
            </a:endParaRPr>
          </a:p>
        </p:txBody>
      </p:sp>
      <p:pic>
        <p:nvPicPr>
          <p:cNvPr id="4099" name="Picture 3" descr="C:\Documents and Settings\Hana\Local Settings\Temporary Internet Files\Content.IE5\L2445WF4\MC900391406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25282" y="1772816"/>
            <a:ext cx="1333195" cy="1812341"/>
          </a:xfrm>
          <a:prstGeom prst="rect">
            <a:avLst/>
          </a:prstGeom>
          <a:noFill/>
          <a:ln w="57150">
            <a:solidFill>
              <a:schemeClr val="accent3">
                <a:lumMod val="50000"/>
              </a:schemeClr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0" name="Picture 4" descr="C:\Documents and Settings\Hana\Local Settings\Temporary Internet Files\Content.IE5\L2445WF4\MC900391494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08579" y="1772816"/>
            <a:ext cx="1462126" cy="1822399"/>
          </a:xfrm>
          <a:prstGeom prst="rect">
            <a:avLst/>
          </a:prstGeom>
          <a:noFill/>
          <a:ln w="57150">
            <a:solidFill>
              <a:schemeClr val="accent3">
                <a:lumMod val="50000"/>
              </a:schemeClr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1" name="Picture 5" descr="C:\Documents and Settings\Hana\Local Settings\Temporary Internet Files\Content.IE5\WDW49Z65\MC900268996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85520" y="4794657"/>
            <a:ext cx="771857" cy="110169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2" name="Picture 6" descr="C:\Documents and Settings\Hana\Local Settings\Temporary Internet Files\Content.IE5\GLMOF0O2\MC900036398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66174" y="4941168"/>
            <a:ext cx="1091490" cy="90733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3" name="Picture 7" descr="C:\Documents and Settings\Hana\Local Settings\Temporary Internet Files\Content.IE5\XHC0VNFY\MC900436891[1].png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452582" y="2350395"/>
            <a:ext cx="857250" cy="8572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4" name="Picture 8" descr="C:\Documents and Settings\Hana\Local Settings\Temporary Internet Files\Content.IE5\GLMOF0O2\MP900438641[1].jpg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99592" y="2670134"/>
            <a:ext cx="918608" cy="137203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5" name="Picture 9" descr="C:\Documents and Settings\Hana\Local Settings\Temporary Internet Files\Content.IE5\S9Y3OXU3\MC900441708[2].png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91879" y="4941168"/>
            <a:ext cx="1011560" cy="101156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6" name="Picture 10" descr="C:\Documents and Settings\Hana\Local Settings\Temporary Internet Files\Content.IE5\O9I3WXEB\MP900430470[1].jpg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34473" y="3547535"/>
            <a:ext cx="1412776" cy="1412776"/>
          </a:xfrm>
          <a:prstGeom prst="rect">
            <a:avLst/>
          </a:prstGeom>
          <a:noFill/>
          <a:ln>
            <a:solidFill>
              <a:schemeClr val="bg1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cxnSp>
        <p:nvCxnSpPr>
          <p:cNvPr id="6" name="Přímá spojnice se šipkou 5"/>
          <p:cNvCxnSpPr>
            <a:stCxn id="4104" idx="3"/>
          </p:cNvCxnSpPr>
          <p:nvPr/>
        </p:nvCxnSpPr>
        <p:spPr>
          <a:xfrm flipV="1">
            <a:off x="1818200" y="3207645"/>
            <a:ext cx="1007082" cy="148505"/>
          </a:xfrm>
          <a:prstGeom prst="straightConnector1">
            <a:avLst/>
          </a:prstGeom>
          <a:ln w="57150">
            <a:solidFill>
              <a:schemeClr val="accent3">
                <a:lumMod val="50000"/>
              </a:schemeClr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se šipkou 7"/>
          <p:cNvCxnSpPr>
            <a:stCxn id="4101" idx="3"/>
          </p:cNvCxnSpPr>
          <p:nvPr/>
        </p:nvCxnSpPr>
        <p:spPr>
          <a:xfrm flipV="1">
            <a:off x="2057377" y="3585157"/>
            <a:ext cx="2874663" cy="1760346"/>
          </a:xfrm>
          <a:prstGeom prst="straightConnector1">
            <a:avLst/>
          </a:prstGeom>
          <a:ln w="57150">
            <a:solidFill>
              <a:schemeClr val="accent3">
                <a:lumMod val="50000"/>
              </a:schemeClr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Přímá spojnice se šipkou 9"/>
          <p:cNvCxnSpPr>
            <a:stCxn id="4105" idx="0"/>
            <a:endCxn id="4099" idx="2"/>
          </p:cNvCxnSpPr>
          <p:nvPr/>
        </p:nvCxnSpPr>
        <p:spPr>
          <a:xfrm flipH="1" flipV="1">
            <a:off x="3491880" y="3585157"/>
            <a:ext cx="505779" cy="1356011"/>
          </a:xfrm>
          <a:prstGeom prst="straightConnector1">
            <a:avLst/>
          </a:prstGeom>
          <a:ln w="57150">
            <a:solidFill>
              <a:schemeClr val="accent3">
                <a:lumMod val="50000"/>
              </a:schemeClr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Přímá spojnice se šipkou 11"/>
          <p:cNvCxnSpPr>
            <a:stCxn id="4102" idx="0"/>
            <a:endCxn id="4100" idx="2"/>
          </p:cNvCxnSpPr>
          <p:nvPr/>
        </p:nvCxnSpPr>
        <p:spPr>
          <a:xfrm flipH="1" flipV="1">
            <a:off x="5339642" y="3595215"/>
            <a:ext cx="1272277" cy="1345953"/>
          </a:xfrm>
          <a:prstGeom prst="straightConnector1">
            <a:avLst/>
          </a:prstGeom>
          <a:ln w="57150">
            <a:solidFill>
              <a:schemeClr val="accent3">
                <a:lumMod val="50000"/>
              </a:schemeClr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Přímá spojnice se šipkou 14"/>
          <p:cNvCxnSpPr>
            <a:stCxn id="4106" idx="1"/>
          </p:cNvCxnSpPr>
          <p:nvPr/>
        </p:nvCxnSpPr>
        <p:spPr>
          <a:xfrm flipH="1" flipV="1">
            <a:off x="3997659" y="3595215"/>
            <a:ext cx="3136814" cy="658708"/>
          </a:xfrm>
          <a:prstGeom prst="straightConnector1">
            <a:avLst/>
          </a:prstGeom>
          <a:ln w="57150">
            <a:solidFill>
              <a:schemeClr val="accent3">
                <a:lumMod val="50000"/>
              </a:schemeClr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Přímá spojnice se šipkou 16"/>
          <p:cNvCxnSpPr>
            <a:stCxn id="4103" idx="1"/>
            <a:endCxn id="4100" idx="3"/>
          </p:cNvCxnSpPr>
          <p:nvPr/>
        </p:nvCxnSpPr>
        <p:spPr>
          <a:xfrm flipH="1" flipV="1">
            <a:off x="6070705" y="2684016"/>
            <a:ext cx="1381877" cy="95004"/>
          </a:xfrm>
          <a:prstGeom prst="straightConnector1">
            <a:avLst/>
          </a:prstGeom>
          <a:ln w="57150">
            <a:solidFill>
              <a:schemeClr val="accent3">
                <a:lumMod val="50000"/>
              </a:schemeClr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86807190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409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409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410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410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4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5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410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410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410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30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4104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1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410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2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4104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33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410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4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4104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35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410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6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4104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37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4104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2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410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410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410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48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4101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49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410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0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4101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51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410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2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4101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53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410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4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4101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55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4101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6" fill="hold">
                      <p:stCondLst>
                        <p:cond delay="indefinite"/>
                      </p:stCondLst>
                      <p:childTnLst>
                        <p:par>
                          <p:cTn id="57" fill="hold">
                            <p:stCondLst>
                              <p:cond delay="0"/>
                            </p:stCondLst>
                            <p:childTnLst>
                              <p:par>
                                <p:cTn id="58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0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1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2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3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410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410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410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66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4105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67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410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8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4105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69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410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0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4105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71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410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2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4105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73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4105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4" fill="hold">
                      <p:stCondLst>
                        <p:cond delay="indefinite"/>
                      </p:stCondLst>
                      <p:childTnLst>
                        <p:par>
                          <p:cTn id="75" fill="hold">
                            <p:stCondLst>
                              <p:cond delay="0"/>
                            </p:stCondLst>
                            <p:childTnLst>
                              <p:par>
                                <p:cTn id="76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8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9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0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1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410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2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410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3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410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84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4102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85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410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6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4102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87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410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8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4102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89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410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90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4102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91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4102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2" fill="hold">
                      <p:stCondLst>
                        <p:cond delay="indefinite"/>
                      </p:stCondLst>
                      <p:childTnLst>
                        <p:par>
                          <p:cTn id="93" fill="hold">
                            <p:stCondLst>
                              <p:cond delay="0"/>
                            </p:stCondLst>
                            <p:childTnLst>
                              <p:par>
                                <p:cTn id="94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96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7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8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9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410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0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410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1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410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02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4106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03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410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04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4106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05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410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06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4106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07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410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08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4106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09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4106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0" fill="hold">
                      <p:stCondLst>
                        <p:cond delay="indefinite"/>
                      </p:stCondLst>
                      <p:childTnLst>
                        <p:par>
                          <p:cTn id="111" fill="hold">
                            <p:stCondLst>
                              <p:cond delay="0"/>
                            </p:stCondLst>
                            <p:childTnLst>
                              <p:par>
                                <p:cTn id="112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14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15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6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7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410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8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410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9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410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20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4103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21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410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22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4103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23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410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24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4103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25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410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26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4103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27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4103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8" fill="hold">
                      <p:stCondLst>
                        <p:cond delay="indefinite"/>
                      </p:stCondLst>
                      <p:childTnLst>
                        <p:par>
                          <p:cTn id="129" fill="hold">
                            <p:stCondLst>
                              <p:cond delay="0"/>
                            </p:stCondLst>
                            <p:childTnLst>
                              <p:par>
                                <p:cTn id="130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2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3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34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5" fill="hold">
                      <p:stCondLst>
                        <p:cond delay="indefinite"/>
                      </p:stCondLst>
                      <p:childTnLst>
                        <p:par>
                          <p:cTn id="136" fill="hold">
                            <p:stCondLst>
                              <p:cond delay="0"/>
                            </p:stCondLst>
                            <p:childTnLst>
                              <p:par>
                                <p:cTn id="137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9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0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1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2" fill="hold">
                      <p:stCondLst>
                        <p:cond delay="indefinite"/>
                      </p:stCondLst>
                      <p:childTnLst>
                        <p:par>
                          <p:cTn id="143" fill="hold">
                            <p:stCondLst>
                              <p:cond delay="0"/>
                            </p:stCondLst>
                            <p:childTnLst>
                              <p:par>
                                <p:cTn id="144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6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7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8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9" fill="hold">
                      <p:stCondLst>
                        <p:cond delay="indefinite"/>
                      </p:stCondLst>
                      <p:childTnLst>
                        <p:par>
                          <p:cTn id="150" fill="hold">
                            <p:stCondLst>
                              <p:cond delay="0"/>
                            </p:stCondLst>
                            <p:childTnLst>
                              <p:par>
                                <p:cTn id="151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3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4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55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6" fill="hold">
                      <p:stCondLst>
                        <p:cond delay="indefinite"/>
                      </p:stCondLst>
                      <p:childTnLst>
                        <p:par>
                          <p:cTn id="157" fill="hold">
                            <p:stCondLst>
                              <p:cond delay="0"/>
                            </p:stCondLst>
                            <p:childTnLst>
                              <p:par>
                                <p:cTn id="158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60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1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2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3" fill="hold">
                      <p:stCondLst>
                        <p:cond delay="indefinite"/>
                      </p:stCondLst>
                      <p:childTnLst>
                        <p:par>
                          <p:cTn id="164" fill="hold">
                            <p:stCondLst>
                              <p:cond delay="0"/>
                            </p:stCondLst>
                            <p:childTnLst>
                              <p:par>
                                <p:cTn id="165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67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8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9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1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 vert="horz" lIns="91440" tIns="45720" rIns="91440" bIns="45720" rtlCol="0" anchor="ctr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b="1" dirty="0" smtClean="0">
                <a:solidFill>
                  <a:schemeClr val="accent3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OVOCNÉ STROMY</a:t>
            </a:r>
            <a:endParaRPr lang="cs-CZ" dirty="0">
              <a:solidFill>
                <a:schemeClr val="accent3">
                  <a:lumMod val="50000"/>
                </a:schemeClr>
              </a:solidFill>
            </a:endParaRPr>
          </a:p>
        </p:txBody>
      </p:sp>
      <p:pic>
        <p:nvPicPr>
          <p:cNvPr id="5122" name="Picture 2" descr="C:\Documents and Settings\Hana\Local Settings\Temporary Internet Files\Content.IE5\XHC0VNFY\MC900088386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24793" y="3096122"/>
            <a:ext cx="1183666" cy="127886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24" name="Picture 4" descr="C:\Documents and Settings\Hana\Local Settings\Temporary Internet Files\Content.IE5\L2445WF4\MC900250816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78889" y="4728381"/>
            <a:ext cx="944828" cy="159134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25" name="Picture 5" descr="C:\Documents and Settings\Hana\Local Settings\Temporary Internet Files\Content.IE5\WDW49Z65\MC900246111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67095" y="4911290"/>
            <a:ext cx="921306" cy="135309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26" name="Picture 6" descr="C:\Documents and Settings\Hana\Local Settings\Temporary Internet Files\Content.IE5\XHC0VNFY\MC900358579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57174" y="1628799"/>
            <a:ext cx="1843430" cy="1892301"/>
          </a:xfrm>
          <a:prstGeom prst="rect">
            <a:avLst/>
          </a:prstGeom>
          <a:noFill/>
          <a:ln w="57150">
            <a:solidFill>
              <a:schemeClr val="accent3">
                <a:lumMod val="50000"/>
              </a:schemeClr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27" name="Picture 7" descr="C:\Documents and Settings\Hana\Local Settings\Temporary Internet Files\Content.IE5\H5YZ4X2V\MC900383038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698081" y="1628800"/>
            <a:ext cx="1815084" cy="1429207"/>
          </a:xfrm>
          <a:prstGeom prst="rect">
            <a:avLst/>
          </a:prstGeom>
          <a:noFill/>
          <a:ln w="57150">
            <a:solidFill>
              <a:schemeClr val="accent3">
                <a:lumMod val="50000"/>
              </a:schemeClr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28" name="Picture 8" descr="C:\Documents and Settings\Hana\Local Settings\Temporary Internet Files\Content.IE5\S9Y3OXU3\MC900193404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76834" y="5271057"/>
            <a:ext cx="1032573" cy="86014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29" name="Picture 9" descr="C:\Documents and Settings\Hana\Local Settings\Temporary Internet Files\Content.IE5\O9I3WXEB\MC900193406[1].wmf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673980" y="4544264"/>
            <a:ext cx="1470020" cy="97811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30" name="Picture 10" descr="C:\Documents and Settings\Hana\Local Settings\Temporary Internet Files\Content.IE5\0L2FW5QJ\MC900246167[1].wmf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38311" y="5006444"/>
            <a:ext cx="1039650" cy="125893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31" name="Picture 11" descr="C:\Documents and Settings\Hana\Local Settings\Temporary Internet Files\Content.IE5\L2445WF4\MC900423876[1].wmf"/>
          <p:cNvPicPr>
            <a:picLocks noChangeAspect="1" noChangeArrowheads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24128" y="1628800"/>
            <a:ext cx="1711325" cy="1892300"/>
          </a:xfrm>
          <a:prstGeom prst="rect">
            <a:avLst/>
          </a:prstGeom>
          <a:noFill/>
          <a:ln w="57150">
            <a:solidFill>
              <a:schemeClr val="accent3">
                <a:lumMod val="50000"/>
              </a:schemeClr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32" name="Picture 12" descr="C:\Documents and Settings\Hana\Local Settings\Temporary Internet Files\Content.IE5\WDW49Z65\MC900246107[1].wmf"/>
          <p:cNvPicPr>
            <a:picLocks noChangeAspect="1" noChangeArrowheads="1"/>
          </p:cNvPicPr>
          <p:nvPr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04392" y="5257360"/>
            <a:ext cx="1699627" cy="88934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33" name="Picture 13" descr="C:\Documents and Settings\Hana\Local Settings\Temporary Internet Files\Content.IE5\GLMOF0O2\MC900193526[1].wmf"/>
          <p:cNvPicPr>
            <a:picLocks noChangeAspect="1" noChangeArrowheads="1"/>
          </p:cNvPicPr>
          <p:nvPr/>
        </p:nvPicPr>
        <p:blipFill>
          <a:blip r:embed="rId1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3214" y="4374986"/>
            <a:ext cx="815097" cy="98069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34" name="Picture 14" descr="C:\Documents and Settings\Hana\Local Settings\Temporary Internet Files\Content.IE5\XHC0VNFY\MC900436910[1].png"/>
          <p:cNvPicPr>
            <a:picLocks noChangeAspect="1" noChangeArrowheads="1"/>
          </p:cNvPicPr>
          <p:nvPr/>
        </p:nvPicPr>
        <p:blipFill>
          <a:blip r:embed="rId1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100392" y="3469199"/>
            <a:ext cx="857250" cy="8572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cxnSp>
        <p:nvCxnSpPr>
          <p:cNvPr id="7" name="Přímá spojnice se šipkou 6"/>
          <p:cNvCxnSpPr/>
          <p:nvPr/>
        </p:nvCxnSpPr>
        <p:spPr>
          <a:xfrm flipV="1">
            <a:off x="916874" y="3162779"/>
            <a:ext cx="1019070" cy="612840"/>
          </a:xfrm>
          <a:prstGeom prst="straightConnector1">
            <a:avLst/>
          </a:prstGeom>
          <a:ln w="57150">
            <a:solidFill>
              <a:schemeClr val="accent3">
                <a:lumMod val="50000"/>
              </a:schemeClr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Přímá spojnice se šipkou 8"/>
          <p:cNvCxnSpPr/>
          <p:nvPr/>
        </p:nvCxnSpPr>
        <p:spPr>
          <a:xfrm flipV="1">
            <a:off x="1030762" y="3284984"/>
            <a:ext cx="4981398" cy="1626306"/>
          </a:xfrm>
          <a:prstGeom prst="straightConnector1">
            <a:avLst/>
          </a:prstGeom>
          <a:ln w="57150">
            <a:solidFill>
              <a:schemeClr val="accent3">
                <a:lumMod val="50000"/>
              </a:schemeClr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Přímá spojnice se šipkou 10"/>
          <p:cNvCxnSpPr/>
          <p:nvPr/>
        </p:nvCxnSpPr>
        <p:spPr>
          <a:xfrm flipV="1">
            <a:off x="2195736" y="2852936"/>
            <a:ext cx="2097384" cy="2404424"/>
          </a:xfrm>
          <a:prstGeom prst="straightConnector1">
            <a:avLst/>
          </a:prstGeom>
          <a:ln w="57150">
            <a:solidFill>
              <a:schemeClr val="accent3">
                <a:lumMod val="50000"/>
              </a:schemeClr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Přímá spojnice se šipkou 12"/>
          <p:cNvCxnSpPr/>
          <p:nvPr/>
        </p:nvCxnSpPr>
        <p:spPr>
          <a:xfrm flipH="1" flipV="1">
            <a:off x="3051303" y="3284984"/>
            <a:ext cx="193125" cy="1626306"/>
          </a:xfrm>
          <a:prstGeom prst="straightConnector1">
            <a:avLst/>
          </a:prstGeom>
          <a:ln w="57150">
            <a:solidFill>
              <a:schemeClr val="accent3">
                <a:lumMod val="50000"/>
              </a:schemeClr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Přímá spojnice se šipkou 14"/>
          <p:cNvCxnSpPr/>
          <p:nvPr/>
        </p:nvCxnSpPr>
        <p:spPr>
          <a:xfrm flipV="1">
            <a:off x="3995936" y="2852936"/>
            <a:ext cx="609687" cy="2848193"/>
          </a:xfrm>
          <a:prstGeom prst="straightConnector1">
            <a:avLst/>
          </a:prstGeom>
          <a:ln w="57150">
            <a:solidFill>
              <a:schemeClr val="accent3">
                <a:lumMod val="50000"/>
              </a:schemeClr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Přímá spojnice se šipkou 16"/>
          <p:cNvCxnSpPr/>
          <p:nvPr/>
        </p:nvCxnSpPr>
        <p:spPr>
          <a:xfrm flipV="1">
            <a:off x="5292080" y="3284984"/>
            <a:ext cx="936104" cy="2070699"/>
          </a:xfrm>
          <a:prstGeom prst="straightConnector1">
            <a:avLst/>
          </a:prstGeom>
          <a:ln w="57150">
            <a:solidFill>
              <a:schemeClr val="accent3">
                <a:lumMod val="50000"/>
              </a:schemeClr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9" name="Přímá spojnice se šipkou 18"/>
          <p:cNvCxnSpPr/>
          <p:nvPr/>
        </p:nvCxnSpPr>
        <p:spPr>
          <a:xfrm flipH="1" flipV="1">
            <a:off x="3244428" y="3096122"/>
            <a:ext cx="3847852" cy="2174935"/>
          </a:xfrm>
          <a:prstGeom prst="straightConnector1">
            <a:avLst/>
          </a:prstGeom>
          <a:ln w="57150">
            <a:solidFill>
              <a:schemeClr val="accent3">
                <a:lumMod val="50000"/>
              </a:schemeClr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1" name="Přímá spojnice se šipkou 20"/>
          <p:cNvCxnSpPr/>
          <p:nvPr/>
        </p:nvCxnSpPr>
        <p:spPr>
          <a:xfrm flipH="1" flipV="1">
            <a:off x="5168354" y="2852936"/>
            <a:ext cx="2932038" cy="1875445"/>
          </a:xfrm>
          <a:prstGeom prst="straightConnector1">
            <a:avLst/>
          </a:prstGeom>
          <a:ln w="57150">
            <a:solidFill>
              <a:schemeClr val="accent3">
                <a:lumMod val="50000"/>
              </a:schemeClr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3" name="Přímá spojnice se šipkou 22"/>
          <p:cNvCxnSpPr/>
          <p:nvPr/>
        </p:nvCxnSpPr>
        <p:spPr>
          <a:xfrm flipH="1" flipV="1">
            <a:off x="7227748" y="3058007"/>
            <a:ext cx="1181242" cy="732651"/>
          </a:xfrm>
          <a:prstGeom prst="straightConnector1">
            <a:avLst/>
          </a:prstGeom>
          <a:ln w="57150">
            <a:solidFill>
              <a:schemeClr val="accent3">
                <a:lumMod val="50000"/>
              </a:schemeClr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05701062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51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51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51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51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513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513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0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1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36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7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8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39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0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41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2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43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8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3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9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3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3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513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2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513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3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513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54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5132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55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513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6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5132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57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513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8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5132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59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513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0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5132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61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5132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2" fill="hold">
                      <p:stCondLst>
                        <p:cond delay="indefinite"/>
                      </p:stCondLst>
                      <p:childTnLst>
                        <p:par>
                          <p:cTn id="63" fill="hold">
                            <p:stCondLst>
                              <p:cond delay="0"/>
                            </p:stCondLst>
                            <p:childTnLst>
                              <p:par>
                                <p:cTn id="64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6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7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8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9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51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0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51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1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51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72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5129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73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512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4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5129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75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512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6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5129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77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512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8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5129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79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5129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0" fill="hold">
                      <p:stCondLst>
                        <p:cond delay="indefinite"/>
                      </p:stCondLst>
                      <p:childTnLst>
                        <p:par>
                          <p:cTn id="81" fill="hold">
                            <p:stCondLst>
                              <p:cond delay="0"/>
                            </p:stCondLst>
                            <p:childTnLst>
                              <p:par>
                                <p:cTn id="82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84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3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5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3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6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3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7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513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8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513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9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513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90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5133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91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513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92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5133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93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513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94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5133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95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513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96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5133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97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5133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8" fill="hold">
                      <p:stCondLst>
                        <p:cond delay="indefinite"/>
                      </p:stCondLst>
                      <p:childTnLst>
                        <p:par>
                          <p:cTn id="99" fill="hold">
                            <p:stCondLst>
                              <p:cond delay="0"/>
                            </p:stCondLst>
                            <p:childTnLst>
                              <p:par>
                                <p:cTn id="100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02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03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4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5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51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6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51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7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51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08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5128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09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512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10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5128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11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512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12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5128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13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512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14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5128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15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5128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6" fill="hold">
                      <p:stCondLst>
                        <p:cond delay="indefinite"/>
                      </p:stCondLst>
                      <p:childTnLst>
                        <p:par>
                          <p:cTn id="117" fill="hold">
                            <p:stCondLst>
                              <p:cond delay="0"/>
                            </p:stCondLst>
                            <p:childTnLst>
                              <p:par>
                                <p:cTn id="118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0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3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1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3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2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3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51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4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51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5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51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26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5130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27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513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28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5130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29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513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30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5130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31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513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32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5130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33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5130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4" fill="hold">
                      <p:stCondLst>
                        <p:cond delay="indefinite"/>
                      </p:stCondLst>
                      <p:childTnLst>
                        <p:par>
                          <p:cTn id="135" fill="hold">
                            <p:stCondLst>
                              <p:cond delay="0"/>
                            </p:stCondLst>
                            <p:childTnLst>
                              <p:par>
                                <p:cTn id="136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8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3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9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3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0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3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1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513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2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513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3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513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44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5134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5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513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46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5134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47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513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48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5134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49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513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0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5134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51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5134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2" fill="hold">
                      <p:stCondLst>
                        <p:cond delay="indefinite"/>
                      </p:stCondLst>
                      <p:childTnLst>
                        <p:par>
                          <p:cTn id="153" fill="hold">
                            <p:stCondLst>
                              <p:cond delay="0"/>
                            </p:stCondLst>
                            <p:childTnLst>
                              <p:par>
                                <p:cTn id="154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56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7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8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9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51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0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51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1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51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62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5125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63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512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64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5125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5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512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66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5125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67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512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68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5125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69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5125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0" fill="hold">
                      <p:stCondLst>
                        <p:cond delay="indefinite"/>
                      </p:stCondLst>
                      <p:childTnLst>
                        <p:par>
                          <p:cTn id="171" fill="hold">
                            <p:stCondLst>
                              <p:cond delay="0"/>
                            </p:stCondLst>
                            <p:childTnLst>
                              <p:par>
                                <p:cTn id="172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4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75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6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7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51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8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51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9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51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80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5124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81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512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82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5124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83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512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84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5124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5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512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86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5124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87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5124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8" fill="hold">
                      <p:stCondLst>
                        <p:cond delay="indefinite"/>
                      </p:stCondLst>
                      <p:childTnLst>
                        <p:par>
                          <p:cTn id="189" fill="hold">
                            <p:stCondLst>
                              <p:cond delay="0"/>
                            </p:stCondLst>
                            <p:childTnLst>
                              <p:par>
                                <p:cTn id="19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92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3" fill="hold">
                      <p:stCondLst>
                        <p:cond delay="indefinite"/>
                      </p:stCondLst>
                      <p:childTnLst>
                        <p:par>
                          <p:cTn id="194" fill="hold">
                            <p:stCondLst>
                              <p:cond delay="0"/>
                            </p:stCondLst>
                            <p:childTnLst>
                              <p:par>
                                <p:cTn id="19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97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8" fill="hold">
                      <p:stCondLst>
                        <p:cond delay="indefinite"/>
                      </p:stCondLst>
                      <p:childTnLst>
                        <p:par>
                          <p:cTn id="199" fill="hold">
                            <p:stCondLst>
                              <p:cond delay="0"/>
                            </p:stCondLst>
                            <p:childTnLst>
                              <p:par>
                                <p:cTn id="20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02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3" fill="hold">
                      <p:stCondLst>
                        <p:cond delay="indefinite"/>
                      </p:stCondLst>
                      <p:childTnLst>
                        <p:par>
                          <p:cTn id="204" fill="hold">
                            <p:stCondLst>
                              <p:cond delay="0"/>
                            </p:stCondLst>
                            <p:childTnLst>
                              <p:par>
                                <p:cTn id="20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07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8" fill="hold">
                      <p:stCondLst>
                        <p:cond delay="indefinite"/>
                      </p:stCondLst>
                      <p:childTnLst>
                        <p:par>
                          <p:cTn id="209" fill="hold">
                            <p:stCondLst>
                              <p:cond delay="0"/>
                            </p:stCondLst>
                            <p:childTnLst>
                              <p:par>
                                <p:cTn id="21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12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3" fill="hold">
                      <p:stCondLst>
                        <p:cond delay="indefinite"/>
                      </p:stCondLst>
                      <p:childTnLst>
                        <p:par>
                          <p:cTn id="214" fill="hold">
                            <p:stCondLst>
                              <p:cond delay="0"/>
                            </p:stCondLst>
                            <p:childTnLst>
                              <p:par>
                                <p:cTn id="21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17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8" fill="hold">
                      <p:stCondLst>
                        <p:cond delay="indefinite"/>
                      </p:stCondLst>
                      <p:childTnLst>
                        <p:par>
                          <p:cTn id="219" fill="hold">
                            <p:stCondLst>
                              <p:cond delay="0"/>
                            </p:stCondLst>
                            <p:childTnLst>
                              <p:par>
                                <p:cTn id="22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2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3" fill="hold">
                      <p:stCondLst>
                        <p:cond delay="indefinite"/>
                      </p:stCondLst>
                      <p:childTnLst>
                        <p:par>
                          <p:cTn id="224" fill="hold">
                            <p:stCondLst>
                              <p:cond delay="0"/>
                            </p:stCondLst>
                            <p:childTnLst>
                              <p:par>
                                <p:cTn id="22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7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8" fill="hold">
                      <p:stCondLst>
                        <p:cond delay="indefinite"/>
                      </p:stCondLst>
                      <p:childTnLst>
                        <p:par>
                          <p:cTn id="229" fill="hold">
                            <p:stCondLst>
                              <p:cond delay="0"/>
                            </p:stCondLst>
                            <p:childTnLst>
                              <p:par>
                                <p:cTn id="23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32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>
            <a:normAutofit/>
          </a:bodyPr>
          <a:lstStyle/>
          <a:p>
            <a:r>
              <a:rPr lang="cs-CZ" sz="4800" b="1" dirty="0" smtClean="0">
                <a:solidFill>
                  <a:schemeClr val="accent3">
                    <a:lumMod val="50000"/>
                  </a:schemeClr>
                </a:solidFill>
              </a:rPr>
              <a:t>OVOCE ZE STROMU</a:t>
            </a:r>
            <a:endParaRPr lang="cs-CZ" sz="4800" b="1" dirty="0">
              <a:solidFill>
                <a:schemeClr val="accent3">
                  <a:lumMod val="50000"/>
                </a:schemeClr>
              </a:solidFill>
            </a:endParaRPr>
          </a:p>
        </p:txBody>
      </p:sp>
      <p:pic>
        <p:nvPicPr>
          <p:cNvPr id="6148" name="Picture 4" descr="C:\Documents and Settings\Hana\Local Settings\Temporary Internet Files\Content.IE5\L2445WF4\MC900230631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27784" y="1556792"/>
            <a:ext cx="4367728" cy="396044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" name="Picture 4" descr="C:\Documents and Settings\Hana\Local Settings\Temporary Internet Files\Content.IE5\WDW49Z65\MC900215368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560" y="1844824"/>
            <a:ext cx="893545" cy="117493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" name="Picture 3" descr="C:\Documents and Settings\Hana\Local Settings\Temporary Internet Files\Content.IE5\S9Y3OXU3\MC900441708[1].pn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3063" y="3996847"/>
            <a:ext cx="1152128" cy="115212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" name="Picture 5" descr="C:\Documents and Settings\Hana\Local Settings\Temporary Internet Files\Content.IE5\0L2FW5QJ\MC900193528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24328" y="4442092"/>
            <a:ext cx="1135083" cy="84177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" name="Picture 6" descr="C:\Documents and Settings\Hana\Local Settings\Temporary Internet Files\Content.IE5\H5YZ4X2V\MC900441719[1].pn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06456" y="2013600"/>
            <a:ext cx="1006157" cy="100615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" name="Picture 7" descr="C:\Documents and Settings\Hana\Local Settings\Temporary Internet Files\Content.IE5\GLMOF0O2\MC900193404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812394" y="5639653"/>
            <a:ext cx="1183118" cy="9855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1373426" y="2432290"/>
            <a:ext cx="978663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chemeClr val="accent3">
                    <a:lumMod val="50000"/>
                  </a:schemeClr>
                </a:solidFill>
              </a:rPr>
              <a:t> ANO</a:t>
            </a:r>
            <a:endParaRPr lang="cs-CZ" sz="2800" b="1" dirty="0">
              <a:solidFill>
                <a:schemeClr val="accent3">
                  <a:lumMod val="50000"/>
                </a:schemeClr>
              </a:solidFill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1505105" y="4625755"/>
            <a:ext cx="978663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chemeClr val="accent3">
                    <a:lumMod val="50000"/>
                  </a:schemeClr>
                </a:solidFill>
              </a:rPr>
              <a:t> ANO</a:t>
            </a:r>
            <a:endParaRPr lang="cs-CZ" sz="2800" b="1" dirty="0">
              <a:solidFill>
                <a:schemeClr val="accent3">
                  <a:lumMod val="50000"/>
                </a:schemeClr>
              </a:solidFill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6910543" y="6151073"/>
            <a:ext cx="978663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chemeClr val="accent3">
                    <a:lumMod val="50000"/>
                  </a:schemeClr>
                </a:solidFill>
              </a:rPr>
              <a:t> ANO</a:t>
            </a:r>
            <a:endParaRPr lang="cs-CZ" sz="2800" b="1" dirty="0">
              <a:solidFill>
                <a:schemeClr val="accent3">
                  <a:lumMod val="50000"/>
                </a:schemeClr>
              </a:solidFill>
            </a:endParaRPr>
          </a:p>
        </p:txBody>
      </p:sp>
      <p:sp>
        <p:nvSpPr>
          <p:cNvPr id="15" name="TextovéPole 14"/>
          <p:cNvSpPr txBox="1"/>
          <p:nvPr/>
        </p:nvSpPr>
        <p:spPr>
          <a:xfrm>
            <a:off x="7955191" y="5098906"/>
            <a:ext cx="978663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chemeClr val="accent3">
                    <a:lumMod val="50000"/>
                  </a:schemeClr>
                </a:solidFill>
              </a:rPr>
              <a:t> ANO</a:t>
            </a:r>
            <a:endParaRPr lang="cs-CZ" sz="2800" b="1" dirty="0">
              <a:solidFill>
                <a:schemeClr val="accent3">
                  <a:lumMod val="50000"/>
                </a:schemeClr>
              </a:solidFill>
            </a:endParaRPr>
          </a:p>
        </p:txBody>
      </p:sp>
      <p:sp>
        <p:nvSpPr>
          <p:cNvPr id="16" name="TextovéPole 15"/>
          <p:cNvSpPr txBox="1"/>
          <p:nvPr/>
        </p:nvSpPr>
        <p:spPr>
          <a:xfrm>
            <a:off x="8009534" y="2854549"/>
            <a:ext cx="978663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chemeClr val="accent3">
                    <a:lumMod val="50000"/>
                  </a:schemeClr>
                </a:solidFill>
              </a:rPr>
              <a:t> ANO</a:t>
            </a:r>
            <a:endParaRPr lang="cs-CZ" sz="2800" b="1" dirty="0">
              <a:solidFill>
                <a:schemeClr val="accent3">
                  <a:lumMod val="50000"/>
                </a:schemeClr>
              </a:solidFill>
            </a:endParaRPr>
          </a:p>
        </p:txBody>
      </p:sp>
      <p:pic>
        <p:nvPicPr>
          <p:cNvPr id="6151" name="Picture 7" descr="C:\Documents and Settings\Hana\Local Settings\Temporary Internet Files\Content.IE5\XHC0VNFY\MC900436899[1].png"/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34784" y="5360516"/>
            <a:ext cx="970526" cy="97052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153" name="Picture 9" descr="C:\Documents and Settings\Hana\Local Settings\Temporary Internet Files\Content.IE5\S9Y3OXU3\MC900336242[1].wmf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80811" y="5659997"/>
            <a:ext cx="1230837" cy="101429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cxnSp>
        <p:nvCxnSpPr>
          <p:cNvPr id="5" name="Přímá spojnice 4"/>
          <p:cNvCxnSpPr/>
          <p:nvPr/>
        </p:nvCxnSpPr>
        <p:spPr>
          <a:xfrm flipV="1">
            <a:off x="1377493" y="5361793"/>
            <a:ext cx="1485107" cy="1140989"/>
          </a:xfrm>
          <a:prstGeom prst="line">
            <a:avLst/>
          </a:prstGeom>
          <a:ln w="5715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Přímá spojnice 11"/>
          <p:cNvCxnSpPr/>
          <p:nvPr/>
        </p:nvCxnSpPr>
        <p:spPr>
          <a:xfrm flipV="1">
            <a:off x="3580811" y="5598863"/>
            <a:ext cx="1380823" cy="1060672"/>
          </a:xfrm>
          <a:prstGeom prst="line">
            <a:avLst/>
          </a:prstGeom>
          <a:ln w="5715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83860121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614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614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2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0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5" dur="1000" fill="hold"/>
                                        <p:tgtEl>
                                          <p:spTgt spid="615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1000" fill="hold"/>
                                        <p:tgtEl>
                                          <p:spTgt spid="615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1000" fill="hold"/>
                                        <p:tgtEl>
                                          <p:spTgt spid="6151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8" dur="1000"/>
                                        <p:tgtEl>
                                          <p:spTgt spid="615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3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4" fill="hold">
                      <p:stCondLst>
                        <p:cond delay="indefinite"/>
                      </p:stCondLst>
                      <p:childTnLst>
                        <p:par>
                          <p:cTn id="55" fill="hold">
                            <p:stCondLst>
                              <p:cond delay="0"/>
                            </p:stCondLst>
                            <p:childTnLst>
                              <p:par>
                                <p:cTn id="56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615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9" dur="1000" fill="hold"/>
                                        <p:tgtEl>
                                          <p:spTgt spid="615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0" dur="1000" fill="hold"/>
                                        <p:tgtEl>
                                          <p:spTgt spid="615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1" dur="1000"/>
                                        <p:tgtEl>
                                          <p:spTgt spid="615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2" fill="hold">
                      <p:stCondLst>
                        <p:cond delay="indefinite"/>
                      </p:stCondLst>
                      <p:childTnLst>
                        <p:par>
                          <p:cTn id="63" fill="hold">
                            <p:stCondLst>
                              <p:cond delay="0"/>
                            </p:stCondLst>
                            <p:childTnLst>
                              <p:par>
                                <p:cTn id="64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6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7" fill="hold">
                      <p:stCondLst>
                        <p:cond delay="indefinite"/>
                      </p:stCondLst>
                      <p:childTnLst>
                        <p:par>
                          <p:cTn id="68" fill="hold">
                            <p:stCondLst>
                              <p:cond delay="0"/>
                            </p:stCondLst>
                            <p:childTnLst>
                              <p:par>
                                <p:cTn id="69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1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2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3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4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9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0" fill="hold">
                      <p:stCondLst>
                        <p:cond delay="indefinite"/>
                      </p:stCondLst>
                      <p:childTnLst>
                        <p:par>
                          <p:cTn id="81" fill="hold">
                            <p:stCondLst>
                              <p:cond delay="0"/>
                            </p:stCondLst>
                            <p:childTnLst>
                              <p:par>
                                <p:cTn id="82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4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5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6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87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8" fill="hold">
                      <p:stCondLst>
                        <p:cond delay="indefinite"/>
                      </p:stCondLst>
                      <p:childTnLst>
                        <p:par>
                          <p:cTn id="89" fill="hold">
                            <p:stCondLst>
                              <p:cond delay="0"/>
                            </p:stCondLst>
                            <p:childTnLst>
                              <p:par>
                                <p:cTn id="9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2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3" fill="hold">
                      <p:stCondLst>
                        <p:cond delay="indefinite"/>
                      </p:stCondLst>
                      <p:childTnLst>
                        <p:par>
                          <p:cTn id="94" fill="hold">
                            <p:stCondLst>
                              <p:cond delay="0"/>
                            </p:stCondLst>
                            <p:childTnLst>
                              <p:par>
                                <p:cTn id="95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97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8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9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0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1" fill="hold">
                      <p:stCondLst>
                        <p:cond delay="indefinite"/>
                      </p:stCondLst>
                      <p:childTnLst>
                        <p:par>
                          <p:cTn id="102" fill="hold">
                            <p:stCondLst>
                              <p:cond delay="0"/>
                            </p:stCondLst>
                            <p:childTnLst>
                              <p:par>
                                <p:cTn id="103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5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3" grpId="0"/>
      <p:bldP spid="13" grpId="0"/>
      <p:bldP spid="14" grpId="0"/>
      <p:bldP spid="15" grpId="0"/>
      <p:bldP spid="16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3762699" y="620688"/>
            <a:ext cx="1588448" cy="76944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4400" dirty="0">
                <a:solidFill>
                  <a:prstClr val="black"/>
                </a:solidFill>
                <a:ea typeface="+mj-ea"/>
                <a:cs typeface="+mj-cs"/>
              </a:rPr>
              <a:t>Citace</a:t>
            </a:r>
            <a:endParaRPr lang="cs-CZ" dirty="0"/>
          </a:p>
        </p:txBody>
      </p:sp>
      <p:sp>
        <p:nvSpPr>
          <p:cNvPr id="5" name="Obdélník 4"/>
          <p:cNvSpPr/>
          <p:nvPr/>
        </p:nvSpPr>
        <p:spPr>
          <a:xfrm>
            <a:off x="1039072" y="1337572"/>
            <a:ext cx="7632848" cy="1015663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285750" lvl="0" indent="-285750">
              <a:buFont typeface="Arial" pitchFamily="34" charset="0"/>
              <a:buChar char="•"/>
            </a:pPr>
            <a:r>
              <a:rPr lang="en-US" sz="2000" dirty="0"/>
              <a:t>[</a:t>
            </a:r>
            <a:r>
              <a:rPr lang="cs-CZ" sz="2000" dirty="0" smtClean="0"/>
              <a:t>cit.2012-05-02</a:t>
            </a:r>
            <a:r>
              <a:rPr lang="en-US" sz="2000" dirty="0" smtClean="0"/>
              <a:t>]</a:t>
            </a:r>
            <a:r>
              <a:rPr lang="cs-CZ" sz="2000" dirty="0"/>
              <a:t>.Dostupné na </a:t>
            </a:r>
            <a:r>
              <a:rPr lang="cs-CZ" sz="2000" dirty="0" smtClean="0"/>
              <a:t>www: </a:t>
            </a:r>
            <a:r>
              <a:rPr lang="cs-CZ" sz="2000" dirty="0" smtClean="0">
                <a:hlinkClick r:id="rId2"/>
              </a:rPr>
              <a:t>http</a:t>
            </a:r>
            <a:r>
              <a:rPr lang="cs-CZ" sz="2000" dirty="0">
                <a:hlinkClick r:id="rId2"/>
              </a:rPr>
              <a:t>://</a:t>
            </a:r>
            <a:r>
              <a:rPr lang="cs-CZ" sz="2000" dirty="0" smtClean="0">
                <a:hlinkClick r:id="rId2"/>
              </a:rPr>
              <a:t>office.microsoft.com</a:t>
            </a:r>
            <a:endParaRPr lang="cs-CZ" sz="2000" dirty="0" smtClean="0"/>
          </a:p>
          <a:p>
            <a:endParaRPr lang="cs-CZ" sz="2000" dirty="0" smtClean="0"/>
          </a:p>
          <a:p>
            <a:pPr lvl="0"/>
            <a:endParaRPr lang="cs-CZ" sz="2000" dirty="0" smtClean="0"/>
          </a:p>
        </p:txBody>
      </p:sp>
    </p:spTree>
    <p:extLst>
      <p:ext uri="{BB962C8B-B14F-4D97-AF65-F5344CB8AC3E}">
        <p14:creationId xmlns:p14="http://schemas.microsoft.com/office/powerpoint/2010/main" val="3548339269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91</TotalTime>
  <Words>102</Words>
  <Application>Microsoft Office PowerPoint</Application>
  <PresentationFormat>Předvádění na obrazovce (4:3)</PresentationFormat>
  <Paragraphs>40</Paragraphs>
  <Slides>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Motiv systému Office</vt:lpstr>
      <vt:lpstr>Prezentace aplikace PowerPoint</vt:lpstr>
      <vt:lpstr>Prezentace aplikace PowerPoint</vt:lpstr>
      <vt:lpstr>OVOCNÉ STROMY</vt:lpstr>
      <vt:lpstr>OVOCNÉ STROMY</vt:lpstr>
      <vt:lpstr>OVOCNÉ STROMY</vt:lpstr>
      <vt:lpstr>Prezentace aplikace PowerPoint</vt:lpstr>
      <vt:lpstr>OVOCNÉ STROMY</vt:lpstr>
      <vt:lpstr>OVOCE ZE STROMU</vt:lpstr>
      <vt:lpstr>Prezentace aplikace PowerPoint</vt:lpstr>
    </vt:vector>
  </TitlesOfParts>
  <Company>B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Hana</dc:creator>
  <cp:lastModifiedBy>Učitel</cp:lastModifiedBy>
  <cp:revision>10</cp:revision>
  <dcterms:created xsi:type="dcterms:W3CDTF">2012-05-02T19:04:37Z</dcterms:created>
  <dcterms:modified xsi:type="dcterms:W3CDTF">2012-09-24T11:35:00Z</dcterms:modified>
</cp:coreProperties>
</file>