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6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EBF62-ACB6-4560-8B44-91CA1588460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F2746-F5B9-4BEF-9C7F-07A86578C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EBF62-ACB6-4560-8B44-91CA1588460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C7F2746-F5B9-4BEF-9C7F-07A86578C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EBF62-ACB6-4560-8B44-91CA1588460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F2746-F5B9-4BEF-9C7F-07A86578C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1CEBF62-ACB6-4560-8B44-91CA1588460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F2746-F5B9-4BEF-9C7F-07A86578C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EBF62-ACB6-4560-8B44-91CA1588460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C7F2746-F5B9-4BEF-9C7F-07A86578C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EBF62-ACB6-4560-8B44-91CA1588460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C7F2746-F5B9-4BEF-9C7F-07A86578C2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EBF62-ACB6-4560-8B44-91CA1588460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C7F2746-F5B9-4BEF-9C7F-07A86578C2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F2746-F5B9-4BEF-9C7F-07A86578C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EBF62-ACB6-4560-8B44-91CA1588460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C7F2746-F5B9-4BEF-9C7F-07A86578C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1CEBF62-ACB6-4560-8B44-91CA1588460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EBF62-ACB6-4560-8B44-91CA1588460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F2746-F5B9-4BEF-9C7F-07A86578C2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C7F2746-F5B9-4BEF-9C7F-07A86578C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EBF62-ACB6-4560-8B44-91CA1588460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1CEBF62-ACB6-4560-8B44-91CA1588460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F2746-F5B9-4BEF-9C7F-07A86578C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>
            <a:normAutofit fontScale="90000"/>
          </a:bodyPr>
          <a:lstStyle/>
          <a:p>
            <a:r>
              <a:rPr lang="cs-CZ" sz="2800" dirty="0" err="1">
                <a:solidFill>
                  <a:schemeClr val="tx1"/>
                </a:solidFill>
              </a:rPr>
              <a:t>Tim´s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holiday</a:t>
            </a:r>
            <a:r>
              <a:rPr lang="cs-CZ" sz="2800" dirty="0">
                <a:solidFill>
                  <a:schemeClr val="tx1"/>
                </a:solidFill>
              </a:rPr>
              <a:t> in Prague</a:t>
            </a:r>
            <a:br>
              <a:rPr lang="cs-CZ" sz="2800" dirty="0">
                <a:solidFill>
                  <a:schemeClr val="tx1"/>
                </a:solidFill>
              </a:rPr>
            </a:b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VY_32_INOVACE_086_Tim´s </a:t>
            </a:r>
            <a:r>
              <a:rPr lang="cs-CZ" b="1" dirty="0" err="1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holiday</a:t>
            </a:r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 in Prague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1964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17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.4.2011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7. </a:t>
            </a:r>
            <a:r>
              <a:rPr lang="cs-CZ" sz="1600" smtClean="0">
                <a:solidFill>
                  <a:schemeClr val="tx2"/>
                </a:solidFill>
                <a:latin typeface="+mn-lt"/>
              </a:rPr>
              <a:t>a 8.r.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Anglický jazyk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opakování minulého prostého času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procvičení slovní zásoby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upevnění znalostí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548680"/>
            <a:ext cx="914400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 err="1">
                <a:solidFill>
                  <a:schemeClr val="tx1"/>
                </a:solidFill>
              </a:rPr>
              <a:t>Tim´s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holiday</a:t>
            </a:r>
            <a:r>
              <a:rPr lang="cs-CZ" sz="2800" dirty="0">
                <a:solidFill>
                  <a:schemeClr val="tx1"/>
                </a:solidFill>
              </a:rPr>
              <a:t> in Prague</a:t>
            </a:r>
            <a:br>
              <a:rPr lang="cs-CZ" sz="2800" dirty="0">
                <a:solidFill>
                  <a:schemeClr val="tx1"/>
                </a:solidFill>
              </a:rPr>
            </a:b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1386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>
                <a:solidFill>
                  <a:schemeClr val="tx2"/>
                </a:solidFill>
              </a:rPr>
              <a:t>Tim</a:t>
            </a:r>
            <a:r>
              <a:rPr lang="cs-CZ" sz="4000" b="1" dirty="0" err="1" smtClean="0"/>
              <a:t>´s</a:t>
            </a:r>
            <a:r>
              <a:rPr lang="cs-CZ" sz="4000" b="1" dirty="0" smtClean="0"/>
              <a:t>  </a:t>
            </a:r>
            <a:r>
              <a:rPr lang="cs-CZ" sz="4000" b="1" dirty="0" err="1" smtClean="0">
                <a:solidFill>
                  <a:schemeClr val="tx2"/>
                </a:solidFill>
              </a:rPr>
              <a:t>holiday</a:t>
            </a:r>
            <a:r>
              <a:rPr lang="cs-CZ" sz="4000" b="1" dirty="0" smtClean="0">
                <a:solidFill>
                  <a:schemeClr val="tx2"/>
                </a:solidFill>
              </a:rPr>
              <a:t>  in  </a:t>
            </a:r>
            <a:r>
              <a:rPr lang="cs-CZ" sz="4000" b="1" dirty="0">
                <a:solidFill>
                  <a:schemeClr val="tx2"/>
                </a:solidFill>
              </a:rPr>
              <a:t>P</a:t>
            </a:r>
            <a:r>
              <a:rPr lang="cs-CZ" sz="4000" b="1" dirty="0" smtClean="0">
                <a:solidFill>
                  <a:schemeClr val="tx2"/>
                </a:solidFill>
              </a:rPr>
              <a:t>rague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268760"/>
            <a:ext cx="8229600" cy="43204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solidFill>
              <a:schemeClr val="tx2"/>
            </a:solidFill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Obdélníkový popisek 6"/>
          <p:cNvSpPr/>
          <p:nvPr/>
        </p:nvSpPr>
        <p:spPr>
          <a:xfrm>
            <a:off x="2195736" y="4653136"/>
            <a:ext cx="5040560" cy="612648"/>
          </a:xfrm>
          <a:prstGeom prst="wedgeRectCallou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 Black" pitchFamily="34" charset="0"/>
              </a:rPr>
              <a:t>Negative in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past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7355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Přečtěte si pozorně text: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It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was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eight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o´clock</a:t>
            </a:r>
            <a:r>
              <a:rPr lang="cs-CZ" sz="2400" dirty="0" smtClean="0">
                <a:latin typeface="Arial Black" pitchFamily="34" charset="0"/>
              </a:rPr>
              <a:t>. </a:t>
            </a:r>
            <a:r>
              <a:rPr lang="cs-CZ" sz="2400" dirty="0" err="1" smtClean="0">
                <a:latin typeface="Arial Black" pitchFamily="34" charset="0"/>
              </a:rPr>
              <a:t>Tim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got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up</a:t>
            </a:r>
            <a:r>
              <a:rPr lang="cs-CZ" sz="2400" dirty="0" smtClean="0">
                <a:latin typeface="Arial Black" pitchFamily="34" charset="0"/>
              </a:rPr>
              <a:t> and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went</a:t>
            </a:r>
            <a:r>
              <a:rPr lang="cs-CZ" sz="2400" dirty="0" smtClean="0">
                <a:latin typeface="Arial Black" pitchFamily="34" charset="0"/>
              </a:rPr>
              <a:t> to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bathroom</a:t>
            </a:r>
            <a:r>
              <a:rPr lang="cs-CZ" sz="2400" dirty="0" smtClean="0">
                <a:latin typeface="Arial Black" pitchFamily="34" charset="0"/>
              </a:rPr>
              <a:t>. He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had</a:t>
            </a:r>
            <a:r>
              <a:rPr lang="cs-CZ" sz="2400" dirty="0" smtClean="0">
                <a:latin typeface="Arial Black" pitchFamily="34" charset="0"/>
              </a:rPr>
              <a:t> a </a:t>
            </a:r>
            <a:r>
              <a:rPr lang="cs-CZ" sz="2400" dirty="0" err="1" smtClean="0">
                <a:latin typeface="Arial Black" pitchFamily="34" charset="0"/>
              </a:rPr>
              <a:t>bath</a:t>
            </a:r>
            <a:r>
              <a:rPr lang="cs-CZ" sz="2400" dirty="0" smtClean="0">
                <a:latin typeface="Arial Black" pitchFamily="34" charset="0"/>
              </a:rPr>
              <a:t>. He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was</a:t>
            </a:r>
            <a:r>
              <a:rPr lang="cs-CZ" sz="2400" dirty="0" smtClean="0">
                <a:latin typeface="Arial Black" pitchFamily="34" charset="0"/>
              </a:rPr>
              <a:t> very happy, </a:t>
            </a:r>
            <a:r>
              <a:rPr lang="cs-CZ" sz="2400" dirty="0" err="1" smtClean="0">
                <a:latin typeface="Arial Black" pitchFamily="34" charset="0"/>
              </a:rPr>
              <a:t>because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it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was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first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day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of</a:t>
            </a:r>
            <a:r>
              <a:rPr lang="cs-CZ" sz="2400" dirty="0" smtClean="0">
                <a:latin typeface="Arial Black" pitchFamily="34" charset="0"/>
              </a:rPr>
              <a:t> his </a:t>
            </a:r>
            <a:r>
              <a:rPr lang="cs-CZ" sz="2400" dirty="0" err="1" smtClean="0">
                <a:latin typeface="Arial Black" pitchFamily="34" charset="0"/>
              </a:rPr>
              <a:t>holiday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with</a:t>
            </a:r>
            <a:r>
              <a:rPr lang="cs-CZ" sz="2400" dirty="0" smtClean="0">
                <a:latin typeface="Arial Black" pitchFamily="34" charset="0"/>
              </a:rPr>
              <a:t> Mary. He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got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dressed</a:t>
            </a:r>
            <a:r>
              <a:rPr lang="cs-CZ" sz="2400" dirty="0" smtClean="0">
                <a:latin typeface="Arial Black" pitchFamily="34" charset="0"/>
              </a:rPr>
              <a:t>. He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put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on </a:t>
            </a:r>
            <a:r>
              <a:rPr lang="cs-CZ" sz="2400" dirty="0" smtClean="0">
                <a:latin typeface="Arial Black" pitchFamily="34" charset="0"/>
              </a:rPr>
              <a:t>a </a:t>
            </a:r>
            <a:r>
              <a:rPr lang="cs-CZ" sz="2400" dirty="0" err="1" smtClean="0">
                <a:latin typeface="Arial Black" pitchFamily="34" charset="0"/>
              </a:rPr>
              <a:t>white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shirt</a:t>
            </a:r>
            <a:r>
              <a:rPr lang="cs-CZ" sz="2400" dirty="0" smtClean="0">
                <a:latin typeface="Arial Black" pitchFamily="34" charset="0"/>
              </a:rPr>
              <a:t> and blue </a:t>
            </a:r>
            <a:r>
              <a:rPr lang="cs-CZ" sz="2400" dirty="0" err="1" smtClean="0">
                <a:latin typeface="Arial Black" pitchFamily="34" charset="0"/>
              </a:rPr>
              <a:t>trousers</a:t>
            </a:r>
            <a:r>
              <a:rPr lang="cs-CZ" sz="2400" dirty="0" smtClean="0">
                <a:latin typeface="Arial Black" pitchFamily="34" charset="0"/>
              </a:rPr>
              <a:t>. He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had</a:t>
            </a:r>
            <a:r>
              <a:rPr lang="cs-CZ" sz="2400" dirty="0" smtClean="0">
                <a:latin typeface="Arial Black" pitchFamily="34" charset="0"/>
              </a:rPr>
              <a:t> his </a:t>
            </a:r>
            <a:r>
              <a:rPr lang="cs-CZ" sz="2400" dirty="0" err="1" smtClean="0">
                <a:latin typeface="Arial Black" pitchFamily="34" charset="0"/>
              </a:rPr>
              <a:t>breakfast</a:t>
            </a:r>
            <a:r>
              <a:rPr lang="cs-CZ" sz="2400" dirty="0" smtClean="0">
                <a:latin typeface="Arial Black" pitchFamily="34" charset="0"/>
              </a:rPr>
              <a:t> in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kitchen</a:t>
            </a:r>
            <a:r>
              <a:rPr lang="cs-CZ" sz="2400" dirty="0" smtClean="0">
                <a:latin typeface="Arial Black" pitchFamily="34" charset="0"/>
              </a:rPr>
              <a:t> and </a:t>
            </a:r>
            <a:r>
              <a:rPr lang="cs-CZ" sz="2400" dirty="0" err="1" smtClean="0">
                <a:latin typeface="Arial Black" pitchFamily="34" charset="0"/>
              </a:rPr>
              <a:t>then</a:t>
            </a:r>
            <a:r>
              <a:rPr lang="cs-CZ" sz="2400" dirty="0" smtClean="0">
                <a:latin typeface="Arial Black" pitchFamily="34" charset="0"/>
              </a:rPr>
              <a:t> he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cleaned</a:t>
            </a:r>
            <a:r>
              <a:rPr lang="cs-CZ" sz="2400" dirty="0" smtClean="0">
                <a:latin typeface="Arial Black" pitchFamily="34" charset="0"/>
              </a:rPr>
              <a:t> his </a:t>
            </a:r>
            <a:r>
              <a:rPr lang="cs-CZ" sz="2400" dirty="0" err="1" smtClean="0">
                <a:latin typeface="Arial Black" pitchFamily="34" charset="0"/>
              </a:rPr>
              <a:t>teeth</a:t>
            </a:r>
            <a:r>
              <a:rPr lang="cs-CZ" sz="2400" dirty="0" smtClean="0">
                <a:latin typeface="Arial Black" pitchFamily="34" charset="0"/>
              </a:rPr>
              <a:t>. At </a:t>
            </a:r>
            <a:r>
              <a:rPr lang="cs-CZ" sz="2400" dirty="0" err="1" smtClean="0">
                <a:latin typeface="Arial Black" pitchFamily="34" charset="0"/>
              </a:rPr>
              <a:t>nine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o´clock</a:t>
            </a:r>
            <a:r>
              <a:rPr lang="cs-CZ" sz="2400" dirty="0" smtClean="0">
                <a:latin typeface="Arial Black" pitchFamily="34" charset="0"/>
              </a:rPr>
              <a:t> he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phoned</a:t>
            </a:r>
            <a:r>
              <a:rPr lang="cs-CZ" sz="2400" dirty="0" smtClean="0">
                <a:latin typeface="Arial Black" pitchFamily="34" charset="0"/>
              </a:rPr>
              <a:t> Mary and </a:t>
            </a:r>
            <a:r>
              <a:rPr lang="cs-CZ" sz="2400" dirty="0" err="1" smtClean="0">
                <a:latin typeface="Arial Black" pitchFamily="34" charset="0"/>
              </a:rPr>
              <a:t>then</a:t>
            </a:r>
            <a:r>
              <a:rPr lang="cs-CZ" sz="2400" dirty="0" smtClean="0">
                <a:latin typeface="Arial Black" pitchFamily="34" charset="0"/>
              </a:rPr>
              <a:t> he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phoned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for</a:t>
            </a:r>
            <a:r>
              <a:rPr lang="cs-CZ" sz="2400" dirty="0" smtClean="0">
                <a:latin typeface="Arial Black" pitchFamily="34" charset="0"/>
              </a:rPr>
              <a:t> a taxi.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taxi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arrived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at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half</a:t>
            </a:r>
            <a:r>
              <a:rPr lang="cs-CZ" sz="2400" dirty="0" smtClean="0">
                <a:latin typeface="Arial Black" pitchFamily="34" charset="0"/>
              </a:rPr>
              <a:t> past </a:t>
            </a:r>
            <a:r>
              <a:rPr lang="cs-CZ" sz="2400" dirty="0" err="1" smtClean="0">
                <a:latin typeface="Arial Black" pitchFamily="34" charset="0"/>
              </a:rPr>
              <a:t>nine</a:t>
            </a:r>
            <a:r>
              <a:rPr lang="cs-CZ" sz="2400" dirty="0" smtClean="0">
                <a:latin typeface="Arial Black" pitchFamily="34" charset="0"/>
              </a:rPr>
              <a:t>. But </a:t>
            </a:r>
            <a:r>
              <a:rPr lang="cs-CZ" sz="2400" dirty="0" err="1" smtClean="0">
                <a:latin typeface="Arial Black" pitchFamily="34" charset="0"/>
              </a:rPr>
              <a:t>when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Tim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went</a:t>
            </a:r>
            <a:r>
              <a:rPr lang="cs-CZ" sz="2400" dirty="0" smtClean="0">
                <a:latin typeface="Arial Black" pitchFamily="34" charset="0"/>
              </a:rPr>
              <a:t> to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door</a:t>
            </a:r>
            <a:r>
              <a:rPr lang="cs-CZ" sz="2400" dirty="0" smtClean="0">
                <a:latin typeface="Arial Black" pitchFamily="34" charset="0"/>
              </a:rPr>
              <a:t> he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fell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over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smtClean="0">
                <a:latin typeface="Arial Black" pitchFamily="34" charset="0"/>
              </a:rPr>
              <a:t>his </a:t>
            </a:r>
            <a:r>
              <a:rPr lang="cs-CZ" sz="2400" dirty="0" err="1" smtClean="0">
                <a:latin typeface="Arial Black" pitchFamily="34" charset="0"/>
              </a:rPr>
              <a:t>suitcase</a:t>
            </a:r>
            <a:r>
              <a:rPr lang="cs-CZ" sz="2400" dirty="0" smtClean="0">
                <a:latin typeface="Arial Black" pitchFamily="34" charset="0"/>
              </a:rPr>
              <a:t>. He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broke</a:t>
            </a:r>
            <a:r>
              <a:rPr lang="cs-CZ" sz="2400" dirty="0" smtClean="0">
                <a:latin typeface="Arial Black" pitchFamily="34" charset="0"/>
              </a:rPr>
              <a:t> his leg and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cut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smtClean="0">
                <a:latin typeface="Arial Black" pitchFamily="34" charset="0"/>
              </a:rPr>
              <a:t>his hand.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taxi driver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took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him</a:t>
            </a:r>
            <a:r>
              <a:rPr lang="cs-CZ" sz="2400" dirty="0" smtClean="0">
                <a:latin typeface="Arial Black" pitchFamily="34" charset="0"/>
              </a:rPr>
              <a:t> to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hospital</a:t>
            </a:r>
            <a:r>
              <a:rPr lang="cs-CZ" sz="2400" dirty="0" smtClean="0">
                <a:latin typeface="Arial Black" pitchFamily="34" charset="0"/>
              </a:rPr>
              <a:t>. He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couldn´t</a:t>
            </a:r>
            <a:r>
              <a:rPr lang="cs-CZ" sz="2400" dirty="0" smtClean="0">
                <a:latin typeface="Arial Black" pitchFamily="34" charset="0"/>
              </a:rPr>
              <a:t> go on </a:t>
            </a:r>
            <a:r>
              <a:rPr lang="cs-CZ" sz="2400" dirty="0" err="1" smtClean="0">
                <a:latin typeface="Arial Black" pitchFamily="34" charset="0"/>
              </a:rPr>
              <a:t>holiday</a:t>
            </a:r>
            <a:r>
              <a:rPr lang="cs-CZ" sz="2400" dirty="0" smtClean="0">
                <a:latin typeface="Arial Black" pitchFamily="34" charset="0"/>
              </a:rPr>
              <a:t>. But Mary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was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already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at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airport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3538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99592" y="600309"/>
            <a:ext cx="7560840" cy="92333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 algn="ctr"/>
            <a:r>
              <a:rPr lang="cs-CZ" sz="5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Negative in </a:t>
            </a:r>
            <a:r>
              <a:rPr lang="cs-CZ" sz="5400" b="1" dirty="0" err="1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the</a:t>
            </a:r>
            <a:r>
              <a:rPr lang="cs-CZ" sz="5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past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27584" y="1976798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He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had </a:t>
            </a:r>
            <a:r>
              <a:rPr lang="cs-CZ" sz="2400" dirty="0" smtClean="0">
                <a:latin typeface="Arial Black" pitchFamily="34" charset="0"/>
              </a:rPr>
              <a:t>his </a:t>
            </a:r>
            <a:r>
              <a:rPr lang="cs-CZ" sz="2400" dirty="0" err="1" smtClean="0">
                <a:latin typeface="Arial Black" pitchFamily="34" charset="0"/>
              </a:rPr>
              <a:t>breakfast</a:t>
            </a:r>
            <a:r>
              <a:rPr lang="cs-CZ" sz="2400" dirty="0" smtClean="0">
                <a:latin typeface="Arial Black" pitchFamily="34" charset="0"/>
              </a:rPr>
              <a:t> in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kitchen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30676" y="3717032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He </a:t>
            </a:r>
            <a:r>
              <a:rPr lang="cs-CZ" sz="2400" dirty="0" err="1" smtClean="0">
                <a:solidFill>
                  <a:srgbClr val="002060"/>
                </a:solidFill>
                <a:latin typeface="Arial Black" pitchFamily="34" charset="0"/>
              </a:rPr>
              <a:t>didn´t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have</a:t>
            </a:r>
            <a:r>
              <a:rPr lang="cs-CZ" sz="2400" dirty="0" smtClean="0">
                <a:latin typeface="Arial Black" pitchFamily="34" charset="0"/>
              </a:rPr>
              <a:t> his </a:t>
            </a:r>
            <a:r>
              <a:rPr lang="cs-CZ" sz="2400" dirty="0" err="1" smtClean="0">
                <a:latin typeface="Arial Black" pitchFamily="34" charset="0"/>
              </a:rPr>
              <a:t>breakfast</a:t>
            </a:r>
            <a:r>
              <a:rPr lang="cs-CZ" sz="2400" dirty="0" smtClean="0">
                <a:latin typeface="Arial Black" pitchFamily="34" charset="0"/>
              </a:rPr>
              <a:t> in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kitchen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Šipka doprava 8"/>
          <p:cNvSpPr/>
          <p:nvPr/>
        </p:nvSpPr>
        <p:spPr>
          <a:xfrm rot="2530992">
            <a:off x="994353" y="3193298"/>
            <a:ext cx="978408" cy="484632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 rot="19924289">
            <a:off x="2081377" y="2455947"/>
            <a:ext cx="484632" cy="1382960"/>
          </a:xfrm>
          <a:prstGeom prst="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869010" y="4600001"/>
            <a:ext cx="68663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taxi driver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took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him</a:t>
            </a:r>
            <a:r>
              <a:rPr lang="cs-CZ" sz="2400" dirty="0" smtClean="0">
                <a:latin typeface="Arial Black" pitchFamily="34" charset="0"/>
              </a:rPr>
              <a:t> to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hospital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83549" y="6270517"/>
            <a:ext cx="6457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He</a:t>
            </a:r>
            <a:r>
              <a:rPr lang="cs-CZ" sz="2400" dirty="0" smtClean="0">
                <a:solidFill>
                  <a:srgbClr val="00B0F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Arial Black" pitchFamily="34" charset="0"/>
              </a:rPr>
              <a:t>didn´t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take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him</a:t>
            </a:r>
            <a:r>
              <a:rPr lang="cs-CZ" sz="2400" dirty="0" smtClean="0">
                <a:latin typeface="Arial Black" pitchFamily="34" charset="0"/>
              </a:rPr>
              <a:t> to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hospital</a:t>
            </a:r>
            <a:r>
              <a:rPr lang="cs-CZ" sz="2400" dirty="0" smtClean="0">
                <a:solidFill>
                  <a:srgbClr val="00B0F0"/>
                </a:solidFill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4" name="Šipka dolů 13"/>
          <p:cNvSpPr/>
          <p:nvPr/>
        </p:nvSpPr>
        <p:spPr>
          <a:xfrm rot="18582065">
            <a:off x="1247199" y="5513215"/>
            <a:ext cx="484632" cy="978408"/>
          </a:xfrm>
          <a:prstGeom prst="downArrow">
            <a:avLst/>
          </a:prstGeom>
          <a:solidFill>
            <a:srgbClr val="002060">
              <a:alpha val="9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ů 14"/>
          <p:cNvSpPr/>
          <p:nvPr/>
        </p:nvSpPr>
        <p:spPr>
          <a:xfrm rot="2326976">
            <a:off x="3236269" y="4962345"/>
            <a:ext cx="484632" cy="1366722"/>
          </a:xfrm>
          <a:prstGeom prst="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7854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7"/>
            <a:ext cx="7416824" cy="461665"/>
          </a:xfrm>
          <a:prstGeom prst="rect">
            <a:avLst/>
          </a:prstGeom>
          <a:noFill/>
          <a:effectLst>
            <a:glow rad="63500">
              <a:srgbClr val="002060">
                <a:alpha val="40000"/>
              </a:srgbClr>
            </a:glow>
            <a:reflection blurRad="6350" stA="50000" endA="300" endPos="55000" dir="5400000" sy="-100000" algn="bl" rotWithShape="0"/>
          </a:effectLst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2060"/>
                </a:solidFill>
                <a:latin typeface="Arial Black" pitchFamily="34" charset="0"/>
              </a:rPr>
              <a:t>Utvořte z </a:t>
            </a:r>
            <a:r>
              <a:rPr lang="cs-CZ" sz="2400" b="1" u="sng" dirty="0" err="1" smtClean="0">
                <a:solidFill>
                  <a:srgbClr val="002060"/>
                </a:solidFill>
                <a:latin typeface="Arial Black" pitchFamily="34" charset="0"/>
              </a:rPr>
              <a:t>následujích</a:t>
            </a:r>
            <a:r>
              <a:rPr lang="cs-CZ" sz="2400" b="1" u="sng" dirty="0" smtClean="0">
                <a:solidFill>
                  <a:srgbClr val="002060"/>
                </a:solidFill>
                <a:latin typeface="Arial Black" pitchFamily="34" charset="0"/>
              </a:rPr>
              <a:t> vět zápor:</a:t>
            </a:r>
            <a:endParaRPr lang="cs-CZ" sz="2400" b="1" u="sng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980728"/>
            <a:ext cx="37757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He 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had</a:t>
            </a:r>
            <a:r>
              <a:rPr lang="cs-CZ" sz="2400" b="1" dirty="0" smtClean="0">
                <a:latin typeface="Arial Black" pitchFamily="34" charset="0"/>
              </a:rPr>
              <a:t> his </a:t>
            </a:r>
            <a:r>
              <a:rPr lang="cs-CZ" sz="2400" b="1" dirty="0" err="1" smtClean="0">
                <a:latin typeface="Arial Black" pitchFamily="34" charset="0"/>
              </a:rPr>
              <a:t>breakfast</a:t>
            </a:r>
            <a:r>
              <a:rPr lang="cs-CZ" sz="2400" b="1" dirty="0" smtClean="0">
                <a:latin typeface="Arial Black" pitchFamily="34" charset="0"/>
              </a:rPr>
              <a:t>.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6484" y="1636618"/>
            <a:ext cx="50096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He </a:t>
            </a:r>
            <a:r>
              <a:rPr lang="cs-CZ" sz="2400" dirty="0" err="1" smtClean="0">
                <a:solidFill>
                  <a:srgbClr val="002060"/>
                </a:solidFill>
                <a:latin typeface="Arial Black" pitchFamily="34" charset="0"/>
              </a:rPr>
              <a:t>didn´t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have</a:t>
            </a:r>
            <a:r>
              <a:rPr lang="cs-CZ" sz="2400" dirty="0" smtClean="0">
                <a:latin typeface="Arial Black" pitchFamily="34" charset="0"/>
              </a:rPr>
              <a:t> his </a:t>
            </a:r>
            <a:r>
              <a:rPr lang="cs-CZ" sz="2400" dirty="0" err="1" smtClean="0">
                <a:latin typeface="Arial Black" pitchFamily="34" charset="0"/>
              </a:rPr>
              <a:t>breakfast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739217"/>
            <a:ext cx="68663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Arial Black" pitchFamily="34" charset="0"/>
              </a:rPr>
              <a:t>The</a:t>
            </a:r>
            <a:r>
              <a:rPr lang="cs-CZ" sz="2400" b="1" dirty="0" smtClean="0">
                <a:latin typeface="Arial Black" pitchFamily="34" charset="0"/>
              </a:rPr>
              <a:t> taxi driver </a:t>
            </a:r>
            <a:r>
              <a:rPr lang="cs-CZ" sz="2400" b="1" dirty="0" err="1" smtClean="0">
                <a:solidFill>
                  <a:srgbClr val="FF0000"/>
                </a:solidFill>
                <a:latin typeface="Arial Black" pitchFamily="34" charset="0"/>
              </a:rPr>
              <a:t>took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him</a:t>
            </a:r>
            <a:r>
              <a:rPr lang="cs-CZ" sz="2400" b="1" dirty="0" smtClean="0">
                <a:latin typeface="Arial Black" pitchFamily="34" charset="0"/>
              </a:rPr>
              <a:t> to </a:t>
            </a:r>
            <a:r>
              <a:rPr lang="cs-CZ" sz="2400" b="1" dirty="0" err="1" smtClean="0">
                <a:latin typeface="Arial Black" pitchFamily="34" charset="0"/>
              </a:rPr>
              <a:t>the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hospital</a:t>
            </a:r>
            <a:r>
              <a:rPr lang="cs-CZ" sz="2400" b="1" dirty="0">
                <a:latin typeface="Arial Black" pitchFamily="34" charset="0"/>
              </a:rPr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626484" y="3387487"/>
            <a:ext cx="59617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>
                <a:latin typeface="Arial Black" pitchFamily="34" charset="0"/>
              </a:rPr>
              <a:t>He </a:t>
            </a:r>
            <a:r>
              <a:rPr lang="cs-CZ" sz="2400" b="1" dirty="0" err="1" smtClean="0">
                <a:solidFill>
                  <a:srgbClr val="002060"/>
                </a:solidFill>
                <a:latin typeface="Arial Black" pitchFamily="34" charset="0"/>
              </a:rPr>
              <a:t>didn´t</a:t>
            </a:r>
            <a:r>
              <a:rPr lang="cs-CZ" sz="24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Arial Black" pitchFamily="34" charset="0"/>
              </a:rPr>
              <a:t>take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him</a:t>
            </a:r>
            <a:r>
              <a:rPr lang="cs-CZ" sz="2400" b="1" dirty="0" smtClean="0">
                <a:latin typeface="Arial Black" pitchFamily="34" charset="0"/>
              </a:rPr>
              <a:t> to </a:t>
            </a:r>
            <a:r>
              <a:rPr lang="cs-CZ" sz="2400" b="1" dirty="0" err="1" smtClean="0">
                <a:latin typeface="Arial Black" pitchFamily="34" charset="0"/>
              </a:rPr>
              <a:t>the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hospital</a:t>
            </a:r>
            <a:r>
              <a:rPr lang="cs-CZ" sz="2400" b="1" dirty="0" smtClean="0">
                <a:latin typeface="Arial Black" pitchFamily="34" charset="0"/>
              </a:rPr>
              <a:t>.</a:t>
            </a:r>
            <a:endParaRPr lang="cs-CZ" sz="2400" b="1" dirty="0">
              <a:latin typeface="Arial Black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9088" y="4221088"/>
            <a:ext cx="3199588" cy="201622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xmlns="" val="17403272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179388" y="158750"/>
            <a:ext cx="8759825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r>
              <a:rPr lang="cs-CZ" sz="2400" u="sng">
                <a:solidFill>
                  <a:srgbClr val="FF0000"/>
                </a:solidFill>
                <a:latin typeface="Calibri" pitchFamily="34" charset="0"/>
              </a:rPr>
              <a:t>Zdroje informací:</a:t>
            </a:r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: </a:t>
            </a:r>
          </a:p>
          <a:p>
            <a:endParaRPr lang="cs-CZ" sz="1400">
              <a:latin typeface="Franklin Gothic Book" pitchFamily="34" charset="0"/>
            </a:endParaRPr>
          </a:p>
          <a:p>
            <a:r>
              <a:rPr lang="cs-CZ" sz="1400">
                <a:latin typeface="Franklin Gothic Book" pitchFamily="34" charset="0"/>
              </a:rPr>
              <a:t>Obr.1 Soubor:Panorama Prahy z Vy%C5%A1ehradu.jpg. In Wikipedia : the free encyclopedia [online]. St. Petersburg (Florida) : Wikipedia Foundation, [cit. 2011-03-29]. Dostupné z WWW: &lt;http://cs.wikipedia.org/wiki/Soubor:Panorama_Prahy_z_Vy%C5%A1ehradu.jpg&gt;.</a:t>
            </a:r>
          </a:p>
          <a:p>
            <a:endParaRPr lang="cs-CZ" sz="1400">
              <a:latin typeface="Franklin Gothic Book" pitchFamily="34" charset="0"/>
            </a:endParaRPr>
          </a:p>
          <a:p>
            <a:r>
              <a:rPr lang="cs-CZ" sz="1400">
                <a:latin typeface="Franklin Gothic Book" pitchFamily="34" charset="0"/>
              </a:rPr>
              <a:t>Obr.</a:t>
            </a:r>
            <a:r>
              <a:rPr lang="cs-CZ" sz="1400">
                <a:latin typeface="Arial" charset="0"/>
              </a:rPr>
              <a:t>2</a:t>
            </a:r>
            <a:r>
              <a:rPr lang="cs-CZ" sz="1400">
                <a:latin typeface="Franklin Gothic Book" pitchFamily="34" charset="0"/>
              </a:rPr>
              <a:t> Soubor:Praha. In Wikipedia : the free encyclopedia [online]. St. Petersburg (Florida) : Wikipedia Foundation, 13. 8. 2003, last modified on 25.3.2011 [cit. 2011-03-29]. Dostupné z WWW: &lt;http://cs.wikipedia.org/wiki/Praha&gt;.</a:t>
            </a:r>
          </a:p>
        </p:txBody>
      </p:sp>
      <p:sp>
        <p:nvSpPr>
          <p:cNvPr id="31747" name="Zástupný symbol pro zápatí 3"/>
          <p:cNvSpPr txBox="1">
            <a:spLocks noGrp="1"/>
          </p:cNvSpPr>
          <p:nvPr/>
        </p:nvSpPr>
        <p:spPr bwMode="auto">
          <a:xfrm>
            <a:off x="611188" y="6165850"/>
            <a:ext cx="7572375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pPr algn="ctr"/>
            <a:r>
              <a:rPr lang="cs-CZ" sz="1400" i="1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1748" name="TextovéPole 4"/>
          <p:cNvSpPr txBox="1">
            <a:spLocks noChangeArrowheads="1"/>
          </p:cNvSpPr>
          <p:nvPr/>
        </p:nvSpPr>
        <p:spPr bwMode="auto">
          <a:xfrm>
            <a:off x="614363" y="3141663"/>
            <a:ext cx="684053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endParaRPr lang="cs-CZ">
              <a:latin typeface="Franklin Gothic Book" pitchFamily="34" charset="0"/>
            </a:endParaRPr>
          </a:p>
          <a:p>
            <a:endParaRPr lang="cs-CZ">
              <a:latin typeface="Franklin Gothic Boo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65300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387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2297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130</TotalTime>
  <Words>456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Tim´s holiday in Prague </vt:lpstr>
      <vt:lpstr>Snímek 2</vt:lpstr>
      <vt:lpstr>Tim´s  holiday  in  Prague</vt:lpstr>
      <vt:lpstr>Přečtěte si pozorně text:</vt:lpstr>
      <vt:lpstr>Snímek 5</vt:lpstr>
      <vt:lpstr>Snímek 6</vt:lpstr>
      <vt:lpstr>Snímek 7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Tim´s  holiday  in  prague</dc:title>
  <dc:creator>pc3</dc:creator>
  <cp:lastModifiedBy>Simona</cp:lastModifiedBy>
  <cp:revision>19</cp:revision>
  <dcterms:created xsi:type="dcterms:W3CDTF">2011-03-27T06:01:46Z</dcterms:created>
  <dcterms:modified xsi:type="dcterms:W3CDTF">2012-03-08T08:06:51Z</dcterms:modified>
</cp:coreProperties>
</file>