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025" autoAdjust="0"/>
  </p:normalViewPr>
  <p:slideViewPr>
    <p:cSldViewPr>
      <p:cViewPr varScale="1">
        <p:scale>
          <a:sx n="64" d="100"/>
          <a:sy n="64" d="100"/>
        </p:scale>
        <p:origin x="-134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8F4B3A-A6CD-4A87-BFF2-3EB940867596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FD69BD-33B2-4163-B515-C0E2E937FD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4127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Tato prezentace je určena pro workshop</a:t>
            </a:r>
            <a:r>
              <a:rPr lang="cs-CZ" baseline="0" dirty="0" smtClean="0"/>
              <a:t> o metodách učení se. Žáci si prakticky vyzkouší různé metody učení, zároveň diskutují o tom, co jim pomáhá v učení a jakým způsobem se sami učí. Mohou tak sami aktivně předávat své zkušenosti a učit se od ostatních. </a:t>
            </a:r>
          </a:p>
          <a:p>
            <a:r>
              <a:rPr lang="cs-CZ" baseline="0" dirty="0" smtClean="0"/>
              <a:t>Tento workshop je vhodný zařadit po blocích Učení a Paměť a zapomínání. </a:t>
            </a:r>
          </a:p>
          <a:p>
            <a:r>
              <a:rPr lang="cs-CZ" baseline="0" dirty="0" smtClean="0"/>
              <a:t>Zároveň se zde odkazuje na mezipředmětové vztahy s českým jazykem a literaturou, případně jiným předmětem dle výběru učitele. Proto je nutné si před workshopem připravit kopie studijních materiálů, případně doporučené učebnice, na kterých si budou žáci moct vyzkoušet uvedené metody a tipy. Samozřejmě je možné zvolit libovolný studijní materiál, ale pokud zde má být zachovány prvky efektivního učení, je vhodné studijní materiály hledat v ostatních předmětech tak, aby žáci mohli naučené informace z hodiny nadále využít. </a:t>
            </a:r>
          </a:p>
          <a:p>
            <a:r>
              <a:rPr lang="cs-CZ" baseline="0" dirty="0" smtClean="0"/>
              <a:t>Lze také použít kapitoly z Občanské nauky, které budou navazovat.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5C325A-131B-42C0-A809-CAA4677ABEE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877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Příprava:</a:t>
            </a:r>
          </a:p>
          <a:p>
            <a:r>
              <a:rPr lang="cs-CZ" dirty="0" smtClean="0"/>
              <a:t>S učitelem českého jazyka a literatury</a:t>
            </a:r>
            <a:r>
              <a:rPr lang="cs-CZ" baseline="0" dirty="0" smtClean="0"/>
              <a:t> dané třídy zkonzultujte, kterou báseň či poetické dílo by doporučil/a k naučení tak, aby to korespondovalo s probíraným obdobím dějin literatury a žáci nejlépe v nějaké z následujících hodin ČJL báseň či dílo opravdu četli, rozebírali, popř. se učili nazpaměť. Cílem zde není memorování „nějakého“ textu, ale důležité je uvědomění si souvislostí a další využitelnosti daného díla. Zvažte délku textu tak, aby bylo možné se ho za daný časový interval naučit. Pokud je dílo delší, rozdělte ho do dvou částí a druhou použijte pro druhou část aktivity. Pokud se jedná o kratší báseň, pro druhou část aktivity použijte vhodný materiál, který s původním dílem nějakým způsobem souvisí. </a:t>
            </a:r>
          </a:p>
          <a:p>
            <a:endParaRPr lang="cs-CZ" dirty="0" smtClean="0"/>
          </a:p>
          <a:p>
            <a:r>
              <a:rPr lang="cs-CZ" dirty="0" smtClean="0"/>
              <a:t>Aktivita:</a:t>
            </a:r>
          </a:p>
          <a:p>
            <a:r>
              <a:rPr lang="cs-CZ" dirty="0" smtClean="0"/>
              <a:t>Postupujte</a:t>
            </a:r>
            <a:r>
              <a:rPr lang="cs-CZ" baseline="0" dirty="0" smtClean="0"/>
              <a:t> v jednotlivých krocích, tak jak se objevují na </a:t>
            </a:r>
            <a:r>
              <a:rPr lang="cs-CZ" baseline="0" dirty="0" err="1" smtClean="0"/>
              <a:t>slidu</a:t>
            </a:r>
            <a:r>
              <a:rPr lang="cs-CZ" baseline="0" dirty="0" smtClean="0"/>
              <a:t>. Žáci mají každý svůj studijní materiál a sami si zvolí místo a způsob učení. Pokud je to možné, mohou opustit prostor třídy a najít si své místo. Po uplynutí 10 minut učitel svolá žáky zpět. </a:t>
            </a:r>
          </a:p>
          <a:p>
            <a:r>
              <a:rPr lang="cs-CZ" baseline="0" dirty="0" smtClean="0"/>
              <a:t>Ve skupinách má každý prostor, aby báseň přednesl tak, jak se ji naučil. Následující otázky žáci diskutují nejprve ve skupinách, poté v rámci celé třídy. Jednotlivé návrhy na metody učitel zapisuje na tabuli. </a:t>
            </a:r>
          </a:p>
          <a:p>
            <a:r>
              <a:rPr lang="cs-CZ" baseline="0" dirty="0" smtClean="0"/>
              <a:t>V druhé části se žáci opět 10 minut učí  druhou část textu nebo jiný vhodně související úryvek. Opět ve skupinách prezentují výsledky svého učení a diskutují nad úspěšnými či neúspěšnými metodami. Porovnávají své poznatky v rámci celé třídy. </a:t>
            </a:r>
          </a:p>
          <a:p>
            <a:endParaRPr lang="cs-CZ" baseline="0" dirty="0" smtClean="0"/>
          </a:p>
          <a:p>
            <a:r>
              <a:rPr lang="cs-CZ" baseline="0" dirty="0" smtClean="0"/>
              <a:t>Otázky: </a:t>
            </a:r>
          </a:p>
          <a:p>
            <a:r>
              <a:rPr lang="cs-CZ" baseline="0" dirty="0" smtClean="0"/>
              <a:t>Jak postupovali tentokrát? Kdo se zlepšil? Kdo objevil pro sebe novou zajímavou metodu</a:t>
            </a:r>
            <a:r>
              <a:rPr lang="cs-CZ" baseline="0" dirty="0" smtClean="0"/>
              <a:t>?</a:t>
            </a:r>
          </a:p>
          <a:p>
            <a:endParaRPr lang="cs-CZ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/>
              <a:t>Zdroj obrázků: Galerie MS Office</a:t>
            </a:r>
          </a:p>
          <a:p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5C325A-131B-42C0-A809-CAA4677ABEE3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585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Zde mohou žáci sami doplnit</a:t>
            </a:r>
            <a:r>
              <a:rPr lang="cs-CZ" baseline="0" dirty="0" smtClean="0"/>
              <a:t> nějaké metody, které pro ně fungují.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5C325A-131B-42C0-A809-CAA4677ABEE3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0826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Tuto metodu</a:t>
            </a:r>
            <a:r>
              <a:rPr lang="cs-CZ" baseline="0" dirty="0" smtClean="0"/>
              <a:t> je možné vyzkoušet na učení jiného modelového textu z učebnice jiného předmětu nebo následující kapitoly z Občanské nauky. Důležité je zdůraznit, že získané informace později využijí. </a:t>
            </a:r>
          </a:p>
          <a:p>
            <a:r>
              <a:rPr lang="cs-CZ" baseline="0" dirty="0" smtClean="0"/>
              <a:t>Žáci postupují po jednotlivých krocích PQRST, učitel dbá především na formulaci otázek, které je možné z textu vypsat i společně. </a:t>
            </a:r>
          </a:p>
          <a:p>
            <a:r>
              <a:rPr lang="cs-CZ" baseline="0" dirty="0" smtClean="0"/>
              <a:t>Pro testovou část sestavte test z cca 5 otázek, které budou prověřovat znalosti žáků. Otázky by neměly být totožné s žáky navrženými (pro bod Q), ale mohou se jim podobat.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5C325A-131B-42C0-A809-CAA4677ABEE3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521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Aktivita: </a:t>
            </a:r>
          </a:p>
          <a:p>
            <a:r>
              <a:rPr lang="cs-CZ" dirty="0" smtClean="0"/>
              <a:t>Žáci</a:t>
            </a:r>
            <a:r>
              <a:rPr lang="cs-CZ" baseline="0" dirty="0" smtClean="0"/>
              <a:t> jsou rozděleni do tří skupin, každá používá jinou metodu zapamatování. Na závěr můžeme porovnávat výsledky.</a:t>
            </a:r>
            <a:endParaRPr lang="cs-CZ" dirty="0" smtClean="0"/>
          </a:p>
          <a:p>
            <a:r>
              <a:rPr lang="cs-CZ" dirty="0" smtClean="0"/>
              <a:t>Poznámka:</a:t>
            </a:r>
          </a:p>
          <a:p>
            <a:r>
              <a:rPr lang="cs-CZ" dirty="0" smtClean="0"/>
              <a:t>Ad c) např. Před </a:t>
            </a:r>
            <a:r>
              <a:rPr lang="cs-CZ" u="sng" dirty="0" smtClean="0"/>
              <a:t>knihovnou</a:t>
            </a:r>
            <a:r>
              <a:rPr lang="cs-CZ" dirty="0" smtClean="0"/>
              <a:t> ležel </a:t>
            </a:r>
            <a:r>
              <a:rPr lang="cs-CZ" u="sng" dirty="0" smtClean="0"/>
              <a:t>lékařův</a:t>
            </a:r>
            <a:r>
              <a:rPr lang="cs-CZ" dirty="0" smtClean="0"/>
              <a:t> </a:t>
            </a:r>
            <a:r>
              <a:rPr lang="cs-CZ" u="sng" dirty="0" smtClean="0"/>
              <a:t>pes</a:t>
            </a:r>
            <a:r>
              <a:rPr lang="cs-CZ" dirty="0" smtClean="0"/>
              <a:t>, žvýkal </a:t>
            </a:r>
            <a:r>
              <a:rPr lang="cs-CZ" u="sng" dirty="0" smtClean="0"/>
              <a:t>solené</a:t>
            </a:r>
            <a:r>
              <a:rPr lang="cs-CZ" baseline="0" dirty="0" smtClean="0"/>
              <a:t> </a:t>
            </a:r>
            <a:r>
              <a:rPr lang="cs-CZ" u="sng" baseline="0" dirty="0" smtClean="0"/>
              <a:t>maso</a:t>
            </a:r>
            <a:r>
              <a:rPr lang="cs-CZ" baseline="0" dirty="0" smtClean="0"/>
              <a:t> a ….</a:t>
            </a:r>
          </a:p>
          <a:p>
            <a:r>
              <a:rPr lang="cs-CZ" dirty="0" smtClean="0"/>
              <a:t>Otázky: </a:t>
            </a:r>
          </a:p>
          <a:p>
            <a:r>
              <a:rPr lang="cs-CZ" dirty="0" smtClean="0"/>
              <a:t>Jaká metoda je podle vás nejefektivnější?</a:t>
            </a:r>
            <a:r>
              <a:rPr lang="cs-CZ" baseline="0" dirty="0" smtClean="0"/>
              <a:t> Jak vám vyhovovala přidělená metoda? Jakou metodu byste si zvolili sami</a:t>
            </a:r>
            <a:r>
              <a:rPr lang="cs-CZ" baseline="0" dirty="0" smtClean="0"/>
              <a:t>?</a:t>
            </a:r>
          </a:p>
          <a:p>
            <a:endParaRPr lang="cs-CZ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smtClean="0"/>
              <a:t>Zdroj obrázků: Galerie MS Office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5C325A-131B-42C0-A809-CAA4677ABEE3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273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FD69BD-33B2-4163-B515-C0E2E937FD8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47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D4D4D6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7007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794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D4D4D6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D4D4D6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4D4D6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2846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297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452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957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302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917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834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75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874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C6AC36-F358-4712-A14A-076E7AC389F6}" type="datetimeFigureOut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24.9.2012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342D944-EB7F-4BF4-92C2-0E093028A9F2}" type="slidenum">
              <a:rPr lang="cs-CZ" smtClean="0">
                <a:solidFill>
                  <a:srgbClr val="5A6378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5A6378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1895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Umíte se učit?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Tipy pro úspěšné učení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437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259632" y="704088"/>
            <a:ext cx="7427168" cy="1143000"/>
          </a:xfrm>
        </p:spPr>
        <p:txBody>
          <a:bodyPr/>
          <a:lstStyle/>
          <a:p>
            <a:r>
              <a:rPr lang="cs-CZ" dirty="0" smtClean="0"/>
              <a:t>Jak se učím já?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 časovém limitu 10 minut se naučte báseň. Najděte si nejvhodnější pozici, aby se vám co nejlépe učilo. </a:t>
            </a:r>
          </a:p>
          <a:p>
            <a:pPr marL="0" indent="0">
              <a:buNone/>
            </a:pPr>
            <a:r>
              <a:rPr lang="cs-CZ" dirty="0" smtClean="0"/>
              <a:t>Nyní pracujte ve skupinách po 4. Každý předneste básničku tak, jak jste se ji naučili.</a:t>
            </a:r>
          </a:p>
          <a:p>
            <a:pPr marL="0" indent="0">
              <a:buNone/>
            </a:pPr>
            <a:r>
              <a:rPr lang="cs-CZ" dirty="0" smtClean="0"/>
              <a:t>Kdo byl nejlepší? Proč? Komu se nedařilo? Proč? Co vám pomohlo? Co vás rušilo? Jaké metody jste používali? Co bylo nejefektivnější? Co byste doporučili?</a:t>
            </a:r>
          </a:p>
          <a:p>
            <a:pPr marL="0" indent="0">
              <a:buNone/>
            </a:pPr>
            <a:r>
              <a:rPr lang="cs-CZ" dirty="0" smtClean="0"/>
              <a:t>Vezměte v úvahu rady a doporučení svých spolužáků a naučte se druhou část básně. </a:t>
            </a:r>
            <a:endParaRPr lang="cs-CZ" dirty="0"/>
          </a:p>
        </p:txBody>
      </p:sp>
      <p:pic>
        <p:nvPicPr>
          <p:cNvPr id="6" name="Picture 2" descr="C:\Users\jarca\AppData\Local\Microsoft\Windows\Temporary Internet Files\Content.IE5\Z5Y3DTD8\MC900441902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59" y="908720"/>
            <a:ext cx="772601" cy="91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753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dirty="0" smtClean="0"/>
              <a:t>Efektivní učení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640960" cy="4695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Snaha uložit informace do dlouhodobé paměti</a:t>
            </a:r>
          </a:p>
          <a:p>
            <a:pPr marL="0" indent="0">
              <a:buNone/>
            </a:pPr>
            <a:r>
              <a:rPr lang="cs-CZ" dirty="0" smtClean="0"/>
              <a:t>Jak?</a:t>
            </a:r>
          </a:p>
          <a:p>
            <a:pPr lvl="1"/>
            <a:r>
              <a:rPr lang="cs-CZ" sz="2800" dirty="0" smtClean="0"/>
              <a:t>Navození ideálních podmínek učení – odvrátit rušivé jevy</a:t>
            </a:r>
          </a:p>
          <a:p>
            <a:pPr lvl="1"/>
            <a:r>
              <a:rPr lang="cs-CZ" sz="2800" dirty="0" smtClean="0"/>
              <a:t>Opakování – vícekrát, rozvrhnout do více dnů</a:t>
            </a:r>
          </a:p>
          <a:p>
            <a:pPr lvl="1"/>
            <a:r>
              <a:rPr lang="cs-CZ" sz="2800" dirty="0" smtClean="0"/>
              <a:t>Práce s textem – výpisky, barevné odlišení</a:t>
            </a:r>
          </a:p>
          <a:p>
            <a:pPr lvl="1"/>
            <a:r>
              <a:rPr lang="cs-CZ" sz="2800" dirty="0" smtClean="0"/>
              <a:t>Mnemotechnické pomůcky</a:t>
            </a:r>
          </a:p>
          <a:p>
            <a:pPr lvl="1"/>
            <a:r>
              <a:rPr lang="cs-CZ" sz="2800" dirty="0" smtClean="0"/>
              <a:t>Připodobnění informace k tomu, co už ovládáme</a:t>
            </a:r>
          </a:p>
          <a:p>
            <a:pPr lvl="1"/>
            <a:r>
              <a:rPr lang="cs-CZ" sz="2800" dirty="0" smtClean="0"/>
              <a:t>Spojování asociací</a:t>
            </a:r>
          </a:p>
          <a:p>
            <a:pPr lvl="1"/>
            <a:r>
              <a:rPr lang="cs-CZ" sz="2800" dirty="0" smtClean="0"/>
              <a:t>A?</a:t>
            </a:r>
          </a:p>
          <a:p>
            <a:pPr lvl="1"/>
            <a:endParaRPr lang="cs-CZ" dirty="0" smtClean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1943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Metoda PQRST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P – </a:t>
            </a:r>
            <a:r>
              <a:rPr lang="cs-CZ" dirty="0" err="1" smtClean="0">
                <a:solidFill>
                  <a:srgbClr val="7030A0"/>
                </a:solidFill>
              </a:rPr>
              <a:t>preview</a:t>
            </a:r>
            <a:r>
              <a:rPr lang="cs-CZ" dirty="0" smtClean="0"/>
              <a:t>: přehled – získání přehledu, rozčlenění do kapitol a podkapitol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Q – </a:t>
            </a:r>
            <a:r>
              <a:rPr lang="cs-CZ" dirty="0" err="1" smtClean="0">
                <a:solidFill>
                  <a:srgbClr val="7030A0"/>
                </a:solidFill>
              </a:rPr>
              <a:t>question</a:t>
            </a:r>
            <a:r>
              <a:rPr lang="cs-CZ" dirty="0" smtClean="0"/>
              <a:t>: otázka – formulace otázek, na které budeme čtením textu hledat odpověď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R – </a:t>
            </a:r>
            <a:r>
              <a:rPr lang="cs-CZ" dirty="0" err="1" smtClean="0">
                <a:solidFill>
                  <a:srgbClr val="7030A0"/>
                </a:solidFill>
              </a:rPr>
              <a:t>read</a:t>
            </a:r>
            <a:r>
              <a:rPr lang="cs-CZ" dirty="0" smtClean="0"/>
              <a:t>: čtení – hledání odpovědí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S – </a:t>
            </a:r>
            <a:r>
              <a:rPr lang="cs-CZ" dirty="0" err="1" smtClean="0">
                <a:solidFill>
                  <a:srgbClr val="7030A0"/>
                </a:solidFill>
              </a:rPr>
              <a:t>self-recitation</a:t>
            </a:r>
            <a:r>
              <a:rPr lang="cs-CZ" dirty="0" smtClean="0"/>
              <a:t>: opakování – zapamatování si prostřednictvím opakování odpovědi na jednotlivé otázky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T – test</a:t>
            </a:r>
            <a:r>
              <a:rPr lang="cs-CZ" dirty="0" smtClean="0"/>
              <a:t>: zkouška – přezkoušení svého úsilí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5013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3356" y="854890"/>
            <a:ext cx="8229600" cy="57759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	Přečtěte si modelový text: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7030A0"/>
                </a:solidFill>
              </a:rPr>
              <a:t>Zítra potřebujete zařídit tyto věci:</a:t>
            </a:r>
          </a:p>
          <a:p>
            <a:pPr marL="0" indent="0" algn="ctr">
              <a:buNone/>
            </a:pPr>
            <a:r>
              <a:rPr lang="cs-CZ" cap="all" dirty="0" smtClean="0">
                <a:solidFill>
                  <a:srgbClr val="7030A0"/>
                </a:solidFill>
              </a:rPr>
              <a:t>cestovní pas, sůl, baterky, kraťasy, šampon, časopis, maso, batoh, lékař, pes, marmeláda, knihovna, film</a:t>
            </a:r>
          </a:p>
          <a:p>
            <a:pPr marL="0" indent="0">
              <a:buNone/>
            </a:pPr>
            <a:r>
              <a:rPr lang="cs-CZ" dirty="0" smtClean="0"/>
              <a:t>Jak si jednotlivé položky nejsnadněji zapamatujete?</a:t>
            </a:r>
          </a:p>
          <a:p>
            <a:pPr marL="0" indent="0">
              <a:buNone/>
            </a:pPr>
            <a:r>
              <a:rPr lang="cs-CZ" dirty="0" smtClean="0"/>
              <a:t>Pokuste si zapamatovat text pomocí:</a:t>
            </a:r>
          </a:p>
          <a:p>
            <a:pPr marL="0" indent="0">
              <a:buNone/>
            </a:pPr>
            <a:r>
              <a:rPr lang="cs-CZ" dirty="0" smtClean="0"/>
              <a:t>a) memorování</a:t>
            </a:r>
          </a:p>
          <a:p>
            <a:pPr marL="0" indent="0">
              <a:buNone/>
            </a:pPr>
            <a:r>
              <a:rPr lang="cs-CZ" dirty="0" smtClean="0"/>
              <a:t>b) mnemotechnické pomůcky</a:t>
            </a:r>
          </a:p>
          <a:p>
            <a:pPr marL="0" indent="0">
              <a:buNone/>
            </a:pPr>
            <a:r>
              <a:rPr lang="cs-CZ" dirty="0" smtClean="0"/>
              <a:t>c) vytvořením krátkého příběhu, kde se všechna slova objeví</a:t>
            </a:r>
            <a:endParaRPr lang="cs-CZ" dirty="0"/>
          </a:p>
        </p:txBody>
      </p:sp>
      <p:pic>
        <p:nvPicPr>
          <p:cNvPr id="4" name="Picture 2" descr="C:\Users\jarca\AppData\Local\Microsoft\Windows\Temporary Internet Files\Content.IE5\Z5Y3DTD8\MC900441902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99" y="368446"/>
            <a:ext cx="772601" cy="91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82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DENGLEROVÁ</a:t>
            </a:r>
            <a:r>
              <a:rPr lang="cs-CZ" sz="1600" dirty="0"/>
              <a:t>, Denisa. </a:t>
            </a:r>
            <a:r>
              <a:rPr lang="cs-CZ" sz="1600" i="1" dirty="0"/>
              <a:t>Společenské vědy pro střední školy</a:t>
            </a:r>
            <a:r>
              <a:rPr lang="cs-CZ" sz="1600" dirty="0"/>
              <a:t>. Vyd. 1. Brno: </a:t>
            </a:r>
            <a:r>
              <a:rPr lang="cs-CZ" sz="1600" dirty="0" err="1"/>
              <a:t>Didaktis</a:t>
            </a:r>
            <a:r>
              <a:rPr lang="cs-CZ" sz="1600" dirty="0"/>
              <a:t>, c2009, 83 s. ISBN 978-807-3581-442</a:t>
            </a:r>
            <a:r>
              <a:rPr lang="cs-CZ" sz="1600" dirty="0" smtClean="0"/>
              <a:t>.</a:t>
            </a:r>
          </a:p>
          <a:p>
            <a:endParaRPr lang="cs-CZ" sz="1600" dirty="0" smtClean="0"/>
          </a:p>
          <a:p>
            <a:r>
              <a:rPr lang="cs-CZ" sz="1600" dirty="0"/>
              <a:t>DENGLEROVÁ, Denisa a Jan DVOŘÁK. </a:t>
            </a:r>
            <a:r>
              <a:rPr lang="cs-CZ" sz="1600" i="1" dirty="0"/>
              <a:t>Společenské vědy pro 1. ročník středních škol</a:t>
            </a:r>
            <a:r>
              <a:rPr lang="cs-CZ" sz="1600" dirty="0"/>
              <a:t>. Vyd. 1. Brno: </a:t>
            </a:r>
            <a:r>
              <a:rPr lang="cs-CZ" sz="1600" dirty="0" err="1"/>
              <a:t>Didaktis</a:t>
            </a:r>
            <a:r>
              <a:rPr lang="cs-CZ" sz="1600" dirty="0"/>
              <a:t>, c2009, 3 sv. ISBN 978-80-7358-146-6. </a:t>
            </a:r>
            <a:endParaRPr lang="cs-CZ" sz="1600" dirty="0" smtClean="0"/>
          </a:p>
          <a:p>
            <a:endParaRPr lang="cs-CZ" sz="1600" dirty="0"/>
          </a:p>
          <a:p>
            <a:r>
              <a:rPr lang="cs-CZ" sz="1600" dirty="0"/>
              <a:t>DOLEŽALOVÁ, Ladislava a Marie VLKOVÁ. </a:t>
            </a:r>
            <a:r>
              <a:rPr lang="cs-CZ" sz="1600" i="1" dirty="0"/>
              <a:t>Občanský a společenskovědní základ</a:t>
            </a:r>
            <a:r>
              <a:rPr lang="cs-CZ" sz="1600" dirty="0"/>
              <a:t>. Vyd. 1. Kralice na Hané: </a:t>
            </a:r>
            <a:r>
              <a:rPr lang="cs-CZ" sz="1600" dirty="0" err="1"/>
              <a:t>Computer</a:t>
            </a:r>
            <a:r>
              <a:rPr lang="cs-CZ" sz="1600" dirty="0"/>
              <a:t> Media, 2010, 72 s. ISBN 978-80-7402-060-5. </a:t>
            </a:r>
            <a:endParaRPr lang="cs-CZ" sz="1600" dirty="0" smtClean="0"/>
          </a:p>
          <a:p>
            <a:endParaRPr lang="cs-CZ" sz="1600" dirty="0"/>
          </a:p>
          <a:p>
            <a:pPr marL="0" indent="0">
              <a:buNone/>
            </a:pPr>
            <a:r>
              <a:rPr lang="cs-CZ" sz="1600"/>
              <a:t>Zdroj obrázků: Galerie MS Office</a:t>
            </a:r>
          </a:p>
          <a:p>
            <a:endParaRPr lang="cs-CZ" sz="1600" dirty="0" smtClean="0"/>
          </a:p>
          <a:p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13929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930</Words>
  <Application>Microsoft Office PowerPoint</Application>
  <PresentationFormat>Předvádění na obrazovce (4:3)</PresentationFormat>
  <Paragraphs>73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Umíte se učit?</vt:lpstr>
      <vt:lpstr>Jak se učím já?</vt:lpstr>
      <vt:lpstr>Efektivní učení</vt:lpstr>
      <vt:lpstr>Metoda PQRST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Umíte se učit?</dc:title>
  <dc:creator>Jarca</dc:creator>
  <cp:lastModifiedBy>Jarca</cp:lastModifiedBy>
  <cp:revision>4</cp:revision>
  <dcterms:created xsi:type="dcterms:W3CDTF">2012-09-23T11:56:20Z</dcterms:created>
  <dcterms:modified xsi:type="dcterms:W3CDTF">2012-09-24T13:34:12Z</dcterms:modified>
</cp:coreProperties>
</file>