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454" autoAdjust="0"/>
  </p:normalViewPr>
  <p:slideViewPr>
    <p:cSldViewPr>
      <p:cViewPr varScale="1">
        <p:scale>
          <a:sx n="57" d="100"/>
          <a:sy n="57" d="100"/>
        </p:scale>
        <p:origin x="-152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36B7AA-4464-439A-9693-8E4D6C217CB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67438D-23FC-4865-BA74-090AFB52C2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498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</a:t>
            </a:r>
            <a:r>
              <a:rPr lang="cs-CZ" baseline="0" dirty="0" smtClean="0"/>
              <a:t> prezentace je zaměřena představení obecných poznatků o učení člověka.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642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Úvodní aktivita. </a:t>
            </a:r>
          </a:p>
          <a:p>
            <a:r>
              <a:rPr lang="cs-CZ" dirty="0" smtClean="0"/>
              <a:t>Otázky:</a:t>
            </a:r>
          </a:p>
          <a:p>
            <a:r>
              <a:rPr lang="cs-CZ" dirty="0" smtClean="0"/>
              <a:t>Co je to učení? C</a:t>
            </a:r>
            <a:r>
              <a:rPr lang="cs-CZ" baseline="0" dirty="0" smtClean="0"/>
              <a:t>o vše si představujeme pod pojmem učení. Jaké různé formy učení vidíme na jednotlivých obrázcích?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94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609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Otázka: </a:t>
            </a:r>
          </a:p>
          <a:p>
            <a:r>
              <a:rPr lang="cs-CZ" dirty="0" smtClean="0"/>
              <a:t>S jaký</a:t>
            </a:r>
            <a:r>
              <a:rPr lang="cs-CZ" baseline="0" dirty="0" smtClean="0"/>
              <a:t>mi druhy učení souvisí jednotlivé obrázky? 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3790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Otázka: </a:t>
            </a:r>
          </a:p>
          <a:p>
            <a:r>
              <a:rPr lang="cs-CZ" dirty="0" smtClean="0"/>
              <a:t>Jak souvisí</a:t>
            </a:r>
            <a:r>
              <a:rPr lang="cs-CZ" baseline="0" dirty="0" smtClean="0"/>
              <a:t> jednotlivé obrázky se sociálním učením? </a:t>
            </a:r>
          </a:p>
          <a:p>
            <a:endParaRPr lang="cs-CZ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Zdroj obrázků: Galerie MS Office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811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Odkazuje</a:t>
            </a:r>
            <a:r>
              <a:rPr lang="cs-CZ" baseline="0" dirty="0" smtClean="0"/>
              <a:t> se na krátké video o Pavlových pokusech se psy.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701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obrázku: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7438D-23FC-4865-BA74-090AFB52C22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867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Proces</a:t>
            </a:r>
          </a:p>
          <a:p>
            <a:r>
              <a:rPr lang="cs-CZ" dirty="0" smtClean="0"/>
              <a:t>Zkušeností</a:t>
            </a:r>
          </a:p>
          <a:p>
            <a:r>
              <a:rPr lang="cs-CZ" dirty="0" err="1" smtClean="0"/>
              <a:t>Uzším</a:t>
            </a:r>
            <a:endParaRPr lang="cs-CZ" dirty="0" smtClean="0"/>
          </a:p>
          <a:p>
            <a:r>
              <a:rPr lang="cs-CZ" dirty="0" smtClean="0"/>
              <a:t>Vnějších </a:t>
            </a:r>
          </a:p>
          <a:p>
            <a:r>
              <a:rPr lang="cs-CZ" dirty="0" smtClean="0"/>
              <a:t>Vnitřních</a:t>
            </a:r>
          </a:p>
          <a:p>
            <a:r>
              <a:rPr lang="cs-CZ" dirty="0" smtClean="0"/>
              <a:t>Vnějším</a:t>
            </a:r>
          </a:p>
          <a:p>
            <a:r>
              <a:rPr lang="cs-CZ" dirty="0" smtClean="0"/>
              <a:t>Prostředí</a:t>
            </a:r>
          </a:p>
          <a:p>
            <a:r>
              <a:rPr lang="cs-CZ" dirty="0" smtClean="0"/>
              <a:t>Efektivní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0300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7438D-23FC-4865-BA74-090AFB52C22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527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020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117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577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852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681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5218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559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211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398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760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80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735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796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538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59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844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8369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5531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8507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327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04344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92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90316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79049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vimeo.com/11619622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Co je to učení?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rca\AppData\Local\Microsoft\Windows\Temporary Internet Files\Content.IE5\12L846MP\MC900089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204498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ca\AppData\Local\Microsoft\Windows\Temporary Internet Files\Content.IE5\Z5Y3DTD8\MC900440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96" y="3789039"/>
            <a:ext cx="1596509" cy="250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ca\AppData\Local\Microsoft\Windows\Temporary Internet Files\Content.IE5\Z5Y3DTD8\MC9000896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16931"/>
            <a:ext cx="210889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ca\AppData\Local\Microsoft\Windows\Temporary Internet Files\Content.IE5\YC7LKW1H\MC9003325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59216"/>
            <a:ext cx="2703922" cy="173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ca\AppData\Local\Microsoft\Windows\Temporary Internet Files\Content.IE5\Z5Y3DTD8\MC9001987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883191"/>
            <a:ext cx="1834836" cy="186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09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učení?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Učení je jeden ze základních vývojových procesů, jehož výsledkem je relativně trvalá změna vyvolaná zkušeností.</a:t>
            </a:r>
            <a:r>
              <a:rPr lang="cs-CZ" sz="1900" dirty="0" smtClean="0"/>
              <a:t>(</a:t>
            </a:r>
            <a:r>
              <a:rPr lang="cs-CZ" sz="1900" dirty="0" err="1" smtClean="0"/>
              <a:t>Denglerová</a:t>
            </a:r>
            <a:r>
              <a:rPr lang="cs-CZ" sz="1900" dirty="0" smtClean="0"/>
              <a:t>, 2009)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Učení je aktivní a tvořivý proces, který rozšiřuje vrozený genetický program a rozšiřuje možnosti jedince. Jeho smyslem je přizpůsobování se novým situacím. Je to schopnost a jako schopnost je lze přiměřenou zátěží rozvíjet, jinak zakrní nebo ustrne.  </a:t>
            </a:r>
            <a:r>
              <a:rPr lang="cs-CZ" sz="1900" dirty="0" smtClean="0"/>
              <a:t>(Hartl, 2000)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Celoživotní proces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Nutný prvek vývoje jedince</a:t>
            </a:r>
          </a:p>
          <a:p>
            <a:pPr>
              <a:lnSpc>
                <a:spcPct val="150000"/>
              </a:lnSpc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322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35480"/>
            <a:ext cx="8712968" cy="4389120"/>
          </a:xfrm>
        </p:spPr>
        <p:txBody>
          <a:bodyPr/>
          <a:lstStyle/>
          <a:p>
            <a:pPr marL="457200" indent="-457200">
              <a:buFont typeface="Wingdings 2"/>
              <a:buAutoNum type="alphaLcParenR"/>
            </a:pPr>
            <a:r>
              <a:rPr lang="cs-CZ" u="sng" dirty="0"/>
              <a:t>v užším smyslu</a:t>
            </a:r>
            <a:r>
              <a:rPr lang="cs-CZ" dirty="0"/>
              <a:t>: záměrné osvojování </a:t>
            </a:r>
            <a:r>
              <a:rPr lang="cs-CZ" dirty="0" smtClean="0"/>
              <a:t>poznatků a získávání dovedností, zkušeností, návyků a postojů</a:t>
            </a:r>
            <a:endParaRPr lang="cs-CZ" dirty="0"/>
          </a:p>
          <a:p>
            <a:pPr marL="457200" indent="-457200">
              <a:buAutoNum type="alphaLcParenR"/>
            </a:pPr>
            <a:r>
              <a:rPr lang="cs-CZ" u="sng" dirty="0" smtClean="0"/>
              <a:t>v širším smyslu</a:t>
            </a:r>
            <a:r>
              <a:rPr lang="cs-CZ" dirty="0" smtClean="0"/>
              <a:t>: získávání zkušeností a přizpůsobení se novým situacím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Výsledek:</a:t>
            </a:r>
          </a:p>
          <a:p>
            <a:pPr marL="457200" indent="-457200">
              <a:buAutoNum type="arabicParenR"/>
            </a:pPr>
            <a:r>
              <a:rPr lang="cs-CZ" dirty="0" smtClean="0"/>
              <a:t>osvojení a rozvoj schopností využitelných v praktickém životě, adaptace na prostředí, návyky</a:t>
            </a:r>
          </a:p>
          <a:p>
            <a:pPr marL="457200" indent="-457200">
              <a:buAutoNum type="arabicParenR"/>
            </a:pPr>
            <a:r>
              <a:rPr lang="cs-CZ" dirty="0"/>
              <a:t>z</a:t>
            </a:r>
            <a:r>
              <a:rPr lang="cs-CZ" dirty="0" smtClean="0"/>
              <a:t>nalosti, vědomosti, dovednosti a postoje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17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Senzomotorické učení </a:t>
            </a:r>
            <a:r>
              <a:rPr lang="cs-CZ" dirty="0" smtClean="0"/>
              <a:t>– učení prostřednictvím manipulace s předměty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rgbClr val="7030A0"/>
                </a:solidFill>
              </a:rPr>
              <a:t>Intelektové učení </a:t>
            </a:r>
            <a:r>
              <a:rPr lang="cs-CZ" dirty="0"/>
              <a:t>– řešení složitějších úloh a </a:t>
            </a:r>
            <a:r>
              <a:rPr lang="cs-CZ" dirty="0" smtClean="0"/>
              <a:t>problémů</a:t>
            </a:r>
            <a:endParaRPr lang="cs-CZ" dirty="0"/>
          </a:p>
        </p:txBody>
      </p:sp>
      <p:pic>
        <p:nvPicPr>
          <p:cNvPr id="1026" name="Picture 2" descr="C:\Users\jarca\AppData\Local\Microsoft\Windows\Temporary Internet Files\Content.IE5\12L846MP\MC9002328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95857"/>
            <a:ext cx="1917826" cy="227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ca\AppData\Local\Microsoft\Windows\Temporary Internet Files\Content.IE5\A2YZNWAW\MC9000896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62" y="3163450"/>
            <a:ext cx="1815084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rca\AppData\Local\Microsoft\Windows\Temporary Internet Files\Content.IE5\A2YZNWAW\MC9003009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22179"/>
            <a:ext cx="172455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88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Sociální učení </a:t>
            </a:r>
            <a:r>
              <a:rPr lang="cs-CZ" dirty="0" smtClean="0"/>
              <a:t>– neustále - v kontaktu s druhými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působ chování v sociálních situacích</a:t>
            </a:r>
          </a:p>
          <a:p>
            <a:pPr lvl="1"/>
            <a:r>
              <a:rPr lang="cs-CZ" dirty="0" smtClean="0"/>
              <a:t>Formy: 	1) </a:t>
            </a:r>
            <a:r>
              <a:rPr lang="cs-CZ" u="sng" dirty="0" smtClean="0"/>
              <a:t>nápodoba</a:t>
            </a:r>
            <a:r>
              <a:rPr lang="cs-CZ" dirty="0" smtClean="0"/>
              <a:t> – vrozené skony dítěte</a:t>
            </a:r>
          </a:p>
          <a:p>
            <a:pPr marL="393192" lvl="1" indent="0">
              <a:buNone/>
            </a:pPr>
            <a:r>
              <a:rPr lang="cs-CZ" dirty="0" smtClean="0"/>
              <a:t>		2) </a:t>
            </a:r>
            <a:r>
              <a:rPr lang="cs-CZ" u="sng" dirty="0" smtClean="0"/>
              <a:t>posilování</a:t>
            </a:r>
            <a:r>
              <a:rPr lang="cs-CZ" dirty="0" smtClean="0"/>
              <a:t> (podmiňování) – odměna / trest</a:t>
            </a:r>
          </a:p>
          <a:p>
            <a:pPr marL="393192" lvl="1" indent="0">
              <a:buNone/>
            </a:pPr>
            <a:r>
              <a:rPr lang="cs-CZ" dirty="0"/>
              <a:t>	</a:t>
            </a:r>
            <a:r>
              <a:rPr lang="cs-CZ" dirty="0" smtClean="0"/>
              <a:t>	3) </a:t>
            </a:r>
            <a:r>
              <a:rPr lang="cs-CZ" u="sng" dirty="0" smtClean="0"/>
              <a:t>identifikace</a:t>
            </a:r>
            <a:r>
              <a:rPr lang="cs-CZ" dirty="0" smtClean="0"/>
              <a:t> – princip nápodoby, ovšem 		cílem je ztotožnit se s napodobovanou 			osobou (rodič, kamarád, idol)</a:t>
            </a:r>
          </a:p>
        </p:txBody>
      </p:sp>
      <p:pic>
        <p:nvPicPr>
          <p:cNvPr id="2052" name="Picture 4" descr="C:\Users\jarca\AppData\Local\Microsoft\Windows\Temporary Internet Files\Content.IE5\12L846MP\MC9002997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01965"/>
            <a:ext cx="1815084" cy="175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ca\AppData\Local\Microsoft\Windows\Temporary Internet Files\Content.IE5\12L846MP\MC9002975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1805026" cy="162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rca\AppData\Local\Microsoft\Windows\Temporary Internet Files\Content.IE5\Z5Y3DTD8\MC9003588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70031"/>
            <a:ext cx="1551737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08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>
                <a:solidFill>
                  <a:srgbClr val="7030A0"/>
                </a:solidFill>
              </a:rPr>
              <a:t>Podmiňování</a:t>
            </a:r>
            <a:r>
              <a:rPr lang="cs-CZ" dirty="0"/>
              <a:t> – </a:t>
            </a:r>
            <a:r>
              <a:rPr lang="cs-CZ" dirty="0" smtClean="0"/>
              <a:t>jedna z nejjednodušších forem učení</a:t>
            </a:r>
          </a:p>
          <a:p>
            <a:pPr marL="548640" lvl="3" indent="-274320">
              <a:lnSpc>
                <a:spcPct val="150000"/>
              </a:lnSpc>
              <a:buSzPct val="95000"/>
            </a:pPr>
            <a:r>
              <a:rPr lang="cs-CZ" dirty="0">
                <a:hlinkClick r:id="rId3"/>
              </a:rPr>
              <a:t>Ivan Petrovič Pavlov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7030A0"/>
                </a:solidFill>
              </a:rPr>
              <a:t>Efektivní učení </a:t>
            </a:r>
            <a:r>
              <a:rPr lang="cs-CZ" dirty="0" smtClean="0"/>
              <a:t>– soubor postupů a doporučení přispívající k úspěšnému učení; efektivita učení závisí na vzájemném působení vnějších a vnitřních podmínek učení</a:t>
            </a:r>
          </a:p>
        </p:txBody>
      </p:sp>
    </p:spTree>
    <p:extLst>
      <p:ext uri="{BB962C8B-B14F-4D97-AF65-F5344CB8AC3E}">
        <p14:creationId xmlns:p14="http://schemas.microsoft.com/office/powerpoint/2010/main" val="41163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cs-CZ" dirty="0" smtClean="0"/>
              <a:t>Faktory ovlivňující 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AutoNum type="alphaLcParenR"/>
            </a:pPr>
            <a:r>
              <a:rPr lang="cs-CZ" u="sng" dirty="0" smtClean="0"/>
              <a:t>vnější</a:t>
            </a:r>
            <a:r>
              <a:rPr lang="cs-CZ" dirty="0" smtClean="0"/>
              <a:t>: 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fyzické prostředí – teplota, denní doba, klima, světlo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sociální prostředí – spolužáci, učitel, vztahy ve třídě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rodinné prostředí – zájem, tlak na výkon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pomůcky – dostatek, kvalita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látka – obtížnost, oblíbenost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postupy – metody, struktura, členění</a:t>
            </a:r>
          </a:p>
          <a:p>
            <a:pPr marL="365760" lvl="1" indent="0">
              <a:lnSpc>
                <a:spcPct val="150000"/>
              </a:lnSpc>
              <a:buNone/>
            </a:pPr>
            <a:r>
              <a:rPr lang="cs-CZ" dirty="0" smtClean="0"/>
              <a:t>předmět – oblíbenost, předchozí (ne)úspěchy</a:t>
            </a:r>
          </a:p>
        </p:txBody>
      </p:sp>
    </p:spTree>
    <p:extLst>
      <p:ext uri="{BB962C8B-B14F-4D97-AF65-F5344CB8AC3E}">
        <p14:creationId xmlns:p14="http://schemas.microsoft.com/office/powerpoint/2010/main" val="209359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435280" cy="5616624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7C80"/>
                </a:solidFill>
              </a:rPr>
              <a:t>b) </a:t>
            </a:r>
            <a:r>
              <a:rPr lang="cs-CZ" u="sng" dirty="0" smtClean="0"/>
              <a:t>vnitřní</a:t>
            </a:r>
            <a:r>
              <a:rPr lang="cs-CZ" dirty="0" smtClean="0"/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biologické předpoklady – věk, zralost, výdrž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fyzický stav – hlad, únava, nemoc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vrozené </a:t>
            </a:r>
            <a:r>
              <a:rPr lang="cs-CZ" dirty="0" smtClean="0"/>
              <a:t>předpoklady – nadání, talent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aktuální psychický stav – nálada, stres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vývojové vady – sluch, zrak, mentální, </a:t>
            </a:r>
            <a:r>
              <a:rPr lang="cs-CZ" dirty="0" err="1"/>
              <a:t>dys</a:t>
            </a:r>
            <a:r>
              <a:rPr lang="cs-CZ" dirty="0"/>
              <a:t>-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motivace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již získané schopnosti a dovednosti, předchozí znalosti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styly učení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14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7263594"/>
              </p:ext>
            </p:extLst>
          </p:nvPr>
        </p:nvGraphicFramePr>
        <p:xfrm>
          <a:off x="467544" y="2348882"/>
          <a:ext cx="8229600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Vnější vlivy</a:t>
                      </a:r>
                      <a:r>
                        <a:rPr lang="cs-CZ" baseline="0" dirty="0" smtClean="0"/>
                        <a:t> učení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Vnitřní vlivy</a:t>
                      </a:r>
                      <a:r>
                        <a:rPr lang="cs-CZ" baseline="0" dirty="0" smtClean="0"/>
                        <a:t> učení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548680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	Přiřaďte vlivy na učení do jedné z kategorií: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neuklizený stůl		snaha		hlasitá hudba		chtění</a:t>
            </a:r>
          </a:p>
          <a:p>
            <a:r>
              <a:rPr lang="cs-CZ" sz="2000" dirty="0">
                <a:solidFill>
                  <a:prstClr val="black"/>
                </a:solidFill>
              </a:rPr>
              <a:t>špatná nálada		dovednosti	dostatek pohybu	hlad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91680" y="30689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neuklizený stůl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44080" y="37170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hlasitá hudba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47735" y="4365104"/>
            <a:ext cx="2204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dostatek pohybu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99218" y="5013176"/>
            <a:ext cx="215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hlad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324889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snaha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76088" y="387342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chtění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436510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špatná nálada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8344" y="501317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dovednosti</a:t>
            </a:r>
          </a:p>
        </p:txBody>
      </p:sp>
      <p:pic>
        <p:nvPicPr>
          <p:cNvPr id="1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08" y="201575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082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učení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lnSpc>
                <a:spcPct val="200000"/>
              </a:lnSpc>
              <a:buAutoNum type="arabicParenR"/>
            </a:pPr>
            <a:r>
              <a:rPr lang="cs-CZ" dirty="0" smtClean="0"/>
              <a:t>motivační – proč?</a:t>
            </a:r>
          </a:p>
          <a:p>
            <a:pPr marL="514350" indent="-514350">
              <a:lnSpc>
                <a:spcPct val="200000"/>
              </a:lnSpc>
              <a:buAutoNum type="arabicParenR"/>
            </a:pPr>
            <a:r>
              <a:rPr lang="cs-CZ" dirty="0" smtClean="0"/>
              <a:t>poznávací – co?</a:t>
            </a:r>
          </a:p>
          <a:p>
            <a:pPr marL="514350" indent="-514350">
              <a:lnSpc>
                <a:spcPct val="200000"/>
              </a:lnSpc>
              <a:buAutoNum type="arabicParenR"/>
            </a:pPr>
            <a:r>
              <a:rPr lang="cs-CZ" dirty="0" smtClean="0"/>
              <a:t>výkonová – co přesně?</a:t>
            </a:r>
          </a:p>
          <a:p>
            <a:pPr marL="514350" indent="-514350">
              <a:lnSpc>
                <a:spcPct val="200000"/>
              </a:lnSpc>
              <a:buAutoNum type="arabicParenR"/>
            </a:pPr>
            <a:r>
              <a:rPr lang="cs-CZ" dirty="0" smtClean="0"/>
              <a:t>kontrolní – cože?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19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Doplňte text:</a:t>
            </a:r>
          </a:p>
          <a:p>
            <a:pPr marL="0" indent="0">
              <a:buNone/>
            </a:pPr>
            <a:r>
              <a:rPr lang="cs-CZ" sz="2800"/>
              <a:t>U</a:t>
            </a:r>
            <a:r>
              <a:rPr lang="cs-CZ" sz="2800" smtClean="0"/>
              <a:t>čení </a:t>
            </a:r>
            <a:r>
              <a:rPr lang="cs-CZ" sz="2800" dirty="0" smtClean="0"/>
              <a:t>je celoživotní …………………., který přináší změnu v chování vlivem získávání …………………………. Cílem učení v …………………………… slova smyslu je hlavně osvojit si znalosti. Výsledek takového učení závisí na ………………………… a ……………………………… podmínkách. K ……………………………… podmínkám patří …………………………, které nás obklopuje. Doporučení přispívající k lepšímu učení se označují jako ………………………… učení.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351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DENGLEROVÁ, Denisa. </a:t>
            </a:r>
            <a:r>
              <a:rPr lang="cs-CZ" sz="1600" i="1" dirty="0"/>
              <a:t>Společenské vědy pro střední školy</a:t>
            </a:r>
            <a:r>
              <a:rPr lang="cs-CZ" sz="1600" dirty="0"/>
              <a:t>. Vyd. 1. Brno: </a:t>
            </a:r>
            <a:r>
              <a:rPr lang="cs-CZ" sz="1600" dirty="0" err="1"/>
              <a:t>Didaktis</a:t>
            </a:r>
            <a:r>
              <a:rPr lang="cs-CZ" sz="1600" dirty="0"/>
              <a:t>, c2009, 83 s. ISBN 978-807-3581-442</a:t>
            </a:r>
            <a:r>
              <a:rPr lang="cs-CZ" sz="1600" dirty="0" smtClean="0"/>
              <a:t>.</a:t>
            </a:r>
          </a:p>
          <a:p>
            <a:endParaRPr lang="cs-CZ" sz="1600" dirty="0"/>
          </a:p>
          <a:p>
            <a:r>
              <a:rPr lang="cs-CZ" sz="1600" dirty="0"/>
              <a:t>DENGLEROVÁ, Denisa a Jan DVOŘÁK. </a:t>
            </a:r>
            <a:r>
              <a:rPr lang="cs-CZ" sz="1600" i="1" dirty="0"/>
              <a:t>Společenské vědy pro 1. ročník středních škol</a:t>
            </a:r>
            <a:r>
              <a:rPr lang="cs-CZ" sz="1600" dirty="0"/>
              <a:t>. Vyd. 1. Brno: </a:t>
            </a:r>
            <a:r>
              <a:rPr lang="cs-CZ" sz="1600" dirty="0" err="1"/>
              <a:t>Didaktis</a:t>
            </a:r>
            <a:r>
              <a:rPr lang="cs-CZ" sz="1600" dirty="0"/>
              <a:t>, c2009, 3 sv. ISBN 978-80-7358-146-6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cs-CZ" sz="1600" dirty="0"/>
              <a:t>HARTL, Pavel a Helena HARTLOVÁ. </a:t>
            </a:r>
            <a:r>
              <a:rPr lang="cs-CZ" sz="1600" i="1" dirty="0"/>
              <a:t>Psychologický slovník</a:t>
            </a:r>
            <a:r>
              <a:rPr lang="cs-CZ" sz="1600" dirty="0"/>
              <a:t>. Vyd. 1. Praha: Portál, 2000, 774 s. ISBN </a:t>
            </a:r>
            <a:r>
              <a:rPr lang="cs-CZ" sz="1600" dirty="0" smtClean="0"/>
              <a:t>80-717-8303-X.</a:t>
            </a:r>
          </a:p>
          <a:p>
            <a:endParaRPr lang="cs-CZ" sz="1600" dirty="0"/>
          </a:p>
          <a:p>
            <a:r>
              <a:rPr lang="cs-CZ" sz="1600" dirty="0" smtClean="0"/>
              <a:t>Zdroj </a:t>
            </a:r>
            <a:r>
              <a:rPr lang="cs-CZ" sz="1600" dirty="0"/>
              <a:t>obrázků: Galerie MS Office</a:t>
            </a:r>
          </a:p>
        </p:txBody>
      </p:sp>
    </p:spTree>
    <p:extLst>
      <p:ext uri="{BB962C8B-B14F-4D97-AF65-F5344CB8AC3E}">
        <p14:creationId xmlns:p14="http://schemas.microsoft.com/office/powerpoint/2010/main" val="40452927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611</Words>
  <Application>Microsoft Office PowerPoint</Application>
  <PresentationFormat>Předvádění na obrazovce (4:3)</PresentationFormat>
  <Paragraphs>114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1_Tok</vt:lpstr>
      <vt:lpstr>Učení</vt:lpstr>
      <vt:lpstr>Prezentace aplikace PowerPoint</vt:lpstr>
      <vt:lpstr>Co je to učení?</vt:lpstr>
      <vt:lpstr>Učení</vt:lpstr>
      <vt:lpstr>Druhy učení</vt:lpstr>
      <vt:lpstr>Prezentace aplikace PowerPoint</vt:lpstr>
      <vt:lpstr>Prezentace aplikace PowerPoint</vt:lpstr>
      <vt:lpstr>Faktory ovlivňující učení</vt:lpstr>
      <vt:lpstr>Prezentace aplikace PowerPoint</vt:lpstr>
      <vt:lpstr>Prezentace aplikace PowerPoint</vt:lpstr>
      <vt:lpstr>Fáze učení</vt:lpstr>
      <vt:lpstr>Shrnutí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Učení</dc:title>
  <dc:creator>Jarca</dc:creator>
  <cp:lastModifiedBy>Jarca</cp:lastModifiedBy>
  <cp:revision>6</cp:revision>
  <dcterms:created xsi:type="dcterms:W3CDTF">2012-09-23T10:17:26Z</dcterms:created>
  <dcterms:modified xsi:type="dcterms:W3CDTF">2012-09-24T14:23:58Z</dcterms:modified>
</cp:coreProperties>
</file>