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2" r:id="rId14"/>
    <p:sldId id="273" r:id="rId15"/>
    <p:sldId id="274" r:id="rId16"/>
    <p:sldId id="275" r:id="rId17"/>
    <p:sldId id="276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664" autoAdjust="0"/>
  </p:normalViewPr>
  <p:slideViewPr>
    <p:cSldViewPr>
      <p:cViewPr varScale="1">
        <p:scale>
          <a:sx n="61" d="100"/>
          <a:sy n="61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134828-FED1-4132-AF9E-7CAE8A6F0910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6671D-33C1-4986-80B1-BC1ECC1BA9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286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</a:t>
            </a:r>
            <a:r>
              <a:rPr lang="cs-CZ" baseline="0" dirty="0" smtClean="0"/>
              <a:t> je zaměřena na představení obecných poznatků o lidské paměti. V několika aktivitách si žáci zkoušejí, jak dobře či špatně jim samotným funguje paměť. </a:t>
            </a:r>
          </a:p>
          <a:p>
            <a:r>
              <a:rPr lang="cs-CZ" baseline="0" dirty="0" smtClean="0"/>
              <a:t>Po této kapitole může následovat kapitola Umíte se učit, kde se formou workshopu paměť dále procvičuje.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760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1232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obrázku: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935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Přibližně</a:t>
            </a:r>
            <a:r>
              <a:rPr lang="cs-CZ" baseline="0" dirty="0" smtClean="0"/>
              <a:t> 1 minutu se žáci dívají na názvy měst a obrázky a mají si jména zapamatovat. Poté názvy měst i obrázky (nutno dvakrát odkliknout!) zmizí a žáci píší názvy měst. Pro kontrolu je možné prezentaci odkliknout zpět a znovu se na města podívat. </a:t>
            </a:r>
          </a:p>
          <a:p>
            <a:r>
              <a:rPr lang="cs-CZ" baseline="0" dirty="0" smtClean="0"/>
              <a:t>Otázky: </a:t>
            </a:r>
          </a:p>
          <a:p>
            <a:r>
              <a:rPr lang="cs-CZ" baseline="0" dirty="0" smtClean="0"/>
              <a:t>Kolik jste si zapamatovali měst správně? Jaký jste použili systém? Pomohly vám obrázky k lepšímu zapamatování pojmů? Pokud ano, o jakém typu paměti to svědčí? </a:t>
            </a:r>
          </a:p>
          <a:p>
            <a:endParaRPr lang="cs-CZ" baseline="0" dirty="0" smtClean="0"/>
          </a:p>
          <a:p>
            <a:r>
              <a:rPr lang="cs-CZ" baseline="0" dirty="0" smtClean="0"/>
              <a:t>Poznámka: Obrázky zpravidla nezachycují dané město, jejich funkce je pouze ilustrační.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</a:p>
          <a:p>
            <a:endParaRPr lang="cs-CZ" baseline="0" dirty="0" smtClean="0"/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Aktivita:</a:t>
            </a:r>
          </a:p>
          <a:p>
            <a:r>
              <a:rPr lang="cs-CZ" dirty="0" smtClean="0"/>
              <a:t>Učitel</a:t>
            </a:r>
            <a:r>
              <a:rPr lang="cs-CZ" baseline="0" dirty="0" smtClean="0"/>
              <a:t> diktuje sérii 10 číslic (např. 1-7-9-0-2-7-7-5-8-4). Po dočtení mají žáci čísla napsat.</a:t>
            </a:r>
          </a:p>
          <a:p>
            <a:r>
              <a:rPr lang="cs-CZ" baseline="0" dirty="0" smtClean="0"/>
              <a:t>Otázky:</a:t>
            </a:r>
          </a:p>
          <a:p>
            <a:r>
              <a:rPr lang="cs-CZ" baseline="0" dirty="0" smtClean="0"/>
              <a:t>Kolik jste si zapamatovali číslic správně? Jaký jste použili systém? Pamatovali jste si číslice ve skupinách? Jakých? </a:t>
            </a:r>
          </a:p>
          <a:p>
            <a:r>
              <a:rPr lang="cs-CZ" baseline="0" dirty="0" smtClean="0"/>
              <a:t>Jak si pamatujete své telefonní číslo? Používáte stejný systém? 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</a:t>
            </a:r>
            <a:r>
              <a:rPr lang="cs-CZ" baseline="0" dirty="0" smtClean="0"/>
              <a:t> se po dobu asi 2 minut dívají na jména lidí a snaží se je zapamatovat. Poté jména zmizí, ale objeví se abeceda. Úkolem je napsat pro každé písmeno jméno člověka, který se v původním seznamu vyskytoval. </a:t>
            </a:r>
          </a:p>
          <a:p>
            <a:r>
              <a:rPr lang="cs-CZ" baseline="0" dirty="0" smtClean="0"/>
              <a:t>V seznamu je záměrně pouze jedno ženské jméno, jedno jméno slavného člověka (Karel Gott), a je-li to možné, doporučuje se do seznamu zařadit jedno mužské jméno, které žáci určitě znají ze svého školního prostředí (ředitel školy, školník, třídní učitel apod.). </a:t>
            </a:r>
            <a:endParaRPr lang="cs-CZ" dirty="0" smtClean="0"/>
          </a:p>
          <a:p>
            <a:r>
              <a:rPr lang="cs-CZ" dirty="0" smtClean="0"/>
              <a:t>Otázky: </a:t>
            </a:r>
          </a:p>
          <a:p>
            <a:r>
              <a:rPr lang="cs-CZ" dirty="0" smtClean="0"/>
              <a:t>Kolik jmen</a:t>
            </a:r>
            <a:r>
              <a:rPr lang="cs-CZ" baseline="0" dirty="0" smtClean="0"/>
              <a:t> jste si správně zapamatovali? </a:t>
            </a:r>
          </a:p>
          <a:p>
            <a:r>
              <a:rPr lang="cs-CZ" baseline="0" dirty="0" smtClean="0"/>
              <a:t>Které jméno (jména) si zapamatovala většina žáků? Proč? </a:t>
            </a:r>
          </a:p>
          <a:p>
            <a:r>
              <a:rPr lang="cs-CZ" baseline="0" dirty="0" smtClean="0"/>
              <a:t>Pomohlo vám vědomí, že seznam jmen je řazen podle abecedy? 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003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280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mají napsat názvy měst k jednotlivým obrázkům, tak jak</a:t>
            </a:r>
            <a:r>
              <a:rPr lang="cs-CZ" baseline="0" dirty="0" smtClean="0"/>
              <a:t> je viděli před několika </a:t>
            </a:r>
            <a:r>
              <a:rPr lang="cs-CZ" baseline="0" dirty="0" err="1" smtClean="0"/>
              <a:t>slidy</a:t>
            </a:r>
            <a:r>
              <a:rPr lang="cs-CZ" baseline="0" dirty="0" smtClean="0"/>
              <a:t>. Před aktivitou je nutné vzít si čistý list papíru, aby nemohli používat ten, kde si zapisovali jména měst v původní aktivitě. </a:t>
            </a:r>
          </a:p>
          <a:p>
            <a:r>
              <a:rPr lang="cs-CZ" baseline="0" dirty="0" smtClean="0"/>
              <a:t>Otázky: </a:t>
            </a:r>
          </a:p>
          <a:p>
            <a:r>
              <a:rPr lang="cs-CZ" baseline="0" dirty="0" smtClean="0"/>
              <a:t>Jakou paměť jste nyní museli použít? Pomohly vám obrázky k lepšímu vybavení si pojmů?</a:t>
            </a:r>
          </a:p>
          <a:p>
            <a:endParaRPr lang="cs-CZ" baseline="0" dirty="0" smtClean="0"/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Zdroj obrázků: Galerie MS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1450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4318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Zdroj obrázků: Galerie MS Office</a:t>
            </a:r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6671D-33C1-4986-80B1-BC1ECC1BA94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0095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Pomocí</a:t>
            </a:r>
            <a:r>
              <a:rPr lang="cs-CZ" baseline="0" dirty="0" smtClean="0"/>
              <a:t> obrázku z odkazu v dolní části stránky žáci sami načrtnou </a:t>
            </a:r>
            <a:r>
              <a:rPr lang="cs-CZ" baseline="0" dirty="0" err="1" smtClean="0"/>
              <a:t>Ebbinghausovu</a:t>
            </a:r>
            <a:r>
              <a:rPr lang="cs-CZ" baseline="0" dirty="0" smtClean="0"/>
              <a:t> křivku zapomínání. Společně okomentuj.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66671D-33C1-4986-80B1-BC1ECC1BA94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6627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nepravdy: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ad 2 Kapacita krátkodobé paměti je omezena na 5-9 prvků.</a:t>
            </a:r>
          </a:p>
          <a:p>
            <a:r>
              <a:rPr lang="cs-CZ" baseline="0" dirty="0" smtClean="0"/>
              <a:t>ad 4 V paměti se uchovává velké množství informací, ne však všechny to je nemožné. Ačkoli některé teorie se k tomu přiklání. Také existují lidé s poruchou zapomínání, kteří si pamatují vše ze svého života. </a:t>
            </a:r>
          </a:p>
          <a:p>
            <a:r>
              <a:rPr lang="cs-CZ" baseline="0" dirty="0" smtClean="0"/>
              <a:t>ad 5 Paměť je tvořena fakty, které člověk zapamatoval záměrně i nezáměrně. </a:t>
            </a:r>
          </a:p>
          <a:p>
            <a:r>
              <a:rPr lang="cs-CZ" baseline="0" dirty="0" smtClean="0"/>
              <a:t>ad 6 Kolektivní paměť je paměť celého národa nebo velké skupiny lidí, žijících na jednom území (i velmi velkém). </a:t>
            </a:r>
            <a:endParaRPr lang="cs-CZ" baseline="0" dirty="0" smtClean="0"/>
          </a:p>
          <a:p>
            <a:endParaRPr lang="cs-CZ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Zdroj obrázků: Galerie MS Office</a:t>
            </a:r>
          </a:p>
          <a:p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3185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Schopnost</a:t>
            </a:r>
          </a:p>
          <a:p>
            <a:r>
              <a:rPr lang="cs-CZ" dirty="0" smtClean="0"/>
              <a:t>Senzorické</a:t>
            </a:r>
          </a:p>
          <a:p>
            <a:r>
              <a:rPr lang="cs-CZ" dirty="0" smtClean="0"/>
              <a:t>Krátkodobé</a:t>
            </a:r>
          </a:p>
          <a:p>
            <a:r>
              <a:rPr lang="cs-CZ" dirty="0" smtClean="0"/>
              <a:t>Dlouhodobé</a:t>
            </a:r>
          </a:p>
          <a:p>
            <a:r>
              <a:rPr lang="cs-CZ" dirty="0" smtClean="0"/>
              <a:t>Zapomenuta</a:t>
            </a:r>
          </a:p>
          <a:p>
            <a:r>
              <a:rPr lang="cs-CZ" dirty="0" smtClean="0"/>
              <a:t>Vštípit</a:t>
            </a:r>
          </a:p>
          <a:p>
            <a:r>
              <a:rPr lang="cs-CZ" dirty="0" smtClean="0"/>
              <a:t>Vybavit si</a:t>
            </a:r>
          </a:p>
          <a:p>
            <a:r>
              <a:rPr lang="cs-CZ" dirty="0" smtClean="0"/>
              <a:t>zapomínání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5C325A-131B-42C0-A809-CAA4677ABEE3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198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207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953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D4D4D6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4D4D6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322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342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314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1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287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690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166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14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098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8C6AC36-F358-4712-A14A-076E7AC389F6}" type="datetimeFigureOut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24.9.2012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342D944-EB7F-4BF4-92C2-0E093028A9F2}" type="slidenum">
              <a:rPr lang="cs-CZ" smtClean="0">
                <a:solidFill>
                  <a:srgbClr val="5A6378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5A6378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43953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zpameti.cz/pamet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si zapamatováváme a jak zapomínáme?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65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1935480"/>
            <a:ext cx="8543956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Paměť je schopnost přijímat, držet a znovu oživovat minulé vjemy. Znamená to uchování informace o podnětu, který už nepůsobí. </a:t>
            </a:r>
            <a:r>
              <a:rPr lang="cs-CZ" sz="1600" dirty="0" smtClean="0"/>
              <a:t>(</a:t>
            </a:r>
            <a:r>
              <a:rPr lang="cs-CZ" sz="1600" dirty="0" err="1" smtClean="0"/>
              <a:t>Ebbinghaus</a:t>
            </a:r>
            <a:r>
              <a:rPr lang="cs-CZ" sz="1600" dirty="0" smtClean="0"/>
              <a:t>, 1885, v Hartl,2000)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Paměť je schopnost uchovat si pro pozdější použití nějakou získanou informaci.  </a:t>
            </a:r>
            <a:r>
              <a:rPr lang="cs-CZ" sz="1600" dirty="0" smtClean="0"/>
              <a:t>(</a:t>
            </a:r>
            <a:r>
              <a:rPr lang="cs-CZ" sz="1600" dirty="0" err="1" smtClean="0"/>
              <a:t>Denglerová</a:t>
            </a:r>
            <a:r>
              <a:rPr lang="cs-CZ" sz="1600" dirty="0" smtClean="0"/>
              <a:t>, 2009)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Paměť má 3 fáze: vštípit – uchovat – vybavit si</a:t>
            </a:r>
          </a:p>
        </p:txBody>
      </p:sp>
    </p:spTree>
    <p:extLst>
      <p:ext uri="{BB962C8B-B14F-4D97-AF65-F5344CB8AC3E}">
        <p14:creationId xmlns:p14="http://schemas.microsoft.com/office/powerpoint/2010/main" val="219815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ovlivňuje paměť?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u="sng" dirty="0" smtClean="0">
                <a:solidFill>
                  <a:srgbClr val="002060"/>
                </a:solidFill>
              </a:rPr>
              <a:t>Princip užitečnosti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/>
              <a:t>Pamatuji si, co je pro mě důležité.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 </a:t>
            </a:r>
            <a:r>
              <a:rPr lang="cs-CZ" u="sng" dirty="0" smtClean="0">
                <a:solidFill>
                  <a:srgbClr val="002060"/>
                </a:solidFill>
              </a:rPr>
              <a:t>Tendence ke zjednodušování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Lépe si pamatuji věci, které odpovídají mým dosavadním zkušenostem. Pokud něčemu rozumím, lépe si to pamatuji.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2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dle upřednostňovaného typu informace, která se jedinci dobře zapamatovává:</a:t>
            </a:r>
          </a:p>
          <a:p>
            <a:pPr marL="0" indent="0">
              <a:lnSpc>
                <a:spcPct val="150000"/>
              </a:lnSpc>
              <a:buNone/>
            </a:pPr>
            <a:endParaRPr lang="cs-CZ" sz="1800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1) názorný typ – představy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2) slovně-logický typ – slova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3) emocionální typ – citově zabarvené zážitky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Nyní si zkusíte otestovat vaši paměť.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17232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64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5661" y="836712"/>
            <a:ext cx="8750776" cy="54673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Zapamatujte si deset názvů měst: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LONDÝN    TOKIO       PARDUBICE</a:t>
            </a:r>
            <a:r>
              <a:rPr lang="cs-CZ" dirty="0"/>
              <a:t> </a:t>
            </a:r>
            <a:r>
              <a:rPr lang="cs-CZ" dirty="0" smtClean="0"/>
              <a:t>    KOLÍN	       BŘECLAV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PRAHA   NEW YORK   ČASTOLOVICE	 VÍDEŇ     TRUTNOV</a:t>
            </a:r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2" y="516126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AutoShape 2" descr="data:image/jpeg;base64,/9j/4AAQSkZJRgABAQAAAQABAAD/2wCEAAkGBhMSERUUExQWFRUWFBcXGBgYFxcUFxgYGBgXGBccHBgaHyYeFxwjHRcXHy8gJCcpLCwsFR8xNTAqNSYrLCkBCQoKDgwOGg8PGi0kHyQsLiwsLCwsLCwsLCwsLyksLCwsLCwsLCwsLCwsKSwsLCwsLCwsLCwsLCwsLCksLCwsLP/AABEIAPoAyAMBIgACEQEDEQH/xAAbAAABBQEBAAAAAAAAAAAAAAAFAQIDBAYAB//EAEcQAAIBAgQDBQQGBggFBQEAAAECEQADBBIhMQVBUQYTImFxMoGRoRRCUrHB8AcjcoLR8RUkM0NTYpLhc4OisrM0Y5S0xCX/xAAaAQACAwEBAAAAAAAAAAAAAAABAgADBAUG/8QAMBEAAgIBAwEGBgEEAwAAAAAAAAECEQMEEiExEyJBUWFxFCMyM4GxoUKR0eEFQ2L/2gAMAwEAAhEDEQA/AAE1k+LWs2JYLqSRp5xrWnxKuRlTQn6x+r7uZqLBcMS1tJaZLHefw3Nd/UYnmqPgvE4uDIsVyfXyBfD+Dsl0I+Uq6NMa7CdzsRpWhwKNbQKzZo0k7xyn3U3Lsemo+4/fTxNPjwRx9AzzufUtC/7qY12oaju3Qolj/EnlA5mrKS5Ym5voS3sebayNTso6sdh8fuoVewiphrzliWa6rAnnplJPqSx+FOu2HZ0YmB4hl+zI9qebb+lXMRghcQWzIBI23hddPgB76y5sfaJ8eiNOPJsa/kC8IwLXf2dZaNJ6eZ2rU4bBKiwsAfeep86I4O0gti0FCqPZ0/PxpbmBK78+dVYMEcK9SzJkc/YpZKbNWzbqM2a1WU0RoaeLlN7ukCVKIVMYwu3Etq5Vkm4SsZlgZV36ltugNFJ01oXhcIqOzAeJrhzNuSCJAnoNKIJpVcV1bLG/Ap3OHA3DcDFXyhQRsInlswM6g9OVWMJiyWKOjBgJmJtt+y34HX1qY0zNR2+RN3mTm9UbXqjLVG4imoWzr71Uan3jVYuasUSuUhTUbVxNJVlFTYwiupxrqIpPlroqUiky0RKI8tdUhWkioQZTcFgDOZ2zPrrsB5KOQ++rCrVfiHFbdpGMg3I8Kzz6kDkKqyOMVuZbjTfCK6o9zFC2hhV9tt4A9rfTeB7q0n0cK69CpUeuh+YH/T51T7I4ALhw76vdOYmdYPs/iffRgqBWWDbVt9eTW0o8IVEAHnU1q7Iyk+lVWuU0U9Asdew5Bg1D3dELbhhB1I2qLuxQvzJRSazSizVzJXZaayUCr1oi4gj2j81Bn4g/9NWGtQCSQABJJMAeZNAO3ePKLaVGKsWLaEggAQDI8yfhVHE8LvYmyGtYhriECUuGIYbjTTfr86zvK1JxirLVjtJthZO0Nh7vdq42PiPhSeQBO81dsurkhSGyxMaxPmNJ8qzGA7Cu0G7cVBzC+Jvj7P31tcDhbdpFtoIVRoPvJ8zRxTyv60CcYL6WVe5pjmBrRaFPKqOKwhHmK0JlTQLvNNVyKnurrUZFXozy6kWWkIqQ0kUxWxlJUhFdRA2W59K4x0+dPK0hSoQbA86E8T40LfhUZn6GVA6HbX3UVuBo8IBPmSKzWL4ZeZyzIWJPLUfyrFq8uSEaxp37GjTwjKXeBd/i9+6YzHU+yug+A1ohwXss966VMZFP6xlIIHkGGhJ8uk0Z7PdlwSzX1UgjwpPzMfdWuwmHW0gS2oVdTA6nc1hx4Jye7IbpZYxVQEWwAABoAIA6AbU0oamZjTlWugZSNUqVbFTogqTuqRyGSKosEU8zIAU+IwxEQuhMmdeXKrIw5qrirmW9YSYLM/wC5R8yRVOWdR/sW442yV8NFUOJYlLNs3LhhV35nXYRzNGbPQ7VmP0l8Pc4UMkd2jg3Bseix1En7qk8jimyRhbPP+OcUbFXgVXoiLuYn5kk1r+zXDms2Qrrlckseczt7wIFBewjoLlwGM5UZZHITmg8jt7hWyJ+VJpoX8xvlhzSruLoMNNBPKnuRUIPvrfRmHuxFOTGnY1wWo3AqUiWR37ebXSq72Iqw6jzpjLpvTIR8lJkpsVPcFDm4iO/7rKZic2kbTtTOSjViKLfQtRXU7LXU4tBPuqQ2aJG1UZwxNVqY2wHm1Si2KuNhTURwxo7hdo2y8EURTEA0NNg1ykig4pjRk0GkUVKLFC8PiWFW7eLrPKLL1JFxLNWksjpVFcVU6Yg1W0y1NFru/XeKxPEuId5jVKQcri2nnB0+LE/GtZxG5eGHumzlLZIJYwFViAxnkR1rDcP4Xc720O9RCbtoDL42BNxVBGkAgkHXqK5eqzJPYzdgxtrcegp4gCBoRPx/Me6g/au2xwWIG36on4EH8KIcCdkVrNxTnRpVxqjIxOx5+KT98VNxXhy37TWmJCvAaDBgEEieUxE1px5O1x2vEqnDZOjyvsN2Tu4m53qsLaWnGsSxbfKo223J6863l7hhE60ZwllLKBLahUUQFGg/n51ZfJcG2vpVuFdkqK8nfMs2DioTZoxjcAV15UMdTWyMrMso0Q5opM004jrHwqNyOhp6FsR0FV7i1NlHU0jWZ5inXArB+JvqgzMQo6nbXas2eMp9LzZ/wBXkyzBjbbrvzo9xzgj30CqwUhp6g+sfKsnc7PXO8Kabxv5T91YtTkyKSUVx1NGDHBptvk19m6rrmUhgeY1FLTOBcDNhCGcMSZ0mBpymkrbCTcU5cMyyhT4Nr9HIpDbpr3nHOov6Qcch8KoSbLG0TZKQoKi/pFug+FO/pD/ACijtkS0Kba0wotKcUDyFNzg8qlMFoTItcVHWpEtWydTFStgrR9lqlhSKwIG1Spfiphwjo1S4fhbAnwqwyn2jAAjU7iI3pJTilbHjGTYM4zxY28PcXIWF5TbkRCnwtrPlPxFZizxO6rq4QKUdXGZujq4MDU+yJjkau8cxq3LgVZCIpUS2XMxPiaPPSAeS0Ia6v8AlBiOZ+HQ6muHm25JuR1cScIKJ6LgOKEK1u6pS6WW4AeakHxA8wTzHvipRijNZ3g3EELpqAHtgSdgxHVvZ8QgkaRvFaFMPoDprroQfiOVadFtWPb6lOqtzslJzCoyhG1SFYps1uMxJbvmIaGFV8VwgESm3SpTcqS1iI9KHK5ROH1Ar8ONRHh1H3ytqp15iqlxhsatWRiOCBP9HjmaacGtEGA6VC7jpTqTEaRQOEFZ+5by8SVRMPaznnBAZZ8hWqLjoazuLP8A/UsgCZsMP+4/hS5H0vzQYLrXkFCvlXVZezHKuq+yugixqvdI6VYe2x2K/GoHwr9PgQaRUI7KzLTalbDt0NRm2asEEDV3e0vcmlFg1OCcjQacBUtuxVq3hR1pXJIZJsrW0bka7iFg3LTo7kDKToYJgE9DpoJ9avjDCgXGrZGJsAHfvIkbeA6efxrBrJ1idG3Sw+YgXiOH2SxUBYUsoJY65XvICcu+ioffUqYBPqooMFhCHdTacSW/5gNSYPg1+74luFFnwwp1EgNtJ0+41DheHG3dZbhJItXDObMsZDlOnPbnXCcWo2ddSV0EcJw9btlAxAuBSJBGh+yR0gj41peF3ZQC6AHGkrpnAjWNh0jyoLhMGTaUWNGPe6GIaLq+17tJ8tqu8IxZuSrBldPDlYHQ6zB56irNLNrL6XQmeKcPUL/REP1oprYAjYzSrhTUqWTXbv1OZRXODaozhT0okqMKcs8xQ3MO1Av6ERtTruGzDUa9aNJaFJcQUN4dhmGwcVGcOKO3bM8qqGz5VaplbgDVwflWa4rYycUwh+1buD/u/jW2Iisj2o0x/Dz1e4vxy/xpZydf2/YYxDxt6UtWhapKs3CbTu56EU3Kf5VLPWuDCmK6RH3Z6zUbJ1FTs/SmMzVEBlfuK7u/Sn97Ts4PKmE4ICR0qS3FSC2DSZYoWFIlRgKBccug4vDHkBckDWVgSPUgmjGceVZjtPcZb1sryt3SD5hMxGvOBt5isOtXyjZpX8wPcLxquvdh2QSpLJlRngwqgj2ATJmZ0Ika0MxNwNiIWSBauQSzNuNAZ2Oske+s+qMpgXW9r6rdHKSAo9D+9U/BcM3eA+IZrbSSG5paeCTp9Zx+5XInK4ujpxjTNr2dvBGslul8RpDFrqgAnpMa+fOihtZLzkgAtBYLquYABoPMTGpAMzpWYTDXBYtPbckjMTs8HvJ9w8I0HU0W4Nj3uu5cQ2mxlY/yn3UNM1vS9SZk9rfoGVxY6V30wdKYy+VMKCu5SOZbJjjKjOIqPux1pfolGkS2SfSjSnGDnVZrMUwg0dqJuZbGKH5FOulWE1QJ86STU2g3D3UCsh20EYnh7dMTHxyVrJ6fCsn+kByBhG+zi7fz/lQn9IY9TVFa6uYmaWnFJGXyqNrNTK87Gf8AanAUyZU1ZTNulCVd7imtYFHcDaVO6FKMNU5tik7upuJRB9FPWo7mGNWiprjNGwbUDmtGhmM4Y124VDEHusyjTR8wWdQdxofStA09KqWB/WfS0v8A5GP4Vj17+QzRo4/NRhreCvEA+UkG43JbTnQeWb5cxNM/o9lu2w+VpcTudndTqfNJ/nR+20kea/faw4/H51Vx/wDa2v25+N+//GuIpNnZaNFe4ebKqbKwoDAhd/bY6g6ONat8IulpOWJEzsCZjY6r6eVXsHrbE858vrGq96/kPlJ+RqaJbs6XuJqntxNlwMa5mqonEBzqRcWtejcWcZTT8R5NItw0ouKacFXrQCMNykNwdKkKUwrUIMMUkU/JS5PSiQZlrIfpOEYa032cTbPyatp3VZL9KCf1An7N22fmR+NV5H3WPD6jVZgDXVyQQD1APxE11P1ALcwuVQLCSxPiWdCOZH53NKJ56U6zeIO0Hl/D30CxfGivEe6AlbgtsSTEZlJ0gcoiOdVpuDp9AUpq0HkapAs86hAFRXsUqIbjsERQSWOwAMTVrK0yw9moqD9mO1tvFm6FdSy3GyrqrG0ICtBHn86Pkg0Iu1YWqZADTgBXMlJTi2SCKE4l8uJJVZi1b5x9a8fwolQjFqDfuT/hWxt5Yg1g1/GFmvSfcQDsXiCpIA0Xdv8AJhfL8waoY6+e9s+zqVO+b+8Yxp+1RC1hFldATK6//C/Fj8aoADv8Ppr+r+9P41x4nUkbnhmKJtqSJBHKdNTuDr/Oo8RDEkGRJ92v5+FPwlgFFI0MDbf4ipETeTPiPIfk7VZoHWoX5/RVrFeF/gpG1TClEO5HWmPh69NuODsKYJqe2/nTjaFMazU4ZEmiYM3Wnd+w5A1Akjzq1bANI0WRdkf0wc1pPpSmnvY6VWuYfyqKiNyJ/pA61m/0jGeHXfIof+oUZ7k9KA9ubZ+gX/IL/wBy0s4ra/YOOb3I0fDsRNm0etq2figrqCdmeKh7VpZURZSfFJ0CjblXVm+JxLq/2aOxyPwCuG7YYZ1nvFWNTmlD89/dNY5O0Nq/xLvri5bTFU9oCAFyBztprmI6Gs3355fnp/CmnEzoRHX8azzyufgXxxKPie1W7qEAqJBAgjUEcoPOobaqUA302IkddRQPsTx5Xt9yQoZFlY0zINDp1HP+daPAgG3b/YT5gVvhNSVmGcHF0AeyuHCozZFU5jbkBTm7rwMZABALKTHpNHBdqh2Zsg4ZT9p7zfG9cNEzZFNFqhJbrGi9S94DTTZpO6NHgFsflFAsZeUX7wJAi0m5AOlq+fduKNd0aA4y0c+LMj+zjb/2CYn3n41g17+V+Tbo/ufgoDEqGUFl9oDcf4mEHL9hvhQg4kfSMNrytbST9Q9KJMjFwNB+sidP8dB94BoThbLHFYYFolbRnQQCqHpyn5CuTFHUZ6Fwy8rIIOsDTY7cwdakT637R51XXCeBPrQqwTvsKdgVIU7+225nY02g++vyV6v7TLEUpWk70zGlU+GY4vbzREs2/qTFegcqaXmcdK02XBbrmw5pGuQNqUXjTci8ET2DTVtGo+JY4ixdYaEK+u+2lVbHGlHcrO6wTMbAACJ8/lVcs210x44tytF7vGUjz/hS3MaYOmsHXoY0oTxDjS99aymQrNngiIhd/cfnV/h2I70XZAAFx1kHYRvPLTWaHapycX1/0Hs2oqS6AI43EIJV2utGiuFySdyQsaehrH9q8VdbvA7vqslM7FASJIA6A7VpRwsMiFnuezGj5ZIJBJA5/wC9ZHtFhArP7ei6ZmkxH3b1yoZZXtbOlLHHrRu+wmIXubMkA9yBuBt/KuoV+j7htl7VpmtqxNtgZEzqR+fWurHOSUmaIrgx30dgFJtsAcwBWHBAzAwFJkSN/KmC6NPEJEg5hB57mtZYw5JskNbP9VuHeGDEXmEA9SRUa4AkWu8tkgWbznTOJHe77gsCAa37jJQBwuLdCCshhJBU89iI6EfdXsfZriVrEYdXS3dUKoksDklRBCtrMQNPXyryocIsgCQR+oN0kEoTLMBP1QBpyr0DsHgWs4S8xuM1sI7KDkIDd2HJELmHL60HpRUmmqYJRTTtBDsvaAwWH87Kt/q8X40TKih/AARhMOOli1/41q8a6SfBzn1Fy12Wm612tEg4is9jW1xv7Lf/AFl/jR6sjxG8zLinRzB7wEQpgqltDOk6w3yrDrftpepr0n1/gZZabp/4v/6m2/00Jwg/rmGGnsWfP+7tmrdvvO8MMfbOoVJ/tb/+Xqs+pNUMJbJxlrM7BQiajSPBbCiQNNTHyrmR8TpM9AuY+3Zsq9xwi+ET5kDQAe/4UHwvavDop7y5GZ2ZYVmlSxg6DyrOdrr1wWwrMSqgBAZkMQuZiee0DoCaq4vDDurV0FSEtSR5mYBg8jOnnT6ddk1PxK83zFtNS3a6xLvmOSAqnIZzQTt60I4b2nRMo8UIGd4WJ2AjXXc0G4dZFzCAM6gi4JkqDAza7iZ61Fwl1Z8QGYKCjAajeGECdK0yyt8+TKY4kuPM1GI7b2rqZEW4GchQSAB7QB56iJ2pz9vkUkd05ymCZXkYrHW2VMRaQMCqSCQZmc0kxvTu0TIpfK4JdyTrqBJjltIqz4iW4T4eNGjv9qos913ZZrqkgkgRmY6RGpFBn4qzg3MuivbIB10EqdY+fnT8bcTu7bloZbcQcwGY5uo115zVTgIU2LobMQWWIDNzX7OoqmU9y58C6MFF8eJHwIOl5OZMMTzjrP53q9gu0V5Fe0ir+sbITBLAvK6DrvQ3h94NjFKyw2gTJUdJjX/erd3IMTaWCJuhiGBWZbQak89KKk1K11A43GmbWzaH0fSPBduKNRtMjQeu3ICsT2u/tD/wx+Nbjh2NVsO6Rdm5cbKQnVY+Eg6ifOsH2lsERLMT4hLEHQctB1mqIfUWS+k0H6N7n6qz++Pm1dQXsfiGFq3lNwkFwFViNTPy60lUZMbcmWQlUUWDbYnKoCk2E3MHUD5mZ6Valk7sgH/0xIKMSMzatEfWE/OguIcv4iwJ8IjlAgAH/SNKvX9cxB9myiiCAZOWfhLba7Vq3UjO+S7i8QyowYtCYW37SzIuNbJkxJ3ra4W6V4Vij4f7C7EAg6WQpnX7gKweIxTDvgrEA27NtQTIgZM+m3JtaI8S7Vs2Ev2ywgo42EnPA5Dpr60FkVojXDNndxIsWF0Jy20UAamQoA05jShGF4/dYnYyQQNJE77TA56ztWb43jmuFSbxeGbRZQZQIGm+vnQzD4+5EBiNZEGOXLY/CtM9Uk+OhlWDjk9Ls8dskasAfWdekbyOelTXeK2VAJcQegJ+4b15nheKsjZtTBkzO8akmib9qbeae7ckrAJYEhjrIgbVZDUqSFeDyN9g8YlzVGkTHTX31jMPglOGvNGua7BBI0zoFG9dge12HtspK3CRE+yRPlr867heIVsGTBGYnl9q5Z8/zNZ9Xk3RXuadNBxk7Kz4RQWgfagEn/ExQHyQf6RQLsqQcTNw+EIS06iPDyNWMbxbMzqrFIdxm56PeYaefeEGs2ztnMecCSCY6H1FZodGi6U1Ye7UlC4yoCABJGxkDWR6fOn4+7auYNQpBdAsyACdXO/SDQK3jDAmZMzuOW3lRHOe6mDkdgJGh0nMJ6TyPSgrVWDdbYW4NYVsE48JJJC6c+7eRqNNefnNVexqLN6Yjumke5tduR++mcL4gqYZrZBzMSQwMD2WA94kHSmcFurYLk+MsjLvqCQROvkdqd/1I349DnmoyjHj8HHD5OIaka3WIOo3JInQR8Kl7a2f1gcbeJdQQZzuelQrYzYkXYzIbu3tQGJIGunlT+3KReXeIbr/AIj/ADpk7mvYy5cUsVxmqYQ4oA+CQKZItq0wxBAY6c+U+lQdkLgCXRPNCRt9dIO/mR8KTiCf1FfDqEGv/MX75+dJ2NteF5Gnhg6fbSfw+FJ/1v3B/WvYGcKtrbxShjs0THPlvt6+dEeIsDj0CgEkssMJUEZyJAOvppQXh7ZL4MRDE6wNBrtRPC4lG4rbZYK9+DI5iTt10NWtd6/QrX0/k03Z3j+I7pMtqySbrKoyEhDCTrmkyGrIcTwl18VcAkAu5KzmUGTsAfUAb9a3uA4KbeGuG2qNctXcyEloAK2gwidT4eYNUrXCnR2ZSqlySxjUknWNedUxlTtFjVqgf+jvBhsESDDlri5okgabfGuql2BNz6OwW4EUXWkH0XzFdRlak+QR6A7FYUqHJ0h8o9YbNpvMRoetEOK8PfDpZLjL3qFjIO6nWOuhWD60HtX+8uCSPanUgeJiBp9o67Vr/wBI2NNtcNbK+Ai5cJXckvlO+my7f5vKi4Wkikzdt80Hcaa+ukfdT+0nC3sAI59pUYSCDBIUgyBsQdar8EGa9ZMkBrqSv7w3gQRE7Vof0l45bb2LeT+5tNmLFhBeTofQil7Np8BXKAiLsZ0+RB2n40rwYIIBGm2s+/lVa52hU8l2PXn+OtOw/EBDZQGypmY7AdN+pIX1NU7ZeKGpeDC1zhJW3buMTDg8j7QI0B/ZIM+6quIsBUEkST1B0ga8usfGtL2uurYwlgZCxe65GshStsaKJkbzppp1rGtxoMfFbI5REg+7lVtNPhcB28WF+H8L71XMjKqgk5dDETqPL0q1fuPb4cuQwM+UnmuqZT8ViT5Vd7LXg2CxF0KTFu/4R4c0C2BKyAQJkc9+tZfH8ZbIqd0yQ8wNZ203M7Ci4ybVIlpLqDLbFyWLE7yI9dutRvowOnhHMwWnf31A90ZhII9NIPWKR7mb2iZDDMCI3zbdNqsUHZQW4hZAmSZj5etSfT3OVCCNNRrEyYJB05nWhbXSDOuhgdIk6xEVYXFeIZRB+AM/IevnQcAoIYvhd8IlwWotvGVup12jfY/Co/o7FUXMg1MnKTAJHTUxr68q17YW59Hsqoh1KHW9YVfZacssY5bjnQg2nUsuQrlKiTetESxy6NEMDMSNF3JqqGXI1yvE6ksVPu83/wCkV+C22GdTAOZGVuoBy8tY8Ux6dKf2xUhws6Sx3Y7MRAokcJfS2Dc7sooAgXLBPKPZYtQPG4prxzPBJHQjczyI671r0+DJnk3HwK/+Slh0+2Kd2vcXE3nFpYOn0dTuwJlsvI7iqXD+Jm0rjXxARqdDIMz8vfUlxcwAO0RpmGm8b1F9EX7PzNa/gMtVX8nJ+Mx9UyjfvFiWO59T5dau9mTGKs/8RfvrvoabQf8AV/tUuDRbTrcCmVIbVtNNfs0ZaPKl0/QFqcbfU9X4Yq3cJigRoc2n7gP+9YgcMtk5QuaFZtSSYEbHzJHzrTdieN2Xs37ecB2UsFOhIyQY6+m9CZAJMalSPPXlXJlGWOTizoxcZK0YzsxdtFzbuKssWyueRj2TygxvyJ+C0FstDH1rqvlDngpjOkeg8Q4zauXlLkWxbAnwwQ4c5dN82XKfcafx91xFu1cKtdtoHGYMx0JGWZ5Tpy9qg/DsdhA5e+3fkiPGzKR57e191WHx1o3MyG2q7KgOir0E/GaDrqWRyKtrQNweJNq6jAJbyuIMFssEazrJAk/Gr3F+0K4nG2muMvdi5aRjBNvIj+0A2qgrusczOtLjkW4oClQApBMgkyxYnTzaPcKCvhhav2M/jU3BmAMSoYAieRIJpoyT6lT46BXG9ljduXLlpQbbMXWCFi2TCmCQAeo9at4PsdiEt3SbYym0wZs6aIpDE6E+LwzHSusYs24UDMuUqRm8iJB9861oMR2ltHBtaQRcKBPEDHsw5kcz086RtPhhXHKBvF+JXMZbTMUtrh1uXIktmzZQIgHxcgJiD5E1m+KYN0NsAgFrauQp1XvACAeUxBgbTFXcDcH0d0ZMtybWRix0C5i8gaEHQeoFbfgj4J7VtGt2RcVPGSqrmMMxKk9NBvNNcUzR20lg7NPq7f8AH+DLcD40LGCfD3s6m731tmADMocWzsxgyCPQT61Fhv0U3mUE37SN9nK59NQPftzqo1qUKkjaRI1B0kz18IHxoxh+2LZYIKkZfrJqPiDsI3qxGRuwbiuwdxJuDFYMi24UzeCFWElVIYCGJU6eR86j4hZCtde81vEXLoBTISMrzqx12Gg1kHMavWcVYLXWuKSlyWcDmZBBzByZBEjoTpoTU95OE3MO5JupcAMauSCfZG2UzpMmjQpizh2ykgNBbSFmTOugO08xSvabJGu4EgDQctZ6yDUfE7IS/cTD3GuW1JCvBQlfMT7tKhtK8McwER4STmaTyHOKNRJyVTZ1O29WbSJ9Y7CIAP8ACKOYvhF23asXIQreViviBMKYMj6p8jQPE2mkmCQdeRoQ7xozQWKqlbZYwti0GDM4AnaGzddwNtflV29igNVCso+zM9PrRr7qG2cQCRnJChcvhAJg+RO9WcNiCbfdySucMBHqCZ9DEedWwnLH04M84xycMt2bwYSJHOnRVR8XaCkKkPOmn4TBrsBiCbtsGIzLIKxpImdfyK6fx8Yx73Jg+DlJ90tmosQ0A+h+6q/ES6XbiiAFYgTI0kxvziPlVF7rtp5bTQevhKPC6kWjlF8hDChWuIDc7kGT3hExAkbaiTp76P8ADcc1xZF0kqx2CA6HQ7TtBrFLcKnoaMcDxxQ3MzRKz+8CI38prl532nJ0MS2cFLEWyLl0mZznodySffS1Jaxjd5cJbTOpbUaw0yftda6qwkBtVwtUmY+VcSfyKuoqskURzpRigL1pm8QVgSDz12qOaSKDjZEzYJ2qw53w4+IP4D8mreH7QYU/3Vv94ED36Vhh+d67LSdjEftGehDHWnMras+4E/Kacl6NkT32w3315/buldiR6aVMeIXPtt/qNL2XkHtEaPiHCmuEsWb00AHoIiPKhOJ4W9sEzp8fkDNUTj7n22+JpPp7/aPxp1GSA2mK9pgNpHQD8OVQsWIIynX8Kl+nv9o/KuOPf7X4U1MXgYMRc6fETT8RigVgKQSN9flrUZxL/aPxppxDfaPxqUFMrPjGyhST+fyKarkGZO9OxCEmd9KhNs0vKC3btjlu7wNZ08vSpEZi2WSDIEee331CENS22Myd5Bn51OWBBFuDOr6wGUkETzBg/MU9sI/MT8Kg+kqdYbX/ADU3vh1b40yTJwTNhX6GomtEbg/Om/SDyZqQ4pvtGjyDg4j8xXFaacQ3Wm96epogIbZljXUlq4QxI86SlTGLGalmmmuNOIOzV2am866agB0100hpKgR010001x3qEFBpc1MpagBZrppDTZqBH5q7NTD/ABrqgRS1IWrhXcxUAdmrs1JTfz91QI/NXZqYPz86dUAdNdNM/hSGgGiQmkLU0V3P89agaGLvXU9f7Q+tdSxJZ//Z"/>
          <p:cNvSpPr>
            <a:spLocks noChangeAspect="1" noChangeArrowheads="1"/>
          </p:cNvSpPr>
          <p:nvPr/>
        </p:nvSpPr>
        <p:spPr bwMode="auto">
          <a:xfrm>
            <a:off x="155575" y="-1143000"/>
            <a:ext cx="1905000" cy="23812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66964" y="1387191"/>
            <a:ext cx="8883640" cy="5304546"/>
            <a:chOff x="166964" y="1387191"/>
            <a:chExt cx="8883640" cy="5304546"/>
          </a:xfrm>
        </p:grpSpPr>
        <p:pic>
          <p:nvPicPr>
            <p:cNvPr id="2" name="Picture 2" descr="C:\Users\jarca\AppData\Local\Microsoft\Windows\Temporary Internet Files\Content.IE5\YC7LKW1H\MP900402669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856"/>
            <a:stretch/>
          </p:blipFill>
          <p:spPr bwMode="auto">
            <a:xfrm>
              <a:off x="318651" y="1626837"/>
              <a:ext cx="1741923" cy="14305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jarca\AppData\Local\Microsoft\Windows\Temporary Internet Files\Content.IE5\12L846MP\MP900438826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6447" y="1387191"/>
              <a:ext cx="1202888" cy="1704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jarca\AppData\Local\Microsoft\Windows\Temporary Internet Files\Content.IE5\A2YZNWAW\MP900255598[1].jp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26" r="30993"/>
            <a:stretch/>
          </p:blipFill>
          <p:spPr bwMode="auto">
            <a:xfrm>
              <a:off x="3748830" y="1429053"/>
              <a:ext cx="1315231" cy="1739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C:\Users\jarca\AppData\Local\Microsoft\Windows\Temporary Internet Files\Content.IE5\A2YZNWAW\MP900432876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9985" y="1429052"/>
              <a:ext cx="1198170" cy="1794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jarca\AppData\Local\Microsoft\Windows\Temporary Internet Files\Content.IE5\12L846MP\MP900432882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00958" y="1429052"/>
              <a:ext cx="1230474" cy="18430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2" name="Picture 8" descr="C:\Users\jarca\AppData\Local\Microsoft\Windows\Temporary Internet Files\Content.IE5\Z5Y3DTD8\MP900438643[1].jp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78" r="38064"/>
            <a:stretch/>
          </p:blipFill>
          <p:spPr bwMode="auto">
            <a:xfrm>
              <a:off x="166964" y="4596082"/>
              <a:ext cx="1581615" cy="18769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 descr="C:\Users\jarca\AppData\Local\Microsoft\Windows\Temporary Internet Files\Content.IE5\YC7LKW1H\MP900400751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021" y="4633652"/>
              <a:ext cx="1347225" cy="20198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4" name="Picture 10" descr="C:\Users\jarca\AppData\Local\Microsoft\Windows\Temporary Internet Files\Content.IE5\A2YZNWAW\MP900403756[1].jp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757"/>
            <a:stretch/>
          </p:blipFill>
          <p:spPr bwMode="auto">
            <a:xfrm>
              <a:off x="3669402" y="4607444"/>
              <a:ext cx="1622677" cy="19935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5" name="Picture 11" descr="C:\Users\jarca\AppData\Local\Microsoft\Windows\Temporary Internet Files\Content.IE5\YC7LKW1H\MP900403573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362" y="4598217"/>
              <a:ext cx="1381793" cy="20716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7" name="Picture 13" descr="C:\Users\jarca\AppData\Local\Microsoft\Windows\Temporary Internet Files\Content.IE5\12L846MP\MP900401341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5972" y="4627105"/>
              <a:ext cx="2064632" cy="2064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0065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Druhy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0676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dle délky uchování informace v paměti: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u="sng" dirty="0" smtClean="0">
                <a:solidFill>
                  <a:srgbClr val="002060"/>
                </a:solidFill>
              </a:rPr>
              <a:t>krátkodobá</a:t>
            </a:r>
            <a:r>
              <a:rPr lang="cs-CZ" dirty="0" smtClean="0"/>
              <a:t> – sekundy až minuty</a:t>
            </a:r>
          </a:p>
          <a:p>
            <a:pPr marL="0" indent="0">
              <a:buNone/>
            </a:pPr>
            <a:r>
              <a:rPr lang="cs-CZ" dirty="0" smtClean="0"/>
              <a:t>	- k řešení akutních problémů = pracovní paměť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- 5-9 prvků (číslic, jmen, názvů apod.)</a:t>
            </a:r>
          </a:p>
          <a:p>
            <a:pPr marL="0" indent="0">
              <a:buNone/>
            </a:pPr>
            <a:r>
              <a:rPr lang="cs-CZ" dirty="0" smtClean="0"/>
              <a:t>	- čím více je v paměti položek, tím delší je 	vybavování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č</a:t>
            </a:r>
            <a:r>
              <a:rPr lang="cs-CZ" dirty="0" smtClean="0"/>
              <a:t>as potřebný k vybavení jedné položky je asi 40 	milisekund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 Poslechněte si diktát série čísel. Kolik z nich si 	dokážete zapamatovat?</a:t>
            </a:r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13" y="5229200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321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90465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	Nyní se podívejte na následující jména a snažte 	se zapamatovat si je: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ABRAHAM MICHAL</a:t>
            </a:r>
          </a:p>
          <a:p>
            <a:pPr>
              <a:buNone/>
            </a:pPr>
            <a:r>
              <a:rPr lang="cs-CZ" dirty="0" smtClean="0"/>
              <a:t>BOUBELA PETR </a:t>
            </a:r>
          </a:p>
          <a:p>
            <a:pPr>
              <a:buNone/>
            </a:pPr>
            <a:r>
              <a:rPr lang="cs-CZ" dirty="0" smtClean="0"/>
              <a:t>CÍSAŘ ROMAN </a:t>
            </a:r>
          </a:p>
          <a:p>
            <a:pPr>
              <a:buNone/>
            </a:pPr>
            <a:r>
              <a:rPr lang="cs-CZ" dirty="0" smtClean="0"/>
              <a:t>DOLANSKÝ STANISLAV </a:t>
            </a:r>
          </a:p>
          <a:p>
            <a:pPr>
              <a:buNone/>
            </a:pPr>
            <a:r>
              <a:rPr lang="cs-CZ" dirty="0" smtClean="0"/>
              <a:t>ERBENOVÁ KRISTÝNA </a:t>
            </a:r>
          </a:p>
          <a:p>
            <a:pPr>
              <a:buNone/>
            </a:pPr>
            <a:r>
              <a:rPr lang="cs-CZ" dirty="0" smtClean="0"/>
              <a:t>FLÉGL VLASTIMIL </a:t>
            </a:r>
          </a:p>
          <a:p>
            <a:pPr>
              <a:buNone/>
            </a:pPr>
            <a:r>
              <a:rPr lang="cs-CZ" dirty="0" smtClean="0"/>
              <a:t>GOTT KAREL </a:t>
            </a:r>
          </a:p>
          <a:p>
            <a:pPr>
              <a:buNone/>
            </a:pPr>
            <a:r>
              <a:rPr lang="cs-CZ" dirty="0" smtClean="0"/>
              <a:t>HORKÝ ZDENĚK </a:t>
            </a:r>
          </a:p>
          <a:p>
            <a:pPr>
              <a:buNone/>
            </a:pPr>
            <a:r>
              <a:rPr lang="cs-CZ" dirty="0" smtClean="0"/>
              <a:t>IRMAN JOSEF</a:t>
            </a:r>
          </a:p>
          <a:p>
            <a:pPr>
              <a:buNone/>
            </a:pPr>
            <a:r>
              <a:rPr lang="cs-CZ" dirty="0" smtClean="0"/>
              <a:t>JANKOVSKÝ PAVEL </a:t>
            </a:r>
          </a:p>
          <a:p>
            <a:pPr>
              <a:buNone/>
            </a:pPr>
            <a:r>
              <a:rPr lang="cs-CZ" dirty="0" smtClean="0"/>
              <a:t>KRUPIČKA ŠIMON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847230" y="1772816"/>
            <a:ext cx="1000132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A</a:t>
            </a:r>
          </a:p>
          <a:p>
            <a:r>
              <a:rPr lang="cs-CZ" sz="2600" dirty="0">
                <a:solidFill>
                  <a:prstClr val="black"/>
                </a:solidFill>
              </a:rPr>
              <a:t>B</a:t>
            </a:r>
          </a:p>
          <a:p>
            <a:r>
              <a:rPr lang="cs-CZ" sz="2600" dirty="0">
                <a:solidFill>
                  <a:prstClr val="black"/>
                </a:solidFill>
              </a:rPr>
              <a:t>C</a:t>
            </a:r>
          </a:p>
          <a:p>
            <a:r>
              <a:rPr lang="cs-CZ" sz="2600" dirty="0">
                <a:solidFill>
                  <a:prstClr val="black"/>
                </a:solidFill>
              </a:rPr>
              <a:t>D</a:t>
            </a:r>
          </a:p>
          <a:p>
            <a:r>
              <a:rPr lang="cs-CZ" sz="2600" dirty="0">
                <a:solidFill>
                  <a:prstClr val="black"/>
                </a:solidFill>
              </a:rPr>
              <a:t>E</a:t>
            </a:r>
          </a:p>
          <a:p>
            <a:r>
              <a:rPr lang="cs-CZ" sz="2600" dirty="0">
                <a:solidFill>
                  <a:prstClr val="black"/>
                </a:solidFill>
              </a:rPr>
              <a:t>F</a:t>
            </a:r>
          </a:p>
          <a:p>
            <a:r>
              <a:rPr lang="cs-CZ" sz="2600" dirty="0">
                <a:solidFill>
                  <a:prstClr val="black"/>
                </a:solidFill>
              </a:rPr>
              <a:t>G</a:t>
            </a:r>
          </a:p>
          <a:p>
            <a:r>
              <a:rPr lang="cs-CZ" sz="2600" dirty="0">
                <a:solidFill>
                  <a:prstClr val="black"/>
                </a:solidFill>
              </a:rPr>
              <a:t>H</a:t>
            </a:r>
          </a:p>
          <a:p>
            <a:r>
              <a:rPr lang="cs-CZ" sz="2600" dirty="0">
                <a:solidFill>
                  <a:prstClr val="black"/>
                </a:solidFill>
              </a:rPr>
              <a:t>I</a:t>
            </a:r>
          </a:p>
          <a:p>
            <a:r>
              <a:rPr lang="cs-CZ" sz="2600" dirty="0">
                <a:solidFill>
                  <a:prstClr val="black"/>
                </a:solidFill>
              </a:rPr>
              <a:t>J</a:t>
            </a:r>
          </a:p>
          <a:p>
            <a:r>
              <a:rPr lang="cs-CZ" sz="2600" dirty="0">
                <a:solidFill>
                  <a:prstClr val="black"/>
                </a:solidFill>
              </a:rPr>
              <a:t>K</a:t>
            </a:r>
          </a:p>
        </p:txBody>
      </p:sp>
      <p:pic>
        <p:nvPicPr>
          <p:cNvPr id="5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1" y="548680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407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8788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2) </a:t>
            </a:r>
            <a:r>
              <a:rPr lang="cs-CZ" u="sng" dirty="0" smtClean="0">
                <a:solidFill>
                  <a:srgbClr val="002060"/>
                </a:solidFill>
              </a:rPr>
              <a:t>senzorická</a:t>
            </a:r>
            <a:r>
              <a:rPr lang="cs-CZ" dirty="0" smtClean="0"/>
              <a:t> – </a:t>
            </a:r>
            <a:r>
              <a:rPr lang="cs-CZ" sz="2800" dirty="0" smtClean="0"/>
              <a:t>zvláštní typ krátkodobé paměti – 	uchovává informaci získanou smysly (světelný 	bod, zvukový signál, hmatový podnět)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/>
              <a:t>	</a:t>
            </a:r>
            <a:r>
              <a:rPr lang="cs-CZ" sz="2800" dirty="0" smtClean="0"/>
              <a:t>– uchovává se pouze zlomky sekundy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	- vjemy se buď rozpadnou nebo přesunou do 	krátkodobé paměti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9255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81143"/>
            <a:ext cx="8229600" cy="4596129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cs-CZ" sz="2800" dirty="0"/>
              <a:t>3) </a:t>
            </a:r>
            <a:r>
              <a:rPr lang="cs-CZ" sz="2800" u="sng" dirty="0">
                <a:solidFill>
                  <a:srgbClr val="002060"/>
                </a:solidFill>
              </a:rPr>
              <a:t>dlouhodobá</a:t>
            </a:r>
            <a:r>
              <a:rPr lang="cs-CZ" sz="2800" dirty="0"/>
              <a:t> – uchovává důležité informace </a:t>
            </a:r>
            <a:r>
              <a:rPr lang="cs-CZ" sz="2800" dirty="0" smtClean="0"/>
              <a:t>	získané během </a:t>
            </a:r>
            <a:r>
              <a:rPr lang="cs-CZ" sz="2800" dirty="0"/>
              <a:t>života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800" dirty="0"/>
              <a:t>	- činnosti, dovednosti, fakta, události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800" dirty="0"/>
              <a:t>	- důležité pro chování člověka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702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1357290" y="476672"/>
            <a:ext cx="72471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Vybavíte si ještě názvy měst z přechozího úkolu?</a:t>
            </a:r>
          </a:p>
        </p:txBody>
      </p:sp>
      <p:pic>
        <p:nvPicPr>
          <p:cNvPr id="17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04" y="476672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244884" y="3312587"/>
            <a:ext cx="88569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LONDÝN    TOKIO       PARDUBICE     KOLÍN	       BŘECLAV 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PRAHA   NEW YORK   ČASTOLOVICE	 VÍDEŇ     TRUTNOV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166964" y="1387191"/>
            <a:ext cx="8883640" cy="5304546"/>
            <a:chOff x="166964" y="1387191"/>
            <a:chExt cx="8883640" cy="5304546"/>
          </a:xfrm>
        </p:grpSpPr>
        <p:pic>
          <p:nvPicPr>
            <p:cNvPr id="20" name="Picture 2" descr="C:\Users\jarca\AppData\Local\Microsoft\Windows\Temporary Internet Files\Content.IE5\YC7LKW1H\MP900402669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856"/>
            <a:stretch/>
          </p:blipFill>
          <p:spPr bwMode="auto">
            <a:xfrm>
              <a:off x="318651" y="1626837"/>
              <a:ext cx="1741923" cy="14305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4" descr="C:\Users\jarca\AppData\Local\Microsoft\Windows\Temporary Internet Files\Content.IE5\12L846MP\MP900438826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56447" y="1387191"/>
              <a:ext cx="1202888" cy="1704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5" descr="C:\Users\jarca\AppData\Local\Microsoft\Windows\Temporary Internet Files\Content.IE5\A2YZNWAW\MP900255598[1].jp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226" r="30993"/>
            <a:stretch/>
          </p:blipFill>
          <p:spPr bwMode="auto">
            <a:xfrm>
              <a:off x="3748830" y="1429053"/>
              <a:ext cx="1315231" cy="1739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6" descr="C:\Users\jarca\AppData\Local\Microsoft\Windows\Temporary Internet Files\Content.IE5\A2YZNWAW\MP900432876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9985" y="1429052"/>
              <a:ext cx="1198170" cy="17946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7" descr="C:\Users\jarca\AppData\Local\Microsoft\Windows\Temporary Internet Files\Content.IE5\12L846MP\MP900432882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00958" y="1429052"/>
              <a:ext cx="1230474" cy="18430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8" descr="C:\Users\jarca\AppData\Local\Microsoft\Windows\Temporary Internet Files\Content.IE5\Z5Y3DTD8\MP900438643[1].jpg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78" r="38064"/>
            <a:stretch/>
          </p:blipFill>
          <p:spPr bwMode="auto">
            <a:xfrm>
              <a:off x="166964" y="4596082"/>
              <a:ext cx="1581615" cy="18769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9" descr="C:\Users\jarca\AppData\Local\Microsoft\Windows\Temporary Internet Files\Content.IE5\YC7LKW1H\MP900400751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021" y="4633652"/>
              <a:ext cx="1347225" cy="20198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10" descr="C:\Users\jarca\AppData\Local\Microsoft\Windows\Temporary Internet Files\Content.IE5\A2YZNWAW\MP900403756[1].jp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757"/>
            <a:stretch/>
          </p:blipFill>
          <p:spPr bwMode="auto">
            <a:xfrm>
              <a:off x="3669402" y="4607444"/>
              <a:ext cx="1622677" cy="19935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11" descr="C:\Users\jarca\AppData\Local\Microsoft\Windows\Temporary Internet Files\Content.IE5\YC7LKW1H\MP900403573[1].jpg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6362" y="4598217"/>
              <a:ext cx="1381793" cy="20716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13" descr="C:\Users\jarca\AppData\Local\Microsoft\Windows\Temporary Internet Files\Content.IE5\12L846MP\MP900401341[1]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85972" y="4627105"/>
              <a:ext cx="2064632" cy="2064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7134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si zapamatováváme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4522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Atkinson-</a:t>
            </a:r>
            <a:r>
              <a:rPr lang="cs-CZ" dirty="0" err="1">
                <a:solidFill>
                  <a:prstClr val="black"/>
                </a:solidFill>
              </a:rPr>
              <a:t>Shiffrinův</a:t>
            </a:r>
            <a:r>
              <a:rPr lang="cs-CZ" dirty="0">
                <a:solidFill>
                  <a:prstClr val="black"/>
                </a:solidFill>
              </a:rPr>
              <a:t> model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699527" y="2700338"/>
            <a:ext cx="7704856" cy="2168822"/>
            <a:chOff x="0" y="0"/>
            <a:chExt cx="5695950" cy="1457326"/>
          </a:xfrm>
        </p:grpSpPr>
        <p:sp>
          <p:nvSpPr>
            <p:cNvPr id="6" name="Obdélník 5"/>
            <p:cNvSpPr/>
            <p:nvPr/>
          </p:nvSpPr>
          <p:spPr>
            <a:xfrm>
              <a:off x="0" y="0"/>
              <a:ext cx="1428750" cy="87630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152650" y="0"/>
              <a:ext cx="1428750" cy="87630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267200" y="0"/>
              <a:ext cx="1428750" cy="87630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9" name="Šipka doprava 8"/>
            <p:cNvSpPr/>
            <p:nvPr/>
          </p:nvSpPr>
          <p:spPr>
            <a:xfrm>
              <a:off x="1524000" y="342900"/>
              <a:ext cx="514350" cy="133350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0" name="Šipka doprava 9"/>
            <p:cNvSpPr/>
            <p:nvPr/>
          </p:nvSpPr>
          <p:spPr>
            <a:xfrm>
              <a:off x="3676650" y="171450"/>
              <a:ext cx="514350" cy="133350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1" name="Šipka doprava 10"/>
            <p:cNvSpPr/>
            <p:nvPr/>
          </p:nvSpPr>
          <p:spPr>
            <a:xfrm rot="10800000">
              <a:off x="3648075" y="581025"/>
              <a:ext cx="514350" cy="133350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12" name="Šipka ve tvaru U 11"/>
            <p:cNvSpPr/>
            <p:nvPr/>
          </p:nvSpPr>
          <p:spPr>
            <a:xfrm rot="10800000">
              <a:off x="2409825" y="952500"/>
              <a:ext cx="858520" cy="504826"/>
            </a:xfrm>
            <a:prstGeom prst="uturnArrow">
              <a:avLst>
                <a:gd name="adj1" fmla="val 16532"/>
                <a:gd name="adj2" fmla="val 25000"/>
                <a:gd name="adj3" fmla="val 25458"/>
                <a:gd name="adj4" fmla="val 43750"/>
                <a:gd name="adj5" fmla="val 100000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462533" y="3017925"/>
            <a:ext cx="2000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DLOUHODOBÁ </a:t>
            </a:r>
          </a:p>
          <a:p>
            <a:pPr algn="ctr"/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1918" y="3029235"/>
            <a:ext cx="2000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SENZORICKÁ </a:t>
            </a:r>
          </a:p>
          <a:p>
            <a:pPr algn="ctr"/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43787" y="3017926"/>
            <a:ext cx="2000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KRÁTKODOBÁ</a:t>
            </a:r>
          </a:p>
          <a:p>
            <a:pPr algn="ctr"/>
            <a:r>
              <a:rPr lang="cs-CZ" dirty="0" smtClean="0"/>
              <a:t>PAMĚŤ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2331006"/>
            <a:ext cx="2000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POZORNOST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81987" y="2317915"/>
            <a:ext cx="2000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PŘENOS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20586" y="4004465"/>
            <a:ext cx="2000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VYBAVENÍ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038" y="5075892"/>
            <a:ext cx="2000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0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Kolektivní paměť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/>
              <a:t>S</a:t>
            </a:r>
            <a:r>
              <a:rPr lang="cs-CZ" dirty="0" smtClean="0"/>
              <a:t>dílené představy o dějinách a vlastnostech národa či určité skupiny lidí.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Formuje sounáležitost národa – říká, kým jsme.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Nepříjemné události v historii mohou být „zapomínány“ nebo jim nemusí být přikládána taková důležitost – odsun sudetských Němců, násilí vůči některým skupinám obyvatel.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28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Zapomínání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00808"/>
            <a:ext cx="8003232" cy="49685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Zapomínání je mizení mozkových stop a vyhasínání dočasných spojů.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Je to proces ztrácení zřetelnosti, přesnosti a spolehlivosti zapamatovaného. </a:t>
            </a:r>
            <a:r>
              <a:rPr lang="cs-CZ" sz="1600" dirty="0" smtClean="0"/>
              <a:t>(Hartl, 2000)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40056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dirty="0" smtClean="0"/>
              <a:t>	</a:t>
            </a:r>
            <a:r>
              <a:rPr lang="cs-CZ" sz="2800" dirty="0" smtClean="0"/>
              <a:t>Které </a:t>
            </a:r>
            <a:r>
              <a:rPr lang="cs-CZ" sz="2800" dirty="0"/>
              <a:t>z následujících věcí zapomeneme </a:t>
            </a:r>
            <a:r>
              <a:rPr lang="cs-CZ" sz="2800" dirty="0" smtClean="0"/>
              <a:t>nejdříve</a:t>
            </a:r>
            <a:r>
              <a:rPr lang="cs-CZ" sz="2800" dirty="0"/>
              <a:t>? Které se v paměti udrží nejdéle? Proč</a:t>
            </a:r>
            <a:r>
              <a:rPr lang="cs-CZ" sz="2800" dirty="0" smtClean="0"/>
              <a:t>?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8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/>
              <a:t>Vlastní telefonní číslo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/>
              <a:t>Nákupní seznam na odpoledne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/>
              <a:t>Oblečení spolužačky první školní den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/>
              <a:t>Jméno osoby, která nám byla právě představena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/>
              <a:t>Rozvrh hodin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/>
              <a:t>Cesta do školy</a:t>
            </a:r>
            <a:endParaRPr lang="cs-CZ" sz="2800" dirty="0"/>
          </a:p>
          <a:p>
            <a:endParaRPr lang="cs-CZ" dirty="0"/>
          </a:p>
        </p:txBody>
      </p:sp>
      <p:pic>
        <p:nvPicPr>
          <p:cNvPr id="4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10" y="260648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46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dirty="0" err="1"/>
              <a:t>Ebbinghausova</a:t>
            </a:r>
            <a:r>
              <a:rPr lang="cs-CZ" sz="4000" dirty="0"/>
              <a:t> křivka </a:t>
            </a:r>
            <a:r>
              <a:rPr lang="cs-CZ" sz="4000" dirty="0" smtClean="0"/>
              <a:t>zapomínání</a:t>
            </a:r>
            <a:endParaRPr lang="cs-CZ" sz="4000" dirty="0"/>
          </a:p>
        </p:txBody>
      </p:sp>
      <p:sp>
        <p:nvSpPr>
          <p:cNvPr id="2" name="Obdélník 1"/>
          <p:cNvSpPr/>
          <p:nvPr/>
        </p:nvSpPr>
        <p:spPr>
          <a:xfrm>
            <a:off x="5426573" y="5733256"/>
            <a:ext cx="299793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http://zpameti.cz/pamet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115616" y="1988840"/>
            <a:ext cx="0" cy="352839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15617" y="5501569"/>
            <a:ext cx="511256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486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29600" cy="59199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Vyberte pravdivá tvrzení: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Blip>
                <a:blip r:embed="rId3"/>
              </a:buBlip>
            </a:pPr>
            <a:r>
              <a:rPr lang="cs-CZ" dirty="0" smtClean="0"/>
              <a:t> Paměť  nám umožňuje uchovat informace o sobě samém.</a:t>
            </a:r>
          </a:p>
          <a:p>
            <a:pPr>
              <a:buBlip>
                <a:blip r:embed="rId3"/>
              </a:buBlip>
            </a:pPr>
            <a:r>
              <a:rPr lang="cs-CZ" dirty="0"/>
              <a:t>Kapacita naší dlouhodobé paměti je omezena přibližně na sedm prvků.</a:t>
            </a:r>
          </a:p>
          <a:p>
            <a:pPr>
              <a:buBlip>
                <a:blip r:embed="rId3"/>
              </a:buBlip>
            </a:pPr>
            <a:r>
              <a:rPr lang="cs-CZ" dirty="0" smtClean="0"/>
              <a:t>Zapomínání je přirozený psychický proces.</a:t>
            </a:r>
          </a:p>
          <a:p>
            <a:pPr>
              <a:buBlip>
                <a:blip r:embed="rId3"/>
              </a:buBlip>
            </a:pPr>
            <a:r>
              <a:rPr lang="cs-CZ" dirty="0" smtClean="0"/>
              <a:t>V paměti uchováváme veškeré informace a události svého života.</a:t>
            </a:r>
          </a:p>
          <a:p>
            <a:pPr>
              <a:buBlip>
                <a:blip r:embed="rId3"/>
              </a:buBlip>
            </a:pPr>
            <a:r>
              <a:rPr lang="cs-CZ" dirty="0" smtClean="0"/>
              <a:t>Paměť je tvořena výhradně fakty, které si člověk zapamatoval spontánně (nezáměrně).</a:t>
            </a:r>
          </a:p>
          <a:p>
            <a:pPr>
              <a:buBlip>
                <a:blip r:embed="rId3"/>
              </a:buBlip>
            </a:pPr>
            <a:r>
              <a:rPr lang="cs-CZ" dirty="0" smtClean="0"/>
              <a:t>Kolektivní paměť mají jenom malé skupiny lidí, kteří se dobře znají. </a:t>
            </a:r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7862417" y="2204864"/>
            <a:ext cx="1008112" cy="79208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8050335" y="1341051"/>
            <a:ext cx="820194" cy="694377"/>
          </a:xfrm>
          <a:custGeom>
            <a:avLst/>
            <a:gdLst>
              <a:gd name="connsiteX0" fmla="*/ 0 w 2756129"/>
              <a:gd name="connsiteY0" fmla="*/ 795474 h 1882577"/>
              <a:gd name="connsiteX1" fmla="*/ 553791 w 2756129"/>
              <a:gd name="connsiteY1" fmla="*/ 1864421 h 1882577"/>
              <a:gd name="connsiteX2" fmla="*/ 2756079 w 2756129"/>
              <a:gd name="connsiteY2" fmla="*/ 9863 h 1882577"/>
              <a:gd name="connsiteX3" fmla="*/ 618186 w 2756129"/>
              <a:gd name="connsiteY3" fmla="*/ 1117446 h 1882577"/>
              <a:gd name="connsiteX4" fmla="*/ 0 w 2756129"/>
              <a:gd name="connsiteY4" fmla="*/ 846990 h 188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56129" h="1882577">
                <a:moveTo>
                  <a:pt x="0" y="795474"/>
                </a:moveTo>
                <a:cubicBezTo>
                  <a:pt x="47222" y="1395415"/>
                  <a:pt x="94445" y="1995356"/>
                  <a:pt x="553791" y="1864421"/>
                </a:cubicBezTo>
                <a:cubicBezTo>
                  <a:pt x="1013137" y="1733486"/>
                  <a:pt x="2745347" y="134359"/>
                  <a:pt x="2756079" y="9863"/>
                </a:cubicBezTo>
                <a:cubicBezTo>
                  <a:pt x="2766811" y="-114633"/>
                  <a:pt x="1077533" y="977925"/>
                  <a:pt x="618186" y="1117446"/>
                </a:cubicBezTo>
                <a:cubicBezTo>
                  <a:pt x="158839" y="1256967"/>
                  <a:pt x="79419" y="1051978"/>
                  <a:pt x="0" y="846990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8050335" y="2852936"/>
            <a:ext cx="820194" cy="694377"/>
          </a:xfrm>
          <a:custGeom>
            <a:avLst/>
            <a:gdLst>
              <a:gd name="connsiteX0" fmla="*/ 0 w 2756129"/>
              <a:gd name="connsiteY0" fmla="*/ 795474 h 1882577"/>
              <a:gd name="connsiteX1" fmla="*/ 553791 w 2756129"/>
              <a:gd name="connsiteY1" fmla="*/ 1864421 h 1882577"/>
              <a:gd name="connsiteX2" fmla="*/ 2756079 w 2756129"/>
              <a:gd name="connsiteY2" fmla="*/ 9863 h 1882577"/>
              <a:gd name="connsiteX3" fmla="*/ 618186 w 2756129"/>
              <a:gd name="connsiteY3" fmla="*/ 1117446 h 1882577"/>
              <a:gd name="connsiteX4" fmla="*/ 0 w 2756129"/>
              <a:gd name="connsiteY4" fmla="*/ 846990 h 188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56129" h="1882577">
                <a:moveTo>
                  <a:pt x="0" y="795474"/>
                </a:moveTo>
                <a:cubicBezTo>
                  <a:pt x="47222" y="1395415"/>
                  <a:pt x="94445" y="1995356"/>
                  <a:pt x="553791" y="1864421"/>
                </a:cubicBezTo>
                <a:cubicBezTo>
                  <a:pt x="1013137" y="1733486"/>
                  <a:pt x="2745347" y="134359"/>
                  <a:pt x="2756079" y="9863"/>
                </a:cubicBezTo>
                <a:cubicBezTo>
                  <a:pt x="2766811" y="-114633"/>
                  <a:pt x="1077533" y="977925"/>
                  <a:pt x="618186" y="1117446"/>
                </a:cubicBezTo>
                <a:cubicBezTo>
                  <a:pt x="158839" y="1256967"/>
                  <a:pt x="79419" y="1051978"/>
                  <a:pt x="0" y="846990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Násobení 12"/>
          <p:cNvSpPr/>
          <p:nvPr/>
        </p:nvSpPr>
        <p:spPr>
          <a:xfrm>
            <a:off x="7887187" y="3717032"/>
            <a:ext cx="1008112" cy="79208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Násobení 13"/>
          <p:cNvSpPr/>
          <p:nvPr/>
        </p:nvSpPr>
        <p:spPr>
          <a:xfrm>
            <a:off x="7887187" y="4509120"/>
            <a:ext cx="1008112" cy="79208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Násobení 14"/>
          <p:cNvSpPr/>
          <p:nvPr/>
        </p:nvSpPr>
        <p:spPr>
          <a:xfrm>
            <a:off x="7854488" y="5445224"/>
            <a:ext cx="1008112" cy="79208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9" name="Picture 2" descr="C:\Users\jarca\AppData\Local\Microsoft\Windows\Temporary Internet Files\Content.IE5\Z5Y3DTD8\MC90044190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31" y="260648"/>
            <a:ext cx="772601" cy="91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53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Paměť je …………………………uchovat si pro pozdější použití nějakou získanou informaci. Ze …………………………. paměti přechází informace do ……………………………. paměti, kde se vyhodnotí její potřebnost a to důležité se uloží do ………………………………… paměti pro pozdější použití nebo je …………………………………. </a:t>
            </a:r>
          </a:p>
          <a:p>
            <a:pPr marL="0" indent="0">
              <a:buNone/>
            </a:pPr>
            <a:r>
              <a:rPr lang="cs-CZ" dirty="0" smtClean="0"/>
              <a:t>Zapamatování má tedy 3 fáze: ………………………… -uchovat - …………………………….</a:t>
            </a:r>
          </a:p>
          <a:p>
            <a:pPr marL="0" indent="0">
              <a:buNone/>
            </a:pPr>
            <a:r>
              <a:rPr lang="cs-CZ" dirty="0" smtClean="0"/>
              <a:t>Jako očistný proces potom působí……………………………….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38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0705" y="704088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DENGLEROVÁ, Denisa. </a:t>
            </a:r>
            <a:r>
              <a:rPr lang="cs-CZ" sz="1800" i="1" dirty="0"/>
              <a:t>Společenské vědy pro střední školy</a:t>
            </a:r>
            <a:r>
              <a:rPr lang="cs-CZ" sz="1800" dirty="0"/>
              <a:t>. Vyd. 1. Brno: </a:t>
            </a:r>
            <a:r>
              <a:rPr lang="cs-CZ" sz="1800" dirty="0" err="1"/>
              <a:t>Didaktis</a:t>
            </a:r>
            <a:r>
              <a:rPr lang="cs-CZ" sz="1800" dirty="0"/>
              <a:t>, c2009, 83 s. ISBN 978-807-3581-442</a:t>
            </a:r>
            <a:r>
              <a:rPr lang="cs-CZ" sz="1800" dirty="0" smtClean="0"/>
              <a:t>.</a:t>
            </a:r>
          </a:p>
          <a:p>
            <a:endParaRPr lang="cs-CZ" sz="1800" dirty="0"/>
          </a:p>
          <a:p>
            <a:r>
              <a:rPr lang="cs-CZ" sz="1800" dirty="0"/>
              <a:t>DENGLEROVÁ, Denisa a Jan DVOŘÁK. </a:t>
            </a:r>
            <a:r>
              <a:rPr lang="cs-CZ" sz="1800" i="1" dirty="0"/>
              <a:t>Společenské vědy pro 1. ročník středních škol</a:t>
            </a:r>
            <a:r>
              <a:rPr lang="cs-CZ" sz="1800" dirty="0"/>
              <a:t>. Vyd. 1. Brno: </a:t>
            </a:r>
            <a:r>
              <a:rPr lang="cs-CZ" sz="1800" dirty="0" err="1"/>
              <a:t>Didaktis</a:t>
            </a:r>
            <a:r>
              <a:rPr lang="cs-CZ" sz="1800" dirty="0"/>
              <a:t>, c2009, 3 sv. ISBN 978-80-7358-146-6</a:t>
            </a:r>
            <a:r>
              <a:rPr lang="cs-CZ" sz="1800" dirty="0" smtClean="0"/>
              <a:t>.</a:t>
            </a:r>
          </a:p>
          <a:p>
            <a:endParaRPr lang="cs-CZ" sz="1800" dirty="0" smtClean="0"/>
          </a:p>
          <a:p>
            <a:r>
              <a:rPr lang="cs-CZ" sz="1800" dirty="0" smtClean="0"/>
              <a:t>DOLEŽALOVÁ</a:t>
            </a:r>
            <a:r>
              <a:rPr lang="cs-CZ" sz="1800" dirty="0"/>
              <a:t>, Ladislava a Marie VLKOVÁ. </a:t>
            </a:r>
            <a:r>
              <a:rPr lang="cs-CZ" sz="1800" i="1" dirty="0"/>
              <a:t>Občanský a společenskovědní základ</a:t>
            </a:r>
            <a:r>
              <a:rPr lang="cs-CZ" sz="1800" dirty="0"/>
              <a:t>. Vyd. 1. Kralice na Hané: </a:t>
            </a:r>
            <a:r>
              <a:rPr lang="cs-CZ" sz="1800" dirty="0" err="1"/>
              <a:t>Computer</a:t>
            </a:r>
            <a:r>
              <a:rPr lang="cs-CZ" sz="1800" dirty="0"/>
              <a:t> Media, 2010, 72 s. ISBN 978-80-7402-060-5</a:t>
            </a:r>
            <a:r>
              <a:rPr lang="cs-CZ" sz="1800"/>
              <a:t>. </a:t>
            </a:r>
            <a:r>
              <a:rPr lang="cs-CZ" sz="1800" smtClean="0"/>
              <a:t> </a:t>
            </a:r>
            <a:endParaRPr lang="cs-CZ" sz="1800" smtClean="0"/>
          </a:p>
          <a:p>
            <a:endParaRPr lang="cs-CZ" sz="1800" dirty="0"/>
          </a:p>
          <a:p>
            <a:r>
              <a:rPr lang="cs-CZ" sz="2000" dirty="0"/>
              <a:t>Zdroj obrázků: Galerie MS Office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114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952</Words>
  <Application>Microsoft Office PowerPoint</Application>
  <PresentationFormat>Předvádění na obrazovce (4:3)</PresentationFormat>
  <Paragraphs>191</Paragraphs>
  <Slides>18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Paměť</vt:lpstr>
      <vt:lpstr>Paměť</vt:lpstr>
      <vt:lpstr>Co ovlivňuje paměť?</vt:lpstr>
      <vt:lpstr>Druhy paměti</vt:lpstr>
      <vt:lpstr>Prezentace aplikace PowerPoint</vt:lpstr>
      <vt:lpstr>Druhy paměti</vt:lpstr>
      <vt:lpstr>Prezentace aplikace PowerPoint</vt:lpstr>
      <vt:lpstr>Prezentace aplikace PowerPoint</vt:lpstr>
      <vt:lpstr>Prezentace aplikace PowerPoint</vt:lpstr>
      <vt:lpstr>Prezentace aplikace PowerPoint</vt:lpstr>
      <vt:lpstr>Jak si zapamatováváme</vt:lpstr>
      <vt:lpstr>Kolektivní paměť</vt:lpstr>
      <vt:lpstr>Zapomínání</vt:lpstr>
      <vt:lpstr>Prezentace aplikace PowerPoint</vt:lpstr>
      <vt:lpstr>Ebbinghausova křivka zapomínání</vt:lpstr>
      <vt:lpstr>Prezentace aplikace PowerPoint</vt:lpstr>
      <vt:lpstr>Shrnutí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</dc:title>
  <dc:creator>Jarca</dc:creator>
  <cp:lastModifiedBy>Jarca</cp:lastModifiedBy>
  <cp:revision>8</cp:revision>
  <dcterms:created xsi:type="dcterms:W3CDTF">2012-09-23T11:04:43Z</dcterms:created>
  <dcterms:modified xsi:type="dcterms:W3CDTF">2012-09-24T13:36:19Z</dcterms:modified>
</cp:coreProperties>
</file>