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4" r:id="rId8"/>
    <p:sldId id="261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202B0CA-FC54-4496-8BCA-5EF66A818D29}" styleName="Styl Tmavá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5BE263C-DBD7-4A20-BB59-AAB30ACAA65A}" styleName="Střední styl 3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8034E78-7F5D-4C2E-B375-FC64B27BC917}" styleName="Styl Tmavá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C678-08B1-400E-8CD8-1D75E7E30531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B418C-4AD4-4228-AE95-ACB31D4F323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C678-08B1-400E-8CD8-1D75E7E30531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B418C-4AD4-4228-AE95-ACB31D4F32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C678-08B1-400E-8CD8-1D75E7E30531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B418C-4AD4-4228-AE95-ACB31D4F323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C678-08B1-400E-8CD8-1D75E7E30531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B418C-4AD4-4228-AE95-ACB31D4F32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C678-08B1-400E-8CD8-1D75E7E30531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B418C-4AD4-4228-AE95-ACB31D4F32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C678-08B1-400E-8CD8-1D75E7E30531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B418C-4AD4-4228-AE95-ACB31D4F32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C678-08B1-400E-8CD8-1D75E7E30531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B418C-4AD4-4228-AE95-ACB31D4F32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C678-08B1-400E-8CD8-1D75E7E30531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B418C-4AD4-4228-AE95-ACB31D4F3237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0CBC678-08B1-400E-8CD8-1D75E7E30531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A6B418C-4AD4-4228-AE95-ACB31D4F323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C678-08B1-400E-8CD8-1D75E7E30531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B418C-4AD4-4228-AE95-ACB31D4F32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BC678-08B1-400E-8CD8-1D75E7E30531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B418C-4AD4-4228-AE95-ACB31D4F32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>
                <a:lumMod val="75000"/>
                <a:lumOff val="25000"/>
              </a:schemeClr>
            </a:gs>
            <a:gs pos="68000">
              <a:schemeClr val="bg1">
                <a:lumMod val="6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0CBC678-08B1-400E-8CD8-1D75E7E30531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A6B418C-4AD4-4228-AE95-ACB31D4F323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cover/>
  </p:transition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image" Target="../media/image6.jpeg"/><Relationship Id="rId7" Type="http://schemas.openxmlformats.org/officeDocument/2006/relationships/image" Target="../media/image10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g"/><Relationship Id="rId5" Type="http://schemas.openxmlformats.org/officeDocument/2006/relationships/image" Target="../media/image8.png"/><Relationship Id="rId4" Type="http://schemas.openxmlformats.org/officeDocument/2006/relationships/image" Target="../media/image7.jp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g"/><Relationship Id="rId5" Type="http://schemas.openxmlformats.org/officeDocument/2006/relationships/image" Target="../media/image5.JP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g"/><Relationship Id="rId5" Type="http://schemas.openxmlformats.org/officeDocument/2006/relationships/image" Target="../media/image5.JP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>
                <a:lumMod val="75000"/>
                <a:lumOff val="25000"/>
              </a:schemeClr>
            </a:gs>
            <a:gs pos="43000">
              <a:schemeClr val="bg1">
                <a:lumMod val="6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 noGrp="1"/>
          </p:cNvSpPr>
          <p:nvPr>
            <p:ph type="ctrTitle"/>
          </p:nvPr>
        </p:nvSpPr>
        <p:spPr>
          <a:xfrm>
            <a:off x="683568" y="2708920"/>
            <a:ext cx="5904656" cy="1008112"/>
          </a:xfrm>
          <a:prstGeom prst="rect">
            <a:avLst/>
          </a:prstGeom>
          <a:solidFill>
            <a:schemeClr val="tx1">
              <a:lumMod val="50000"/>
            </a:schemeClr>
          </a:soli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s-CZ" sz="2800" dirty="0" smtClean="0">
                <a:ln w="3175">
                  <a:solidFill>
                    <a:schemeClr val="tx2">
                      <a:lumMod val="9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itchFamily="34" charset="0"/>
              </a:rPr>
              <a:t>   ZŠP a ZŠS Uherský Brod</a:t>
            </a:r>
          </a:p>
          <a:p>
            <a:pPr marL="0" indent="0">
              <a:buNone/>
              <a:defRPr/>
            </a:pPr>
            <a:r>
              <a:rPr lang="cs-CZ" sz="2800" dirty="0">
                <a:ln w="3175">
                  <a:solidFill>
                    <a:schemeClr val="tx2">
                      <a:lumMod val="9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itchFamily="34" charset="0"/>
              </a:rPr>
              <a:t> </a:t>
            </a:r>
            <a:r>
              <a:rPr lang="cs-CZ" sz="2800" dirty="0" smtClean="0">
                <a:ln w="3175">
                  <a:solidFill>
                    <a:schemeClr val="tx2">
                      <a:lumMod val="9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itchFamily="34" charset="0"/>
              </a:rPr>
              <a:t>  projekt č. CZ.1.07/1.4.00/21.0961</a:t>
            </a:r>
          </a:p>
          <a:p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aiandra G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077072"/>
            <a:ext cx="8077200" cy="779536"/>
          </a:xfrm>
        </p:spPr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itchFamily="34" charset="0"/>
              </a:rPr>
              <a:t>Přírodopis</a:t>
            </a:r>
            <a:b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itchFamily="34" charset="0"/>
              </a:rPr>
            </a:b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itchFamily="34" charset="0"/>
              </a:rPr>
              <a:t>Č.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itchFamily="34" charset="0"/>
              </a:rPr>
              <a:t>DUMu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itchFamily="34" charset="0"/>
              </a:rPr>
              <a:t>: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itchFamily="34" charset="0"/>
              </a:rPr>
              <a:t>VY_32_INOVACE_10_škodlivý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itchFamily="34" charset="0"/>
              </a:rPr>
              <a:t>hmyz</a:t>
            </a:r>
            <a:endParaRPr lang="cs-CZ" dirty="0">
              <a:latin typeface="Maiandra GD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52736"/>
            <a:ext cx="5226754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83568" y="5787660"/>
            <a:ext cx="4288857" cy="461665"/>
          </a:xfrm>
          <a:prstGeom prst="rect">
            <a:avLst/>
          </a:prstGeom>
          <a:solidFill>
            <a:schemeClr val="tx1">
              <a:lumMod val="5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400" b="1" dirty="0" smtClean="0">
                <a:ln>
                  <a:solidFill>
                    <a:schemeClr val="tx2">
                      <a:lumMod val="90000"/>
                    </a:schemeClr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itchFamily="34" charset="0"/>
              </a:rPr>
              <a:t>Jméno autora: Pavla Zajdová</a:t>
            </a:r>
          </a:p>
        </p:txBody>
      </p:sp>
      <p:pic>
        <p:nvPicPr>
          <p:cNvPr id="1026" name="Picture 2" descr="C:\Documents and Settings\Administrator\Local Settings\Temporary Internet Files\Content.IE5\UJHMR1BW\MC900329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4155" y="5700459"/>
            <a:ext cx="979854" cy="1097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istrator\Local Settings\Temporary Internet Files\Content.IE5\UJHMR1BW\MC900329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9924" y="5373216"/>
            <a:ext cx="712949" cy="798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26862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vanáctiúhelník 1"/>
          <p:cNvSpPr/>
          <p:nvPr/>
        </p:nvSpPr>
        <p:spPr>
          <a:xfrm flipV="1">
            <a:off x="323528" y="548680"/>
            <a:ext cx="8352928" cy="5760640"/>
          </a:xfrm>
          <a:prstGeom prst="snip2Same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1" y="980728"/>
            <a:ext cx="79208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82663" indent="-982663"/>
            <a:r>
              <a:rPr lang="cs-CZ" dirty="0" smtClean="0">
                <a:latin typeface="Maiandra GD" pitchFamily="34" charset="0"/>
              </a:rPr>
              <a:t>Anotace: Tato prezentace je určena žákům 6. tříd ZŠ praktické.</a:t>
            </a:r>
          </a:p>
          <a:p>
            <a:pPr marL="982663" indent="-982663"/>
            <a:r>
              <a:rPr lang="cs-CZ" dirty="0">
                <a:latin typeface="Maiandra GD" pitchFamily="34" charset="0"/>
              </a:rPr>
              <a:t> </a:t>
            </a:r>
            <a:r>
              <a:rPr lang="cs-CZ" dirty="0" smtClean="0">
                <a:latin typeface="Maiandra GD" pitchFamily="34" charset="0"/>
              </a:rPr>
              <a:t>              Zábavnou formou umožňuje procvičení základních vědomostí o škodlivém hmyzu. </a:t>
            </a:r>
          </a:p>
          <a:p>
            <a:pPr marL="982663" indent="-982663"/>
            <a:r>
              <a:rPr lang="cs-CZ" dirty="0">
                <a:latin typeface="Maiandra GD" pitchFamily="34" charset="0"/>
              </a:rPr>
              <a:t> </a:t>
            </a:r>
            <a:r>
              <a:rPr lang="cs-CZ" dirty="0" smtClean="0">
                <a:latin typeface="Maiandra GD" pitchFamily="34" charset="0"/>
              </a:rPr>
              <a:t>              Je možné tisknout i jako pracovní list. </a:t>
            </a:r>
          </a:p>
          <a:p>
            <a:pPr marL="982663" indent="-982663"/>
            <a:r>
              <a:rPr lang="cs-CZ" dirty="0">
                <a:latin typeface="Maiandra GD" pitchFamily="34" charset="0"/>
              </a:rPr>
              <a:t> </a:t>
            </a:r>
            <a:r>
              <a:rPr lang="cs-CZ" dirty="0" smtClean="0">
                <a:latin typeface="Maiandra GD" pitchFamily="34" charset="0"/>
              </a:rPr>
              <a:t>              Doba vytvoření vzdělávacího materiálu – únor 2012.  </a:t>
            </a:r>
            <a:endParaRPr lang="cs-CZ" dirty="0">
              <a:latin typeface="Maiandra GD" pitchFamily="34" charset="0"/>
            </a:endParaRPr>
          </a:p>
        </p:txBody>
      </p:sp>
      <p:pic>
        <p:nvPicPr>
          <p:cNvPr id="2050" name="Picture 2" descr="C:\Documents and Settings\Administrator\Local Settings\Temporary Internet Files\Content.IE5\L3M7U2EB\MC900331923[1].wmf"/>
          <p:cNvPicPr>
            <a:picLocks noChangeAspect="1" noChangeArrowheads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872" y="3212976"/>
            <a:ext cx="3976257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49939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13608" y="1700808"/>
            <a:ext cx="5337685" cy="830997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threePt" dir="t"/>
            </a:scene3d>
            <a:sp3d extrusionH="57150">
              <a:bevelT w="50800" h="38100" prst="riblet"/>
            </a:sp3d>
          </a:bodyPr>
          <a:lstStyle/>
          <a:p>
            <a:pPr algn="ctr"/>
            <a:r>
              <a:rPr lang="cs-CZ" sz="4800" b="1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ŠKODLIVÝ</a:t>
            </a:r>
            <a:r>
              <a:rPr lang="cs-CZ" sz="4800" b="1" cap="none" spc="0" dirty="0" smtClean="0">
                <a:ln w="1905"/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HMYZ</a:t>
            </a:r>
            <a:endParaRPr lang="cs-CZ" sz="4800" b="1" cap="none" spc="0" dirty="0">
              <a:ln w="1905"/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1831114" y="2898330"/>
            <a:ext cx="5481772" cy="3593142"/>
            <a:chOff x="2039746" y="2898330"/>
            <a:chExt cx="5481772" cy="3593142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35896" y="4728313"/>
              <a:ext cx="2232248" cy="1674186"/>
            </a:xfrm>
            <a:prstGeom prst="rect">
              <a:avLst/>
            </a:prstGeom>
          </p:spPr>
        </p:pic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35462" y="2987713"/>
              <a:ext cx="1701520" cy="1343122"/>
            </a:xfrm>
            <a:prstGeom prst="rect">
              <a:avLst/>
            </a:prstGeom>
          </p:spPr>
        </p:pic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91550" y="3109512"/>
              <a:ext cx="2343912" cy="1825752"/>
            </a:xfrm>
            <a:prstGeom prst="rect">
              <a:avLst/>
            </a:prstGeom>
          </p:spPr>
        </p:pic>
        <p:pic>
          <p:nvPicPr>
            <p:cNvPr id="3076" name="Picture 4" descr="C:\Documents and Settings\Administrator\Local Settings\Temporary Internet Files\Content.IE5\WPYJ0XEZ\MC900438023[1]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35462" y="3813493"/>
              <a:ext cx="1603248" cy="16032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983"/>
            <a:stretch/>
          </p:blipFill>
          <p:spPr>
            <a:xfrm>
              <a:off x="5409097" y="5184112"/>
              <a:ext cx="2112421" cy="1198584"/>
            </a:xfrm>
            <a:prstGeom prst="rect">
              <a:avLst/>
            </a:prstGeom>
          </p:spPr>
        </p:pic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82083" y="4662672"/>
              <a:ext cx="1328928" cy="1828800"/>
            </a:xfrm>
            <a:prstGeom prst="rect">
              <a:avLst/>
            </a:prstGeom>
          </p:spPr>
        </p:pic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45991" y="2898330"/>
              <a:ext cx="1258881" cy="917324"/>
            </a:xfrm>
            <a:prstGeom prst="rect">
              <a:avLst/>
            </a:prstGeom>
          </p:spPr>
        </p:pic>
        <p:pic>
          <p:nvPicPr>
            <p:cNvPr id="3075" name="Picture 3" descr="C:\Documents and Settings\Administrator\Local Settings\Temporary Internet Files\Content.IE5\O1QFCTUF\MC900438036[1].png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39746" y="3371179"/>
              <a:ext cx="1578272" cy="15782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59789384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418869" y="191049"/>
            <a:ext cx="7465499" cy="1056921"/>
            <a:chOff x="418869" y="191049"/>
            <a:chExt cx="7465499" cy="1056921"/>
          </a:xfrm>
        </p:grpSpPr>
        <p:pic>
          <p:nvPicPr>
            <p:cNvPr id="4098" name="Picture 2" descr="C:\Documents and Settings\Administrator\Local Settings\Temporary Internet Files\Content.IE5\UJHMR1BW\MC900304459[1].wmf"/>
            <p:cNvPicPr>
              <a:picLocks noChangeAspect="1" noChangeArrowheads="1"/>
            </p:cNvPicPr>
            <p:nvPr/>
          </p:nvPicPr>
          <p:blipFill>
            <a:blip r:embed="rId2" cstate="print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18869" y="332656"/>
              <a:ext cx="438912" cy="915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Zaoblený obdélníkový popisek 1"/>
            <p:cNvSpPr/>
            <p:nvPr/>
          </p:nvSpPr>
          <p:spPr>
            <a:xfrm>
              <a:off x="1115616" y="191049"/>
              <a:ext cx="6768752" cy="861687"/>
            </a:xfrm>
            <a:prstGeom prst="wedgeRoundRectCallout">
              <a:avLst>
                <a:gd name="adj1" fmla="val -54057"/>
                <a:gd name="adj2" fmla="val 3161"/>
                <a:gd name="adj3" fmla="val 16667"/>
              </a:avLst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375804" y="420981"/>
              <a:ext cx="62925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Maiandra GD" pitchFamily="34" charset="0"/>
                </a:rPr>
                <a:t>1. Doplň správně tajenku. </a:t>
              </a:r>
              <a:endParaRPr lang="cs-CZ" dirty="0">
                <a:latin typeface="Maiandra GD" pitchFamily="34" charset="0"/>
              </a:endParaRPr>
            </a:p>
          </p:txBody>
        </p:sp>
      </p:grp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7353727"/>
              </p:ext>
            </p:extLst>
          </p:nvPr>
        </p:nvGraphicFramePr>
        <p:xfrm>
          <a:off x="4644008" y="2492896"/>
          <a:ext cx="4266444" cy="3096345"/>
        </p:xfrm>
        <a:graphic>
          <a:graphicData uri="http://schemas.openxmlformats.org/drawingml/2006/table">
            <a:tbl>
              <a:tblPr bandRow="1">
                <a:tableStyleId>{2D5ABB26-0587-4C30-8999-92F81FD0307C}</a:tableStyleId>
              </a:tblPr>
              <a:tblGrid>
                <a:gridCol w="386225"/>
                <a:gridCol w="386225"/>
                <a:gridCol w="386225"/>
                <a:gridCol w="386225"/>
                <a:gridCol w="386225"/>
                <a:gridCol w="386225"/>
                <a:gridCol w="386225"/>
                <a:gridCol w="386225"/>
                <a:gridCol w="386225"/>
                <a:gridCol w="386225"/>
                <a:gridCol w="404194"/>
              </a:tblGrid>
              <a:tr h="442335"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2335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Á</a:t>
                      </a:r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chemeClr val="tx2">
                                <a:lumMod val="75000"/>
                              </a:schemeClr>
                            </a:solidFill>
                          </a:ln>
                        </a:rPr>
                        <a:t>Ý</a:t>
                      </a:r>
                      <a:endParaRPr lang="cs-CZ" dirty="0">
                        <a:ln>
                          <a:solidFill>
                            <a:schemeClr val="tx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335"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2335"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</a:tr>
              <a:tr h="442335"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Ů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442335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335"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2">
                              <a:lumMod val="75000"/>
                            </a:schemeClr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23528" y="2420888"/>
            <a:ext cx="4176464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dirty="0" smtClean="0">
                <a:latin typeface="Maiandra GD" pitchFamily="34" charset="0"/>
              </a:rPr>
              <a:t>Nepřítel psů a koček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dirty="0" smtClean="0">
                <a:latin typeface="Maiandra GD" pitchFamily="34" charset="0"/>
              </a:rPr>
              <a:t>Roháč se vyskytuje vzácně, proto je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dirty="0" smtClean="0">
                <a:latin typeface="Maiandra GD" pitchFamily="34" charset="0"/>
              </a:rPr>
              <a:t>Stádium rozmnožování u mouchy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dirty="0" smtClean="0">
                <a:latin typeface="Maiandra GD" pitchFamily="34" charset="0"/>
              </a:rPr>
              <a:t>Obtížný hmyz, sající krev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dirty="0" smtClean="0">
                <a:latin typeface="Maiandra GD" pitchFamily="34" charset="0"/>
              </a:rPr>
              <a:t>Veš klade vajíčka do …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dirty="0" smtClean="0">
                <a:latin typeface="Maiandra GD" pitchFamily="34" charset="0"/>
              </a:rPr>
              <a:t>Moucha může přenášet různé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dirty="0" smtClean="0">
                <a:latin typeface="Maiandra GD" pitchFamily="34" charset="0"/>
              </a:rPr>
              <a:t>Křídla brouků jsou přeměněna v …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endParaRPr lang="cs-CZ" dirty="0" smtClean="0">
              <a:latin typeface="Maiandra GD" pitchFamily="34" charset="0"/>
            </a:endParaRPr>
          </a:p>
          <a:p>
            <a:pPr marL="342900" indent="-342900">
              <a:lnSpc>
                <a:spcPct val="150000"/>
              </a:lnSpc>
              <a:buAutoNum type="arabicPeriod"/>
            </a:pPr>
            <a:endParaRPr lang="cs-CZ" dirty="0">
              <a:latin typeface="Maiandra GD" pitchFamily="34" charset="0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418869" y="5883374"/>
            <a:ext cx="7465499" cy="369332"/>
            <a:chOff x="418869" y="5883374"/>
            <a:chExt cx="7465499" cy="369332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418869" y="6252706"/>
              <a:ext cx="7465499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/>
            <p:nvPr/>
          </p:nvSpPr>
          <p:spPr>
            <a:xfrm>
              <a:off x="444068" y="5883374"/>
              <a:ext cx="558985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Tajenka: Škodlivý motýl -  </a:t>
              </a:r>
              <a:endParaRPr lang="cs-CZ" i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4043939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9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418869" y="191049"/>
            <a:ext cx="7465499" cy="1056921"/>
            <a:chOff x="418869" y="191049"/>
            <a:chExt cx="7465499" cy="1056921"/>
          </a:xfrm>
        </p:grpSpPr>
        <p:pic>
          <p:nvPicPr>
            <p:cNvPr id="4098" name="Picture 2" descr="C:\Documents and Settings\Administrator\Local Settings\Temporary Internet Files\Content.IE5\UJHMR1BW\MC900304459[1].wmf"/>
            <p:cNvPicPr>
              <a:picLocks noChangeAspect="1" noChangeArrowheads="1"/>
            </p:cNvPicPr>
            <p:nvPr/>
          </p:nvPicPr>
          <p:blipFill>
            <a:blip r:embed="rId2" cstate="print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18869" y="332656"/>
              <a:ext cx="438912" cy="915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Zaoblený obdélníkový popisek 1"/>
            <p:cNvSpPr/>
            <p:nvPr/>
          </p:nvSpPr>
          <p:spPr>
            <a:xfrm>
              <a:off x="1115616" y="191049"/>
              <a:ext cx="6768752" cy="861687"/>
            </a:xfrm>
            <a:prstGeom prst="wedgeRoundRectCallout">
              <a:avLst>
                <a:gd name="adj1" fmla="val -54057"/>
                <a:gd name="adj2" fmla="val 3161"/>
                <a:gd name="adj3" fmla="val 16667"/>
              </a:avLst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375804" y="420981"/>
              <a:ext cx="62925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latin typeface="Maiandra GD" pitchFamily="34" charset="0"/>
                </a:rPr>
                <a:t>ŘEŠENÍ: 1. Doplň správně tajenku. </a:t>
              </a:r>
              <a:endParaRPr lang="cs-CZ" dirty="0">
                <a:latin typeface="Maiandra GD" pitchFamily="34" charset="0"/>
              </a:endParaRPr>
            </a:p>
          </p:txBody>
        </p:sp>
      </p:grp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0567819"/>
              </p:ext>
            </p:extLst>
          </p:nvPr>
        </p:nvGraphicFramePr>
        <p:xfrm>
          <a:off x="4644008" y="2492896"/>
          <a:ext cx="4266449" cy="3096345"/>
        </p:xfrm>
        <a:graphic>
          <a:graphicData uri="http://schemas.openxmlformats.org/drawingml/2006/table">
            <a:tbl>
              <a:tblPr bandRow="1">
                <a:tableStyleId>{2D5ABB26-0587-4C30-8999-92F81FD0307C}</a:tableStyleId>
              </a:tblPr>
              <a:tblGrid>
                <a:gridCol w="387859"/>
                <a:gridCol w="387859"/>
                <a:gridCol w="387859"/>
                <a:gridCol w="387859"/>
                <a:gridCol w="387859"/>
                <a:gridCol w="387859"/>
                <a:gridCol w="387859"/>
                <a:gridCol w="387859"/>
                <a:gridCol w="387859"/>
                <a:gridCol w="387859"/>
                <a:gridCol w="387859"/>
              </a:tblGrid>
              <a:tr h="442335">
                <a:tc gridSpan="5"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B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L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E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A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2">
                              <a:lumMod val="75000"/>
                            </a:schemeClr>
                          </a:solidFill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2335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Á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N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Ě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N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2">
                                <a:lumMod val="75000"/>
                              </a:schemeClr>
                            </a:solidFill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Ý</a:t>
                      </a:r>
                      <a:endParaRPr lang="cs-CZ" dirty="0">
                        <a:ln>
                          <a:solidFill>
                            <a:schemeClr val="tx2">
                              <a:lumMod val="75000"/>
                            </a:schemeClr>
                          </a:solidFill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2">
                              <a:lumMod val="75000"/>
                            </a:schemeClr>
                          </a:solidFill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335">
                <a:tc gridSpan="5"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L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A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R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V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A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2">
                              <a:lumMod val="75000"/>
                            </a:schemeClr>
                          </a:solidFill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2335">
                <a:tc rowSpan="2" gridSpan="2"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K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O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M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Á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R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2">
                              <a:lumMod val="75000"/>
                            </a:schemeClr>
                          </a:solidFill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</a:tr>
              <a:tr h="442335"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V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L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A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S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Ů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2">
                              <a:lumMod val="75000"/>
                            </a:schemeClr>
                          </a:solidFill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442335">
                <a:tc gridSpan="4"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N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E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M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O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C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I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2">
                              <a:lumMod val="75000"/>
                            </a:schemeClr>
                          </a:solidFill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335">
                <a:tc gridSpan="5"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K</a:t>
                      </a:r>
                      <a:endParaRPr lang="cs-CZ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R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O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V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K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chemeClr val="tx2">
                                <a:lumMod val="75000"/>
                              </a:schemeClr>
                            </a:solidFill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Maiandra GD" pitchFamily="34" charset="0"/>
                        </a:rPr>
                        <a:t>Y</a:t>
                      </a:r>
                      <a:endParaRPr lang="cs-CZ" dirty="0">
                        <a:ln>
                          <a:solidFill>
                            <a:schemeClr val="tx2">
                              <a:lumMod val="75000"/>
                            </a:schemeClr>
                          </a:solidFill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Maiandra GD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23528" y="2420888"/>
            <a:ext cx="4176464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dirty="0" smtClean="0">
                <a:latin typeface="Maiandra GD" pitchFamily="34" charset="0"/>
              </a:rPr>
              <a:t>Nepřítel psů a koček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dirty="0" smtClean="0">
                <a:latin typeface="Maiandra GD" pitchFamily="34" charset="0"/>
              </a:rPr>
              <a:t>Roháč se vyskytuje vzácně, proto je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dirty="0" smtClean="0">
                <a:latin typeface="Maiandra GD" pitchFamily="34" charset="0"/>
              </a:rPr>
              <a:t>Stádium rozmnožování u mouchy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dirty="0" smtClean="0">
                <a:latin typeface="Maiandra GD" pitchFamily="34" charset="0"/>
              </a:rPr>
              <a:t>Obtížný hmyz, sající krev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dirty="0" smtClean="0">
                <a:latin typeface="Maiandra GD" pitchFamily="34" charset="0"/>
              </a:rPr>
              <a:t>Veš klade vajíčka do …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dirty="0" smtClean="0">
                <a:latin typeface="Maiandra GD" pitchFamily="34" charset="0"/>
              </a:rPr>
              <a:t>Moucha může přenášet různé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dirty="0" smtClean="0">
                <a:latin typeface="Maiandra GD" pitchFamily="34" charset="0"/>
              </a:rPr>
              <a:t>Křídla brouků jsou přeměněna v …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endParaRPr lang="cs-CZ" dirty="0" smtClean="0">
              <a:latin typeface="Maiandra GD" pitchFamily="34" charset="0"/>
            </a:endParaRPr>
          </a:p>
          <a:p>
            <a:pPr marL="342900" indent="-342900">
              <a:lnSpc>
                <a:spcPct val="150000"/>
              </a:lnSpc>
              <a:buAutoNum type="arabicPeriod"/>
            </a:pPr>
            <a:endParaRPr lang="cs-CZ" dirty="0">
              <a:latin typeface="Maiandra GD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684356" y="255594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2925273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</a:t>
            </a:r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418869" y="5883374"/>
            <a:ext cx="7465499" cy="461665"/>
            <a:chOff x="418869" y="5883374"/>
            <a:chExt cx="7465499" cy="461665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418869" y="6252706"/>
              <a:ext cx="7465499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ovéPole 11"/>
            <p:cNvSpPr txBox="1"/>
            <p:nvPr/>
          </p:nvSpPr>
          <p:spPr>
            <a:xfrm>
              <a:off x="444068" y="5883374"/>
              <a:ext cx="488401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Tajenka: Škodlivý motýl </a:t>
              </a:r>
              <a:r>
                <a:rPr lang="cs-CZ" sz="2400" dirty="0" smtClean="0"/>
                <a:t>-</a:t>
              </a:r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 BĚLÁSEK 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5602898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4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18869" y="191049"/>
            <a:ext cx="7465499" cy="1056921"/>
            <a:chOff x="418869" y="191049"/>
            <a:chExt cx="7465499" cy="1056921"/>
          </a:xfrm>
        </p:grpSpPr>
        <p:pic>
          <p:nvPicPr>
            <p:cNvPr id="3" name="Picture 2" descr="C:\Documents and Settings\Administrator\Local Settings\Temporary Internet Files\Content.IE5\UJHMR1BW\MC900304459[1].wmf"/>
            <p:cNvPicPr>
              <a:picLocks noChangeAspect="1" noChangeArrowheads="1"/>
            </p:cNvPicPr>
            <p:nvPr/>
          </p:nvPicPr>
          <p:blipFill>
            <a:blip r:embed="rId2" cstate="print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18869" y="332656"/>
              <a:ext cx="438912" cy="915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Zaoblený obdélníkový popisek 3"/>
            <p:cNvSpPr/>
            <p:nvPr/>
          </p:nvSpPr>
          <p:spPr>
            <a:xfrm>
              <a:off x="1115616" y="191049"/>
              <a:ext cx="6768752" cy="861687"/>
            </a:xfrm>
            <a:prstGeom prst="wedgeRoundRectCallout">
              <a:avLst>
                <a:gd name="adj1" fmla="val -54057"/>
                <a:gd name="adj2" fmla="val 3161"/>
                <a:gd name="adj3" fmla="val 16667"/>
              </a:avLst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375804" y="420981"/>
              <a:ext cx="62925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71463" indent="-271463"/>
              <a:r>
                <a:rPr lang="cs-CZ" dirty="0">
                  <a:latin typeface="Maiandra GD" pitchFamily="34" charset="0"/>
                </a:rPr>
                <a:t>2</a:t>
              </a:r>
              <a:r>
                <a:rPr lang="cs-CZ" dirty="0" smtClean="0">
                  <a:latin typeface="Maiandra GD" pitchFamily="34" charset="0"/>
                </a:rPr>
                <a:t>. Doplň do rámečků stádia rozmnožování u některých druhů hmyzu. </a:t>
              </a:r>
              <a:endParaRPr lang="cs-CZ" dirty="0">
                <a:latin typeface="Maiandra GD" pitchFamily="34" charset="0"/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816208" y="1759082"/>
            <a:ext cx="7511584" cy="4982286"/>
            <a:chOff x="1092864" y="1759082"/>
            <a:chExt cx="7511584" cy="4982286"/>
          </a:xfrm>
        </p:grpSpPr>
        <p:sp>
          <p:nvSpPr>
            <p:cNvPr id="7" name="Zaoblený obdélník 6"/>
            <p:cNvSpPr/>
            <p:nvPr/>
          </p:nvSpPr>
          <p:spPr>
            <a:xfrm>
              <a:off x="1092864" y="3190762"/>
              <a:ext cx="1845443" cy="57606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dirty="0" smtClean="0"/>
                <a:t>2.</a:t>
              </a:r>
              <a:endParaRPr lang="cs-CZ" dirty="0"/>
            </a:p>
          </p:txBody>
        </p:sp>
        <p:sp>
          <p:nvSpPr>
            <p:cNvPr id="8" name="Zaoblený obdélník 7"/>
            <p:cNvSpPr/>
            <p:nvPr/>
          </p:nvSpPr>
          <p:spPr>
            <a:xfrm>
              <a:off x="3772313" y="1759082"/>
              <a:ext cx="2160240" cy="57606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dirty="0" smtClean="0"/>
                <a:t>1. </a:t>
              </a:r>
              <a:endParaRPr lang="cs-CZ" dirty="0"/>
            </a:p>
          </p:txBody>
        </p:sp>
        <p:sp>
          <p:nvSpPr>
            <p:cNvPr id="9" name="Zaoblený obdélník 8"/>
            <p:cNvSpPr/>
            <p:nvPr/>
          </p:nvSpPr>
          <p:spPr>
            <a:xfrm>
              <a:off x="3772313" y="4745892"/>
              <a:ext cx="1823362" cy="57606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dirty="0" smtClean="0"/>
                <a:t>3.</a:t>
              </a:r>
              <a:endParaRPr lang="cs-CZ" dirty="0"/>
            </a:p>
          </p:txBody>
        </p:sp>
        <p:sp>
          <p:nvSpPr>
            <p:cNvPr id="10" name="Zaoblený obdélník 9"/>
            <p:cNvSpPr/>
            <p:nvPr/>
          </p:nvSpPr>
          <p:spPr>
            <a:xfrm>
              <a:off x="6626484" y="3214296"/>
              <a:ext cx="1977964" cy="57606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r>
                <a:rPr lang="cs-CZ" dirty="0" smtClean="0"/>
                <a:t>4.</a:t>
              </a:r>
              <a:endParaRPr lang="cs-CZ" dirty="0"/>
            </a:p>
          </p:txBody>
        </p:sp>
        <p:pic>
          <p:nvPicPr>
            <p:cNvPr id="5122" name="Picture 2" descr="C:\Documents and Settings\Administrator\Local Settings\Temporary Internet Files\Content.IE5\WPYJ0XEZ\MP900406968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92864" y="3766826"/>
              <a:ext cx="1831533" cy="11424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3" name="Picture 3" descr="C:\Documents and Settings\Administrator\Local Settings\Temporary Internet Files\Content.IE5\UJHMR1BW\MP900437213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46901" y="2534688"/>
              <a:ext cx="1474186" cy="9827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Ovál 10"/>
            <p:cNvSpPr/>
            <p:nvPr/>
          </p:nvSpPr>
          <p:spPr>
            <a:xfrm>
              <a:off x="4522074" y="3164620"/>
              <a:ext cx="170781" cy="20204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0232" y="3981292"/>
              <a:ext cx="1804837" cy="1061912"/>
            </a:xfrm>
            <a:prstGeom prst="rect">
              <a:avLst/>
            </a:prstGeom>
          </p:spPr>
        </p:pic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77019" y="5347214"/>
              <a:ext cx="983352" cy="1394154"/>
            </a:xfrm>
            <a:prstGeom prst="rect">
              <a:avLst/>
            </a:prstGeom>
          </p:spPr>
        </p:pic>
        <p:sp>
          <p:nvSpPr>
            <p:cNvPr id="14" name="Ohnutá šipka 13"/>
            <p:cNvSpPr/>
            <p:nvPr/>
          </p:nvSpPr>
          <p:spPr>
            <a:xfrm rot="16200000" flipH="1">
              <a:off x="2420393" y="2192661"/>
              <a:ext cx="804122" cy="821388"/>
            </a:xfrm>
            <a:prstGeom prst="bentArrow">
              <a:avLst>
                <a:gd name="adj1" fmla="val 20406"/>
                <a:gd name="adj2" fmla="val 25784"/>
                <a:gd name="adj3" fmla="val 23432"/>
                <a:gd name="adj4" fmla="val 76568"/>
              </a:avLst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9" name="Ohnutá šipka 18"/>
            <p:cNvSpPr/>
            <p:nvPr/>
          </p:nvSpPr>
          <p:spPr>
            <a:xfrm rot="9453564" flipH="1">
              <a:off x="2689925" y="5162423"/>
              <a:ext cx="720080" cy="821388"/>
            </a:xfrm>
            <a:prstGeom prst="bentArrow">
              <a:avLst>
                <a:gd name="adj1" fmla="val 20406"/>
                <a:gd name="adj2" fmla="val 25784"/>
                <a:gd name="adj3" fmla="val 23432"/>
                <a:gd name="adj4" fmla="val 76568"/>
              </a:avLst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0" name="Ohnutá šipka 19"/>
            <p:cNvSpPr/>
            <p:nvPr/>
          </p:nvSpPr>
          <p:spPr>
            <a:xfrm rot="5823405" flipH="1">
              <a:off x="5903713" y="5237155"/>
              <a:ext cx="720080" cy="821388"/>
            </a:xfrm>
            <a:prstGeom prst="bentArrow">
              <a:avLst>
                <a:gd name="adj1" fmla="val 20406"/>
                <a:gd name="adj2" fmla="val 25784"/>
                <a:gd name="adj3" fmla="val 23432"/>
                <a:gd name="adj4" fmla="val 76568"/>
              </a:avLst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1" name="Ohnutá šipka 20"/>
            <p:cNvSpPr/>
            <p:nvPr/>
          </p:nvSpPr>
          <p:spPr>
            <a:xfrm rot="21313850" flipH="1">
              <a:off x="6477107" y="2119997"/>
              <a:ext cx="720080" cy="821388"/>
            </a:xfrm>
            <a:prstGeom prst="bentArrow">
              <a:avLst>
                <a:gd name="adj1" fmla="val 20406"/>
                <a:gd name="adj2" fmla="val 25784"/>
                <a:gd name="adj3" fmla="val 23432"/>
                <a:gd name="adj4" fmla="val 76568"/>
              </a:avLst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363027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18869" y="191049"/>
            <a:ext cx="7465499" cy="1056921"/>
            <a:chOff x="418869" y="191049"/>
            <a:chExt cx="7465499" cy="1056921"/>
          </a:xfrm>
        </p:grpSpPr>
        <p:pic>
          <p:nvPicPr>
            <p:cNvPr id="3" name="Picture 2" descr="C:\Documents and Settings\Administrator\Local Settings\Temporary Internet Files\Content.IE5\UJHMR1BW\MC900304459[1].wmf"/>
            <p:cNvPicPr>
              <a:picLocks noChangeAspect="1" noChangeArrowheads="1"/>
            </p:cNvPicPr>
            <p:nvPr/>
          </p:nvPicPr>
          <p:blipFill>
            <a:blip r:embed="rId2" cstate="print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18869" y="332656"/>
              <a:ext cx="438912" cy="915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Zaoblený obdélníkový popisek 3"/>
            <p:cNvSpPr/>
            <p:nvPr/>
          </p:nvSpPr>
          <p:spPr>
            <a:xfrm>
              <a:off x="1115616" y="191049"/>
              <a:ext cx="6768752" cy="861687"/>
            </a:xfrm>
            <a:prstGeom prst="wedgeRoundRectCallout">
              <a:avLst>
                <a:gd name="adj1" fmla="val -54057"/>
                <a:gd name="adj2" fmla="val 3161"/>
                <a:gd name="adj3" fmla="val 16667"/>
              </a:avLst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375804" y="420981"/>
              <a:ext cx="629254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162050" indent="-1162050"/>
              <a:r>
                <a:rPr lang="cs-CZ" dirty="0" smtClean="0">
                  <a:latin typeface="Maiandra GD" pitchFamily="34" charset="0"/>
                </a:rPr>
                <a:t>ŘEŠENÍ: 2. Doplň do rámečků stádia rozmnožování u některých druhů hmyzu. </a:t>
              </a:r>
              <a:endParaRPr lang="cs-CZ" dirty="0">
                <a:latin typeface="Maiandra GD" pitchFamily="34" charset="0"/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816208" y="1759082"/>
            <a:ext cx="7511584" cy="4982286"/>
            <a:chOff x="1092864" y="1759082"/>
            <a:chExt cx="7511584" cy="4982286"/>
          </a:xfrm>
        </p:grpSpPr>
        <p:sp>
          <p:nvSpPr>
            <p:cNvPr id="7" name="Zaoblený obdélník 6"/>
            <p:cNvSpPr/>
            <p:nvPr/>
          </p:nvSpPr>
          <p:spPr>
            <a:xfrm>
              <a:off x="1092864" y="3190762"/>
              <a:ext cx="1845443" cy="57606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latin typeface="Maiandra GD" pitchFamily="34" charset="0"/>
                </a:rPr>
                <a:t>2. LARVA</a:t>
              </a:r>
              <a:endParaRPr lang="cs-CZ" dirty="0">
                <a:latin typeface="Maiandra GD" pitchFamily="34" charset="0"/>
              </a:endParaRPr>
            </a:p>
          </p:txBody>
        </p:sp>
        <p:sp>
          <p:nvSpPr>
            <p:cNvPr id="8" name="Zaoblený obdélník 7"/>
            <p:cNvSpPr/>
            <p:nvPr/>
          </p:nvSpPr>
          <p:spPr>
            <a:xfrm>
              <a:off x="3772313" y="1759082"/>
              <a:ext cx="2160240" cy="57606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latin typeface="Maiandra GD" pitchFamily="34" charset="0"/>
                </a:rPr>
                <a:t>1. VAJÍČKO </a:t>
              </a:r>
              <a:endParaRPr lang="cs-CZ" dirty="0">
                <a:latin typeface="Maiandra GD" pitchFamily="34" charset="0"/>
              </a:endParaRPr>
            </a:p>
          </p:txBody>
        </p:sp>
        <p:sp>
          <p:nvSpPr>
            <p:cNvPr id="9" name="Zaoblený obdélník 8"/>
            <p:cNvSpPr/>
            <p:nvPr/>
          </p:nvSpPr>
          <p:spPr>
            <a:xfrm>
              <a:off x="3772313" y="4745892"/>
              <a:ext cx="1823362" cy="57606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latin typeface="Maiandra GD" pitchFamily="34" charset="0"/>
                </a:rPr>
                <a:t>3. KUKLA</a:t>
              </a:r>
              <a:endParaRPr lang="cs-CZ" dirty="0">
                <a:latin typeface="Maiandra GD" pitchFamily="34" charset="0"/>
              </a:endParaRPr>
            </a:p>
          </p:txBody>
        </p:sp>
        <p:sp>
          <p:nvSpPr>
            <p:cNvPr id="10" name="Zaoblený obdélník 9"/>
            <p:cNvSpPr/>
            <p:nvPr/>
          </p:nvSpPr>
          <p:spPr>
            <a:xfrm>
              <a:off x="6626484" y="3214296"/>
              <a:ext cx="1977964" cy="576064"/>
            </a:xfrm>
            <a:prstGeom prst="round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latin typeface="Maiandra GD" pitchFamily="34" charset="0"/>
                </a:rPr>
                <a:t>4. MOTÝL</a:t>
              </a:r>
              <a:endParaRPr lang="cs-CZ" dirty="0">
                <a:latin typeface="Maiandra GD" pitchFamily="34" charset="0"/>
              </a:endParaRPr>
            </a:p>
          </p:txBody>
        </p:sp>
        <p:pic>
          <p:nvPicPr>
            <p:cNvPr id="5122" name="Picture 2" descr="C:\Documents and Settings\Administrator\Local Settings\Temporary Internet Files\Content.IE5\WPYJ0XEZ\MP900406968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92864" y="3766826"/>
              <a:ext cx="1831533" cy="11424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3" name="Picture 3" descr="C:\Documents and Settings\Administrator\Local Settings\Temporary Internet Files\Content.IE5\UJHMR1BW\MP900437213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46901" y="2534688"/>
              <a:ext cx="1474186" cy="9827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Ovál 10"/>
            <p:cNvSpPr/>
            <p:nvPr/>
          </p:nvSpPr>
          <p:spPr>
            <a:xfrm>
              <a:off x="4522074" y="3164620"/>
              <a:ext cx="170781" cy="202043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0232" y="3981292"/>
              <a:ext cx="1804837" cy="1061912"/>
            </a:xfrm>
            <a:prstGeom prst="rect">
              <a:avLst/>
            </a:prstGeom>
          </p:spPr>
        </p:pic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77019" y="5347214"/>
              <a:ext cx="983352" cy="1394154"/>
            </a:xfrm>
            <a:prstGeom prst="rect">
              <a:avLst/>
            </a:prstGeom>
          </p:spPr>
        </p:pic>
        <p:sp>
          <p:nvSpPr>
            <p:cNvPr id="14" name="Ohnutá šipka 13"/>
            <p:cNvSpPr/>
            <p:nvPr/>
          </p:nvSpPr>
          <p:spPr>
            <a:xfrm rot="16200000" flipH="1">
              <a:off x="2420393" y="2192661"/>
              <a:ext cx="804122" cy="821388"/>
            </a:xfrm>
            <a:prstGeom prst="bentArrow">
              <a:avLst>
                <a:gd name="adj1" fmla="val 20406"/>
                <a:gd name="adj2" fmla="val 25784"/>
                <a:gd name="adj3" fmla="val 23432"/>
                <a:gd name="adj4" fmla="val 76568"/>
              </a:avLst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9" name="Ohnutá šipka 18"/>
            <p:cNvSpPr/>
            <p:nvPr/>
          </p:nvSpPr>
          <p:spPr>
            <a:xfrm rot="9453564" flipH="1">
              <a:off x="2689925" y="5162423"/>
              <a:ext cx="720080" cy="821388"/>
            </a:xfrm>
            <a:prstGeom prst="bentArrow">
              <a:avLst>
                <a:gd name="adj1" fmla="val 20406"/>
                <a:gd name="adj2" fmla="val 25784"/>
                <a:gd name="adj3" fmla="val 23432"/>
                <a:gd name="adj4" fmla="val 76568"/>
              </a:avLst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0" name="Ohnutá šipka 19"/>
            <p:cNvSpPr/>
            <p:nvPr/>
          </p:nvSpPr>
          <p:spPr>
            <a:xfrm rot="5823405" flipH="1">
              <a:off x="5903713" y="5237155"/>
              <a:ext cx="720080" cy="821388"/>
            </a:xfrm>
            <a:prstGeom prst="bentArrow">
              <a:avLst>
                <a:gd name="adj1" fmla="val 20406"/>
                <a:gd name="adj2" fmla="val 25784"/>
                <a:gd name="adj3" fmla="val 23432"/>
                <a:gd name="adj4" fmla="val 76568"/>
              </a:avLst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1" name="Ohnutá šipka 20"/>
            <p:cNvSpPr/>
            <p:nvPr/>
          </p:nvSpPr>
          <p:spPr>
            <a:xfrm rot="21313850" flipH="1">
              <a:off x="6477107" y="2119997"/>
              <a:ext cx="720080" cy="821388"/>
            </a:xfrm>
            <a:prstGeom prst="bentArrow">
              <a:avLst>
                <a:gd name="adj1" fmla="val 20406"/>
                <a:gd name="adj2" fmla="val 25784"/>
                <a:gd name="adj3" fmla="val 23432"/>
                <a:gd name="adj4" fmla="val 76568"/>
              </a:avLst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206197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18869" y="191049"/>
            <a:ext cx="7465499" cy="1056921"/>
            <a:chOff x="418869" y="191049"/>
            <a:chExt cx="7465499" cy="1056921"/>
          </a:xfrm>
        </p:grpSpPr>
        <p:pic>
          <p:nvPicPr>
            <p:cNvPr id="3" name="Picture 2" descr="C:\Documents and Settings\Administrator\Local Settings\Temporary Internet Files\Content.IE5\UJHMR1BW\MC900304459[1].wmf"/>
            <p:cNvPicPr>
              <a:picLocks noChangeAspect="1" noChangeArrowheads="1"/>
            </p:cNvPicPr>
            <p:nvPr/>
          </p:nvPicPr>
          <p:blipFill>
            <a:blip r:embed="rId2" cstate="print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18869" y="332656"/>
              <a:ext cx="438912" cy="915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Zaoblený obdélníkový popisek 3"/>
            <p:cNvSpPr/>
            <p:nvPr/>
          </p:nvSpPr>
          <p:spPr>
            <a:xfrm>
              <a:off x="1115616" y="191049"/>
              <a:ext cx="6768752" cy="861687"/>
            </a:xfrm>
            <a:prstGeom prst="wedgeRoundRectCallout">
              <a:avLst>
                <a:gd name="adj1" fmla="val -54057"/>
                <a:gd name="adj2" fmla="val 3161"/>
                <a:gd name="adj3" fmla="val 16667"/>
              </a:avLst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375804" y="420981"/>
              <a:ext cx="62925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71463" indent="-271463"/>
              <a:r>
                <a:rPr lang="cs-CZ" dirty="0" smtClean="0">
                  <a:latin typeface="Maiandra GD" pitchFamily="34" charset="0"/>
                </a:rPr>
                <a:t>3. Vyber z možností, která je správná.</a:t>
              </a:r>
              <a:endParaRPr lang="cs-CZ" dirty="0">
                <a:latin typeface="Maiandra GD" pitchFamily="34" charset="0"/>
              </a:endParaRPr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107504" y="1988840"/>
            <a:ext cx="9036496" cy="4680520"/>
          </a:xfrm>
          <a:prstGeom prst="rect">
            <a:avLst/>
          </a:prstGeom>
          <a:noFill/>
        </p:spPr>
        <p:txBody>
          <a:bodyPr wrap="square" numCol="3" rtlCol="0">
            <a:spAutoFit/>
          </a:bodyPr>
          <a:lstStyle/>
          <a:p>
            <a:pPr marL="342900" indent="-252413">
              <a:buAutoNum type="arabicPeriod"/>
            </a:pPr>
            <a:r>
              <a:rPr lang="cs-CZ" sz="1400" dirty="0" smtClean="0">
                <a:latin typeface="Maiandra GD" pitchFamily="34" charset="0"/>
              </a:rPr>
              <a:t>Který hmyz saje krev?</a:t>
            </a:r>
          </a:p>
          <a:p>
            <a:pPr marL="90487"/>
            <a:r>
              <a:rPr lang="cs-CZ" sz="1400" dirty="0" smtClean="0">
                <a:latin typeface="Maiandra GD" pitchFamily="34" charset="0"/>
              </a:rPr>
              <a:t>a) včela</a:t>
            </a:r>
          </a:p>
          <a:p>
            <a:pPr marL="90487"/>
            <a:r>
              <a:rPr lang="cs-CZ" sz="1400" dirty="0" smtClean="0">
                <a:latin typeface="Maiandra GD" pitchFamily="34" charset="0"/>
              </a:rPr>
              <a:t>b) moucha</a:t>
            </a:r>
          </a:p>
          <a:p>
            <a:pPr marL="90487"/>
            <a:r>
              <a:rPr lang="cs-CZ" sz="1400" dirty="0" smtClean="0">
                <a:latin typeface="Maiandra GD" pitchFamily="34" charset="0"/>
              </a:rPr>
              <a:t>c) komár</a:t>
            </a:r>
          </a:p>
          <a:p>
            <a:pPr marL="342900" indent="-252413"/>
            <a:endParaRPr lang="cs-CZ" sz="1400" dirty="0" smtClean="0">
              <a:latin typeface="Maiandra GD" pitchFamily="34" charset="0"/>
            </a:endParaRPr>
          </a:p>
          <a:p>
            <a:pPr marL="342900" indent="-252413">
              <a:buAutoNum type="arabicPeriod" startAt="2"/>
            </a:pPr>
            <a:r>
              <a:rPr lang="cs-CZ" sz="1400" dirty="0" smtClean="0">
                <a:latin typeface="Maiandra GD" pitchFamily="34" charset="0"/>
              </a:rPr>
              <a:t>Který hmyz ničí oblečení?</a:t>
            </a:r>
          </a:p>
          <a:p>
            <a:pPr marL="90487"/>
            <a:r>
              <a:rPr lang="cs-CZ" sz="1400" dirty="0" smtClean="0">
                <a:latin typeface="Maiandra GD" pitchFamily="34" charset="0"/>
              </a:rPr>
              <a:t>a) mol</a:t>
            </a:r>
          </a:p>
          <a:p>
            <a:pPr marL="90487"/>
            <a:r>
              <a:rPr lang="cs-CZ" sz="1400" dirty="0" smtClean="0">
                <a:latin typeface="Maiandra GD" pitchFamily="34" charset="0"/>
              </a:rPr>
              <a:t>b) šváb</a:t>
            </a:r>
          </a:p>
          <a:p>
            <a:pPr marL="90487"/>
            <a:r>
              <a:rPr lang="cs-CZ" sz="1400" dirty="0" smtClean="0">
                <a:latin typeface="Maiandra GD" pitchFamily="34" charset="0"/>
              </a:rPr>
              <a:t>c) kobylka</a:t>
            </a:r>
          </a:p>
          <a:p>
            <a:pPr marL="342900" indent="-252413"/>
            <a:endParaRPr lang="cs-CZ" sz="1400" dirty="0" smtClean="0">
              <a:latin typeface="Maiandra GD" pitchFamily="34" charset="0"/>
            </a:endParaRPr>
          </a:p>
          <a:p>
            <a:pPr marL="342900" indent="-252413"/>
            <a:r>
              <a:rPr lang="cs-CZ" sz="1400" dirty="0" smtClean="0">
                <a:latin typeface="Maiandra GD" pitchFamily="34" charset="0"/>
              </a:rPr>
              <a:t>3. Který hmyz je přenašečem nemocí?</a:t>
            </a:r>
          </a:p>
          <a:p>
            <a:pPr marL="342900" indent="-252413"/>
            <a:r>
              <a:rPr lang="cs-CZ" sz="1400" dirty="0" smtClean="0">
                <a:latin typeface="Maiandra GD" pitchFamily="34" charset="0"/>
              </a:rPr>
              <a:t>a) mravenec</a:t>
            </a:r>
          </a:p>
          <a:p>
            <a:pPr marL="342900" indent="-252413"/>
            <a:r>
              <a:rPr lang="cs-CZ" sz="1400" dirty="0" smtClean="0">
                <a:latin typeface="Maiandra GD" pitchFamily="34" charset="0"/>
              </a:rPr>
              <a:t>b) moucha</a:t>
            </a:r>
          </a:p>
          <a:p>
            <a:pPr marL="342900" indent="-252413"/>
            <a:r>
              <a:rPr lang="cs-CZ" sz="1400" dirty="0" smtClean="0">
                <a:latin typeface="Maiandra GD" pitchFamily="34" charset="0"/>
              </a:rPr>
              <a:t>c) roháč</a:t>
            </a:r>
          </a:p>
          <a:p>
            <a:pPr marL="342900" indent="-252413"/>
            <a:endParaRPr lang="cs-CZ" sz="1400" dirty="0">
              <a:latin typeface="Maiandra GD" pitchFamily="34" charset="0"/>
            </a:endParaRPr>
          </a:p>
          <a:p>
            <a:pPr marL="342900" indent="-252413"/>
            <a:r>
              <a:rPr lang="cs-CZ" sz="1400" dirty="0" smtClean="0">
                <a:latin typeface="Maiandra GD" pitchFamily="34" charset="0"/>
              </a:rPr>
              <a:t>4. Který hmyz je zákonem chráněný?</a:t>
            </a:r>
          </a:p>
          <a:p>
            <a:pPr marL="90487"/>
            <a:r>
              <a:rPr lang="cs-CZ" sz="1400" dirty="0" smtClean="0">
                <a:latin typeface="Maiandra GD" pitchFamily="34" charset="0"/>
              </a:rPr>
              <a:t>a) roháč</a:t>
            </a:r>
          </a:p>
          <a:p>
            <a:pPr marL="90488"/>
            <a:r>
              <a:rPr lang="cs-CZ" sz="1400" dirty="0" smtClean="0">
                <a:latin typeface="Maiandra GD" pitchFamily="34" charset="0"/>
              </a:rPr>
              <a:t>b) blecha</a:t>
            </a:r>
          </a:p>
          <a:p>
            <a:pPr marL="90488"/>
            <a:r>
              <a:rPr lang="cs-CZ" sz="1400" dirty="0" smtClean="0">
                <a:latin typeface="Maiandra GD" pitchFamily="34" charset="0"/>
              </a:rPr>
              <a:t>c) mšice</a:t>
            </a:r>
          </a:p>
          <a:p>
            <a:pPr marL="271463" indent="-180975"/>
            <a:r>
              <a:rPr lang="cs-CZ" sz="1400" dirty="0" smtClean="0">
                <a:latin typeface="Maiandra GD" pitchFamily="34" charset="0"/>
              </a:rPr>
              <a:t>5. Kolik nohou má hmyz?</a:t>
            </a:r>
          </a:p>
          <a:p>
            <a:pPr marL="90488"/>
            <a:r>
              <a:rPr lang="cs-CZ" sz="1400" dirty="0" smtClean="0">
                <a:latin typeface="Maiandra GD" pitchFamily="34" charset="0"/>
              </a:rPr>
              <a:t>a) 8</a:t>
            </a:r>
          </a:p>
          <a:p>
            <a:pPr marL="90488"/>
            <a:r>
              <a:rPr lang="cs-CZ" sz="1400" dirty="0" smtClean="0">
                <a:latin typeface="Maiandra GD" pitchFamily="34" charset="0"/>
              </a:rPr>
              <a:t>b) 2</a:t>
            </a:r>
          </a:p>
          <a:p>
            <a:pPr marL="90488"/>
            <a:r>
              <a:rPr lang="cs-CZ" sz="1400" dirty="0" smtClean="0">
                <a:latin typeface="Maiandra GD" pitchFamily="34" charset="0"/>
              </a:rPr>
              <a:t>c) 6</a:t>
            </a:r>
          </a:p>
          <a:p>
            <a:pPr marL="271463" indent="-180975">
              <a:buAutoNum type="alphaLcParenR"/>
            </a:pPr>
            <a:endParaRPr lang="cs-CZ" sz="1400" dirty="0">
              <a:latin typeface="Maiandra GD" pitchFamily="34" charset="0"/>
            </a:endParaRPr>
          </a:p>
          <a:p>
            <a:pPr marL="271463" indent="-180975"/>
            <a:r>
              <a:rPr lang="cs-CZ" sz="1400" dirty="0" smtClean="0">
                <a:latin typeface="Maiandra GD" pitchFamily="34" charset="0"/>
              </a:rPr>
              <a:t>6. Jak se nazývají vajíčka vší?</a:t>
            </a:r>
          </a:p>
          <a:p>
            <a:pPr marL="271463" indent="-180975">
              <a:buAutoNum type="alphaLcParenR"/>
            </a:pPr>
            <a:r>
              <a:rPr lang="cs-CZ" sz="1400" dirty="0" smtClean="0">
                <a:latin typeface="Maiandra GD" pitchFamily="34" charset="0"/>
              </a:rPr>
              <a:t>hnisy</a:t>
            </a:r>
          </a:p>
          <a:p>
            <a:pPr marL="271463" indent="-180975">
              <a:buAutoNum type="alphaLcParenR"/>
            </a:pPr>
            <a:r>
              <a:rPr lang="cs-CZ" sz="1400" dirty="0" smtClean="0">
                <a:latin typeface="Maiandra GD" pitchFamily="34" charset="0"/>
              </a:rPr>
              <a:t>hnidy</a:t>
            </a:r>
          </a:p>
          <a:p>
            <a:pPr marL="271463" indent="-180975">
              <a:buAutoNum type="alphaLcParenR"/>
            </a:pPr>
            <a:r>
              <a:rPr lang="cs-CZ" sz="1400" dirty="0">
                <a:latin typeface="Maiandra GD" pitchFamily="34" charset="0"/>
              </a:rPr>
              <a:t>š</a:t>
            </a:r>
            <a:r>
              <a:rPr lang="cs-CZ" sz="1400" dirty="0" smtClean="0">
                <a:latin typeface="Maiandra GD" pitchFamily="34" charset="0"/>
              </a:rPr>
              <a:t>těňata</a:t>
            </a:r>
          </a:p>
          <a:p>
            <a:pPr marL="271463" indent="-180975">
              <a:buAutoNum type="alphaLcParenR"/>
            </a:pPr>
            <a:endParaRPr lang="cs-CZ" sz="1400" dirty="0">
              <a:latin typeface="Maiandra GD" pitchFamily="34" charset="0"/>
            </a:endParaRPr>
          </a:p>
          <a:p>
            <a:pPr marL="271463" indent="-180975"/>
            <a:r>
              <a:rPr lang="cs-CZ" sz="1400" dirty="0" smtClean="0">
                <a:latin typeface="Maiandra GD" pitchFamily="34" charset="0"/>
              </a:rPr>
              <a:t>7. Který motýl je považován za škůdce?</a:t>
            </a:r>
          </a:p>
          <a:p>
            <a:pPr marL="271463" indent="-180975">
              <a:buAutoNum type="alphaLcParenR"/>
            </a:pPr>
            <a:r>
              <a:rPr lang="cs-CZ" sz="1400" dirty="0">
                <a:latin typeface="Maiandra GD" pitchFamily="34" charset="0"/>
              </a:rPr>
              <a:t>b</a:t>
            </a:r>
            <a:r>
              <a:rPr lang="cs-CZ" sz="1400" dirty="0" smtClean="0">
                <a:latin typeface="Maiandra GD" pitchFamily="34" charset="0"/>
              </a:rPr>
              <a:t>abočka </a:t>
            </a:r>
            <a:r>
              <a:rPr lang="cs-CZ" sz="1400" dirty="0" smtClean="0">
                <a:latin typeface="Maiandra GD" pitchFamily="34" charset="0"/>
              </a:rPr>
              <a:t>paví oko</a:t>
            </a:r>
          </a:p>
          <a:p>
            <a:pPr marL="271463" indent="-180975">
              <a:buAutoNum type="alphaLcParenR"/>
            </a:pPr>
            <a:r>
              <a:rPr lang="cs-CZ" sz="1400" dirty="0">
                <a:latin typeface="Maiandra GD" pitchFamily="34" charset="0"/>
              </a:rPr>
              <a:t>o</a:t>
            </a:r>
            <a:r>
              <a:rPr lang="cs-CZ" sz="1400" dirty="0" smtClean="0">
                <a:latin typeface="Maiandra GD" pitchFamily="34" charset="0"/>
              </a:rPr>
              <a:t>takárek </a:t>
            </a:r>
            <a:r>
              <a:rPr lang="cs-CZ" sz="1400" dirty="0" smtClean="0">
                <a:latin typeface="Maiandra GD" pitchFamily="34" charset="0"/>
              </a:rPr>
              <a:t>fenyklový</a:t>
            </a:r>
          </a:p>
          <a:p>
            <a:pPr marL="271463" indent="-180975">
              <a:buAutoNum type="alphaLcParenR"/>
            </a:pPr>
            <a:r>
              <a:rPr lang="cs-CZ" sz="1400" dirty="0">
                <a:latin typeface="Maiandra GD" pitchFamily="34" charset="0"/>
              </a:rPr>
              <a:t>b</a:t>
            </a:r>
            <a:r>
              <a:rPr lang="cs-CZ" sz="1400" dirty="0" smtClean="0">
                <a:latin typeface="Maiandra GD" pitchFamily="34" charset="0"/>
              </a:rPr>
              <a:t>ělásek </a:t>
            </a:r>
            <a:r>
              <a:rPr lang="cs-CZ" sz="1400" dirty="0" smtClean="0">
                <a:latin typeface="Maiandra GD" pitchFamily="34" charset="0"/>
              </a:rPr>
              <a:t>zelný</a:t>
            </a:r>
          </a:p>
          <a:p>
            <a:pPr marL="271463" indent="-180975"/>
            <a:endParaRPr lang="cs-CZ" sz="1400" dirty="0">
              <a:latin typeface="Maiandra GD" pitchFamily="34" charset="0"/>
            </a:endParaRPr>
          </a:p>
          <a:p>
            <a:pPr marL="271463" indent="-180975"/>
            <a:r>
              <a:rPr lang="cs-CZ" sz="1400" dirty="0" smtClean="0">
                <a:latin typeface="Maiandra GD" pitchFamily="34" charset="0"/>
              </a:rPr>
              <a:t>8. Slunéčko sedmitečné, je užitečné, protože se živí:</a:t>
            </a:r>
          </a:p>
          <a:p>
            <a:pPr marL="271463" indent="-180975">
              <a:buAutoNum type="alphaLcParenR"/>
              <a:tabLst>
                <a:tab pos="361950" algn="l"/>
              </a:tabLst>
            </a:pPr>
            <a:r>
              <a:rPr lang="cs-CZ" sz="1400" dirty="0">
                <a:latin typeface="Maiandra GD" pitchFamily="34" charset="0"/>
              </a:rPr>
              <a:t>m</a:t>
            </a:r>
            <a:r>
              <a:rPr lang="cs-CZ" sz="1400" dirty="0" smtClean="0">
                <a:latin typeface="Maiandra GD" pitchFamily="34" charset="0"/>
              </a:rPr>
              <a:t>šicemi</a:t>
            </a:r>
          </a:p>
          <a:p>
            <a:pPr marL="271463" indent="-180975">
              <a:buAutoNum type="alphaLcParenR"/>
              <a:tabLst>
                <a:tab pos="361950" algn="l"/>
              </a:tabLst>
            </a:pPr>
            <a:r>
              <a:rPr lang="cs-CZ" sz="1400" dirty="0">
                <a:latin typeface="Maiandra GD" pitchFamily="34" charset="0"/>
              </a:rPr>
              <a:t>s</a:t>
            </a:r>
            <a:r>
              <a:rPr lang="cs-CZ" sz="1400" dirty="0" smtClean="0">
                <a:latin typeface="Maiandra GD" pitchFamily="34" charset="0"/>
              </a:rPr>
              <a:t>enem</a:t>
            </a:r>
          </a:p>
          <a:p>
            <a:pPr marL="271463" indent="-180975">
              <a:buAutoNum type="alphaLcParenR"/>
              <a:tabLst>
                <a:tab pos="361950" algn="l"/>
              </a:tabLst>
            </a:pPr>
            <a:r>
              <a:rPr lang="cs-CZ" sz="1400" dirty="0">
                <a:latin typeface="Maiandra GD" pitchFamily="34" charset="0"/>
              </a:rPr>
              <a:t>b</a:t>
            </a:r>
            <a:r>
              <a:rPr lang="cs-CZ" sz="1400" dirty="0" smtClean="0">
                <a:latin typeface="Maiandra GD" pitchFamily="34" charset="0"/>
              </a:rPr>
              <a:t>lechami</a:t>
            </a:r>
          </a:p>
          <a:p>
            <a:pPr marL="180975" indent="-90488">
              <a:buAutoNum type="arabicPeriod" startAt="9"/>
              <a:tabLst>
                <a:tab pos="180975" algn="l"/>
              </a:tabLst>
            </a:pPr>
            <a:r>
              <a:rPr lang="cs-CZ" sz="1400" dirty="0" smtClean="0">
                <a:latin typeface="Maiandra GD" pitchFamily="34" charset="0"/>
              </a:rPr>
              <a:t> Stavba těla hmyzu-</a:t>
            </a:r>
          </a:p>
          <a:p>
            <a:pPr marL="271462">
              <a:tabLst>
                <a:tab pos="361950" algn="l"/>
              </a:tabLst>
            </a:pPr>
            <a:r>
              <a:rPr lang="cs-CZ" sz="1400" dirty="0" smtClean="0">
                <a:latin typeface="Maiandra GD" pitchFamily="34" charset="0"/>
              </a:rPr>
              <a:t>a) hlava, trup, ocas</a:t>
            </a:r>
          </a:p>
          <a:p>
            <a:pPr marL="271462">
              <a:tabLst>
                <a:tab pos="361950" algn="l"/>
              </a:tabLst>
            </a:pPr>
            <a:r>
              <a:rPr lang="cs-CZ" sz="1400" dirty="0" smtClean="0">
                <a:latin typeface="Maiandra GD" pitchFamily="34" charset="0"/>
              </a:rPr>
              <a:t>b) hlava, hruď, zadeček</a:t>
            </a:r>
          </a:p>
          <a:p>
            <a:pPr marL="271462">
              <a:tabLst>
                <a:tab pos="361950" algn="l"/>
              </a:tabLst>
            </a:pPr>
            <a:r>
              <a:rPr lang="cs-CZ" sz="1400" dirty="0" smtClean="0">
                <a:latin typeface="Maiandra GD" pitchFamily="34" charset="0"/>
              </a:rPr>
              <a:t>c) hlava a tělo bez končetin</a:t>
            </a:r>
          </a:p>
          <a:p>
            <a:pPr marL="271463" indent="-180975">
              <a:buAutoNum type="alphaLcParenR"/>
              <a:tabLst>
                <a:tab pos="361950" algn="l"/>
              </a:tabLst>
            </a:pPr>
            <a:endParaRPr lang="cs-CZ" sz="1400" dirty="0">
              <a:latin typeface="Maiandra GD" pitchFamily="34" charset="0"/>
            </a:endParaRPr>
          </a:p>
          <a:p>
            <a:pPr marL="271463" indent="-180975">
              <a:tabLst>
                <a:tab pos="361950" algn="l"/>
                <a:tab pos="541338" algn="l"/>
              </a:tabLst>
            </a:pPr>
            <a:r>
              <a:rPr lang="cs-CZ" sz="1400" dirty="0" smtClean="0">
                <a:latin typeface="Maiandra GD" pitchFamily="34" charset="0"/>
              </a:rPr>
              <a:t>10. Který hmyz škodí bramborám?</a:t>
            </a:r>
          </a:p>
          <a:p>
            <a:pPr marL="361950" indent="-90488">
              <a:buAutoNum type="alphaLcParenR"/>
              <a:tabLst>
                <a:tab pos="361950" algn="l"/>
                <a:tab pos="541338" algn="l"/>
              </a:tabLst>
            </a:pPr>
            <a:r>
              <a:rPr lang="cs-CZ" sz="1400" dirty="0" smtClean="0">
                <a:latin typeface="Maiandra GD" pitchFamily="34" charset="0"/>
              </a:rPr>
              <a:t> kobylka</a:t>
            </a:r>
          </a:p>
          <a:p>
            <a:pPr marL="361950" indent="-90488">
              <a:buAutoNum type="alphaLcParenR"/>
              <a:tabLst>
                <a:tab pos="361950" algn="l"/>
                <a:tab pos="541338" algn="l"/>
              </a:tabLst>
            </a:pPr>
            <a:r>
              <a:rPr lang="cs-CZ" sz="1400" dirty="0">
                <a:latin typeface="Maiandra GD" pitchFamily="34" charset="0"/>
              </a:rPr>
              <a:t> </a:t>
            </a:r>
            <a:r>
              <a:rPr lang="cs-CZ" sz="1400" dirty="0" smtClean="0">
                <a:latin typeface="Maiandra GD" pitchFamily="34" charset="0"/>
              </a:rPr>
              <a:t>bourec </a:t>
            </a:r>
            <a:r>
              <a:rPr lang="cs-CZ" sz="1400" dirty="0" smtClean="0">
                <a:latin typeface="Maiandra GD" pitchFamily="34" charset="0"/>
              </a:rPr>
              <a:t>morušový</a:t>
            </a:r>
          </a:p>
          <a:p>
            <a:pPr marL="361950" indent="-90488">
              <a:buAutoNum type="alphaLcParenR"/>
              <a:tabLst>
                <a:tab pos="361950" algn="l"/>
              </a:tabLst>
            </a:pPr>
            <a:r>
              <a:rPr lang="cs-CZ" sz="1400" dirty="0">
                <a:latin typeface="Maiandra GD" pitchFamily="34" charset="0"/>
              </a:rPr>
              <a:t> </a:t>
            </a:r>
            <a:r>
              <a:rPr lang="cs-CZ" sz="1400" dirty="0" smtClean="0">
                <a:latin typeface="Maiandra GD" pitchFamily="34" charset="0"/>
              </a:rPr>
              <a:t>mandelinka </a:t>
            </a:r>
            <a:endParaRPr lang="cs-CZ" sz="1400" dirty="0" smtClean="0">
              <a:latin typeface="Maiandra GD" pitchFamily="34" charset="0"/>
            </a:endParaRPr>
          </a:p>
          <a:p>
            <a:pPr marL="271463">
              <a:tabLst>
                <a:tab pos="361950" algn="l"/>
                <a:tab pos="541338" algn="l"/>
              </a:tabLst>
            </a:pPr>
            <a:endParaRPr lang="cs-CZ" sz="1400" dirty="0">
              <a:latin typeface="Maiandra GD" pitchFamily="34" charset="0"/>
            </a:endParaRPr>
          </a:p>
          <a:p>
            <a:pPr marL="271463" indent="-180975">
              <a:tabLst>
                <a:tab pos="361950" algn="l"/>
                <a:tab pos="541338" algn="l"/>
              </a:tabLst>
            </a:pPr>
            <a:r>
              <a:rPr lang="cs-CZ" sz="1400" dirty="0" smtClean="0">
                <a:latin typeface="Maiandra GD" pitchFamily="34" charset="0"/>
              </a:rPr>
              <a:t>11. Jaké jsou stádia rozmnožování u motýla?</a:t>
            </a:r>
          </a:p>
          <a:p>
            <a:pPr marL="450850" indent="-179388">
              <a:buAutoNum type="alphaLcParenR"/>
              <a:tabLst>
                <a:tab pos="361950" algn="l"/>
              </a:tabLst>
            </a:pPr>
            <a:r>
              <a:rPr lang="cs-CZ" sz="1400" dirty="0">
                <a:latin typeface="Maiandra GD" pitchFamily="34" charset="0"/>
              </a:rPr>
              <a:t> </a:t>
            </a:r>
            <a:r>
              <a:rPr lang="cs-CZ" sz="1400" dirty="0" smtClean="0">
                <a:latin typeface="Maiandra GD" pitchFamily="34" charset="0"/>
              </a:rPr>
              <a:t>vajíčko-larva-kukla-motýl</a:t>
            </a:r>
            <a:endParaRPr lang="cs-CZ" sz="1400" dirty="0" smtClean="0">
              <a:latin typeface="Maiandra GD" pitchFamily="34" charset="0"/>
            </a:endParaRPr>
          </a:p>
          <a:p>
            <a:pPr marL="450850" indent="-179388">
              <a:buAutoNum type="alphaLcParenR"/>
              <a:tabLst>
                <a:tab pos="361950" algn="l"/>
              </a:tabLst>
            </a:pPr>
            <a:r>
              <a:rPr lang="cs-CZ" sz="1400" dirty="0" smtClean="0">
                <a:latin typeface="Maiandra GD" pitchFamily="34" charset="0"/>
              </a:rPr>
              <a:t> vajíčko-kukla-motýl</a:t>
            </a:r>
          </a:p>
          <a:p>
            <a:pPr marL="450850" indent="-179388">
              <a:buAutoNum type="alphaLcParenR"/>
              <a:tabLst>
                <a:tab pos="361950" algn="l"/>
              </a:tabLst>
            </a:pPr>
            <a:r>
              <a:rPr lang="cs-CZ" sz="1400" dirty="0" smtClean="0">
                <a:latin typeface="Maiandra GD" pitchFamily="34" charset="0"/>
              </a:rPr>
              <a:t> mládě-motýl</a:t>
            </a:r>
          </a:p>
          <a:p>
            <a:pPr marL="271463">
              <a:tabLst>
                <a:tab pos="361950" algn="l"/>
                <a:tab pos="541338" algn="l"/>
              </a:tabLst>
            </a:pPr>
            <a:endParaRPr lang="cs-CZ" sz="1400" dirty="0" smtClean="0">
              <a:latin typeface="Maiandra GD" pitchFamily="34" charset="0"/>
            </a:endParaRPr>
          </a:p>
          <a:p>
            <a:pPr marL="271463" indent="-271463">
              <a:tabLst>
                <a:tab pos="361950" algn="l"/>
                <a:tab pos="541338" algn="l"/>
              </a:tabLst>
            </a:pPr>
            <a:r>
              <a:rPr lang="cs-CZ" sz="1400" dirty="0" smtClean="0">
                <a:latin typeface="Maiandra GD" pitchFamily="34" charset="0"/>
              </a:rPr>
              <a:t> 12. Co umožňuje mouše lozit po stropě, aniž by spadla?</a:t>
            </a:r>
          </a:p>
          <a:p>
            <a:pPr marL="271462">
              <a:tabLst>
                <a:tab pos="361950" algn="l"/>
                <a:tab pos="541338" algn="l"/>
              </a:tabLst>
            </a:pPr>
            <a:r>
              <a:rPr lang="cs-CZ" sz="1400" dirty="0" smtClean="0">
                <a:latin typeface="Maiandra GD" pitchFamily="34" charset="0"/>
              </a:rPr>
              <a:t>a) </a:t>
            </a:r>
            <a:r>
              <a:rPr lang="cs-CZ" sz="1400" dirty="0" smtClean="0">
                <a:latin typeface="Maiandra GD" pitchFamily="34" charset="0"/>
              </a:rPr>
              <a:t>lepidlo</a:t>
            </a:r>
            <a:endParaRPr lang="cs-CZ" sz="1400" dirty="0" smtClean="0">
              <a:latin typeface="Maiandra GD" pitchFamily="34" charset="0"/>
            </a:endParaRPr>
          </a:p>
          <a:p>
            <a:pPr marL="450850" indent="-179388">
              <a:buAutoNum type="alphaLcParenR"/>
              <a:tabLst>
                <a:tab pos="361950" algn="l"/>
                <a:tab pos="541338" algn="l"/>
              </a:tabLst>
            </a:pPr>
            <a:r>
              <a:rPr lang="cs-CZ" sz="1400" dirty="0" smtClean="0">
                <a:latin typeface="Maiandra GD" pitchFamily="34" charset="0"/>
              </a:rPr>
              <a:t> lepkavé polštáře na nohou</a:t>
            </a:r>
          </a:p>
          <a:p>
            <a:pPr marL="450850" indent="-179388">
              <a:buAutoNum type="alphaLcParenR"/>
              <a:tabLst>
                <a:tab pos="361950" algn="l"/>
                <a:tab pos="541338" algn="l"/>
              </a:tabLst>
            </a:pPr>
            <a:r>
              <a:rPr lang="cs-CZ" sz="1400" dirty="0" smtClean="0">
                <a:latin typeface="Maiandra GD" pitchFamily="34" charset="0"/>
              </a:rPr>
              <a:t> sliz, který vylučuje z tykadel</a:t>
            </a:r>
          </a:p>
        </p:txBody>
      </p:sp>
    </p:spTree>
    <p:extLst>
      <p:ext uri="{BB962C8B-B14F-4D97-AF65-F5344CB8AC3E}">
        <p14:creationId xmlns:p14="http://schemas.microsoft.com/office/powerpoint/2010/main" val="223293972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6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6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6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6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6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6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6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6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6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0" dur="2000"/>
                                        <p:tgtEl>
                                          <p:spTgt spid="6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3" dur="2000"/>
                                        <p:tgtEl>
                                          <p:spTgt spid="6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6" dur="2000"/>
                                        <p:tgtEl>
                                          <p:spTgt spid="6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1" dur="2000"/>
                                        <p:tgtEl>
                                          <p:spTgt spid="6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6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2000"/>
                                        <p:tgtEl>
                                          <p:spTgt spid="6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0" dur="2000"/>
                                        <p:tgtEl>
                                          <p:spTgt spid="6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5" dur="2000"/>
                                        <p:tgtEl>
                                          <p:spTgt spid="6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9" end="3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8" dur="2000"/>
                                        <p:tgtEl>
                                          <p:spTgt spid="6">
                                            <p:txEl>
                                              <p:pRg st="39" end="3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0" end="4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1" dur="2000"/>
                                        <p:tgtEl>
                                          <p:spTgt spid="6">
                                            <p:txEl>
                                              <p:pRg st="40" end="4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1" end="4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4" dur="2000"/>
                                        <p:tgtEl>
                                          <p:spTgt spid="6">
                                            <p:txEl>
                                              <p:pRg st="41" end="4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3" end="4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9" dur="2000"/>
                                        <p:tgtEl>
                                          <p:spTgt spid="6">
                                            <p:txEl>
                                              <p:pRg st="43" end="4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4" end="4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2" dur="2000"/>
                                        <p:tgtEl>
                                          <p:spTgt spid="6">
                                            <p:txEl>
                                              <p:pRg st="44" end="4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5" end="4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5" dur="2000"/>
                                        <p:tgtEl>
                                          <p:spTgt spid="6">
                                            <p:txEl>
                                              <p:pRg st="45" end="4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6" end="4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8" dur="2000"/>
                                        <p:tgtEl>
                                          <p:spTgt spid="6">
                                            <p:txEl>
                                              <p:pRg st="46" end="4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8" end="4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3" dur="2000"/>
                                        <p:tgtEl>
                                          <p:spTgt spid="6">
                                            <p:txEl>
                                              <p:pRg st="48" end="4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9" end="4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6" dur="2000"/>
                                        <p:tgtEl>
                                          <p:spTgt spid="6">
                                            <p:txEl>
                                              <p:pRg st="49" end="4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0" end="5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9" dur="2000"/>
                                        <p:tgtEl>
                                          <p:spTgt spid="6">
                                            <p:txEl>
                                              <p:pRg st="50" end="5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1" end="5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2" dur="2000"/>
                                        <p:tgtEl>
                                          <p:spTgt spid="6">
                                            <p:txEl>
                                              <p:pRg st="51" end="5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3" end="5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7" dur="2000"/>
                                        <p:tgtEl>
                                          <p:spTgt spid="6">
                                            <p:txEl>
                                              <p:pRg st="53" end="5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4" end="5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0" dur="2000"/>
                                        <p:tgtEl>
                                          <p:spTgt spid="6">
                                            <p:txEl>
                                              <p:pRg st="54" end="5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5" end="5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3" dur="2000"/>
                                        <p:tgtEl>
                                          <p:spTgt spid="6">
                                            <p:txEl>
                                              <p:pRg st="55" end="5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6" end="5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6" dur="2000"/>
                                        <p:tgtEl>
                                          <p:spTgt spid="6">
                                            <p:txEl>
                                              <p:pRg st="56" end="5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18869" y="191049"/>
            <a:ext cx="7465499" cy="1056921"/>
            <a:chOff x="418869" y="191049"/>
            <a:chExt cx="7465499" cy="1056921"/>
          </a:xfrm>
        </p:grpSpPr>
        <p:pic>
          <p:nvPicPr>
            <p:cNvPr id="3" name="Picture 2" descr="C:\Documents and Settings\Administrator\Local Settings\Temporary Internet Files\Content.IE5\UJHMR1BW\MC900304459[1].wmf"/>
            <p:cNvPicPr>
              <a:picLocks noChangeAspect="1" noChangeArrowheads="1"/>
            </p:cNvPicPr>
            <p:nvPr/>
          </p:nvPicPr>
          <p:blipFill>
            <a:blip r:embed="rId2" cstate="print"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18869" y="332656"/>
              <a:ext cx="438912" cy="915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Zaoblený obdélníkový popisek 3"/>
            <p:cNvSpPr/>
            <p:nvPr/>
          </p:nvSpPr>
          <p:spPr>
            <a:xfrm>
              <a:off x="1115616" y="191049"/>
              <a:ext cx="6768752" cy="861687"/>
            </a:xfrm>
            <a:prstGeom prst="wedgeRoundRectCallout">
              <a:avLst>
                <a:gd name="adj1" fmla="val -54057"/>
                <a:gd name="adj2" fmla="val 3161"/>
                <a:gd name="adj3" fmla="val 16667"/>
              </a:avLst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375804" y="420981"/>
              <a:ext cx="62925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71463" indent="-271463"/>
              <a:r>
                <a:rPr lang="cs-CZ" dirty="0" smtClean="0">
                  <a:latin typeface="Maiandra GD" pitchFamily="34" charset="0"/>
                </a:rPr>
                <a:t>ŘEŠENÍ: 3. Vyber z možností, která je správná.</a:t>
              </a:r>
              <a:endParaRPr lang="cs-CZ" dirty="0">
                <a:latin typeface="Maiandra GD" pitchFamily="34" charset="0"/>
              </a:endParaRPr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107504" y="1988840"/>
            <a:ext cx="9036496" cy="4832092"/>
          </a:xfrm>
          <a:prstGeom prst="rect">
            <a:avLst/>
          </a:prstGeom>
          <a:noFill/>
        </p:spPr>
        <p:txBody>
          <a:bodyPr wrap="square" numCol="3" rtlCol="0">
            <a:spAutoFit/>
          </a:bodyPr>
          <a:lstStyle/>
          <a:p>
            <a:pPr marL="342900" indent="-252413">
              <a:buAutoNum type="arabicPeriod"/>
            </a:pPr>
            <a:r>
              <a:rPr lang="cs-CZ" sz="1400" dirty="0" smtClean="0">
                <a:latin typeface="Maiandra GD" pitchFamily="34" charset="0"/>
              </a:rPr>
              <a:t>Který hmyz saje krev?</a:t>
            </a:r>
          </a:p>
          <a:p>
            <a:pPr marL="90487"/>
            <a:r>
              <a:rPr lang="cs-CZ" sz="1400" dirty="0" smtClean="0">
                <a:latin typeface="Maiandra GD" pitchFamily="34" charset="0"/>
              </a:rPr>
              <a:t>a) včela</a:t>
            </a:r>
          </a:p>
          <a:p>
            <a:pPr marL="90487"/>
            <a:r>
              <a:rPr lang="cs-CZ" sz="1400" dirty="0" smtClean="0">
                <a:latin typeface="Maiandra GD" pitchFamily="34" charset="0"/>
              </a:rPr>
              <a:t>b) moucha</a:t>
            </a:r>
          </a:p>
          <a:p>
            <a:pPr marL="90487"/>
            <a:r>
              <a:rPr lang="cs-CZ" sz="1400" dirty="0" smtClean="0">
                <a:solidFill>
                  <a:schemeClr val="accent3">
                    <a:lumMod val="75000"/>
                  </a:schemeClr>
                </a:solidFill>
                <a:latin typeface="Maiandra GD" pitchFamily="34" charset="0"/>
              </a:rPr>
              <a:t>c) komár</a:t>
            </a:r>
          </a:p>
          <a:p>
            <a:pPr marL="342900" indent="-252413"/>
            <a:endParaRPr lang="cs-CZ" sz="1400" dirty="0" smtClean="0">
              <a:latin typeface="Maiandra GD" pitchFamily="34" charset="0"/>
            </a:endParaRPr>
          </a:p>
          <a:p>
            <a:pPr marL="342900" indent="-252413">
              <a:buAutoNum type="arabicPeriod" startAt="2"/>
            </a:pPr>
            <a:r>
              <a:rPr lang="cs-CZ" sz="1400" dirty="0" smtClean="0">
                <a:latin typeface="Maiandra GD" pitchFamily="34" charset="0"/>
              </a:rPr>
              <a:t>Který hmyz ničí oblečení?</a:t>
            </a:r>
          </a:p>
          <a:p>
            <a:pPr marL="90487"/>
            <a:r>
              <a:rPr lang="cs-CZ" sz="1400" dirty="0" smtClean="0">
                <a:solidFill>
                  <a:schemeClr val="accent3">
                    <a:lumMod val="75000"/>
                  </a:schemeClr>
                </a:solidFill>
                <a:latin typeface="Maiandra GD" pitchFamily="34" charset="0"/>
              </a:rPr>
              <a:t>a) mol</a:t>
            </a:r>
          </a:p>
          <a:p>
            <a:pPr marL="90487"/>
            <a:r>
              <a:rPr lang="cs-CZ" sz="1400" dirty="0" smtClean="0">
                <a:latin typeface="Maiandra GD" pitchFamily="34" charset="0"/>
              </a:rPr>
              <a:t>b) šváb</a:t>
            </a:r>
          </a:p>
          <a:p>
            <a:pPr marL="90487"/>
            <a:r>
              <a:rPr lang="cs-CZ" sz="1400" dirty="0" smtClean="0">
                <a:latin typeface="Maiandra GD" pitchFamily="34" charset="0"/>
              </a:rPr>
              <a:t>c) kobylka</a:t>
            </a:r>
          </a:p>
          <a:p>
            <a:pPr marL="342900" indent="-252413"/>
            <a:endParaRPr lang="cs-CZ" sz="1400" dirty="0" smtClean="0">
              <a:latin typeface="Maiandra GD" pitchFamily="34" charset="0"/>
            </a:endParaRPr>
          </a:p>
          <a:p>
            <a:pPr marL="342900" indent="-252413"/>
            <a:r>
              <a:rPr lang="cs-CZ" sz="1400" dirty="0" smtClean="0">
                <a:latin typeface="Maiandra GD" pitchFamily="34" charset="0"/>
              </a:rPr>
              <a:t>3. Který hmyz je přenašečem nemocí?</a:t>
            </a:r>
          </a:p>
          <a:p>
            <a:pPr marL="342900" indent="-252413"/>
            <a:r>
              <a:rPr lang="cs-CZ" sz="1400" dirty="0" smtClean="0">
                <a:latin typeface="Maiandra GD" pitchFamily="34" charset="0"/>
              </a:rPr>
              <a:t>a) mravenec</a:t>
            </a:r>
          </a:p>
          <a:p>
            <a:pPr marL="342900" indent="-252413"/>
            <a:r>
              <a:rPr lang="cs-CZ" sz="1400" dirty="0" smtClean="0">
                <a:solidFill>
                  <a:schemeClr val="accent3">
                    <a:lumMod val="75000"/>
                  </a:schemeClr>
                </a:solidFill>
                <a:latin typeface="Maiandra GD" pitchFamily="34" charset="0"/>
              </a:rPr>
              <a:t>b) moucha</a:t>
            </a:r>
          </a:p>
          <a:p>
            <a:pPr marL="342900" indent="-252413"/>
            <a:r>
              <a:rPr lang="cs-CZ" sz="1400" dirty="0" smtClean="0">
                <a:latin typeface="Maiandra GD" pitchFamily="34" charset="0"/>
              </a:rPr>
              <a:t>c) roháč</a:t>
            </a:r>
          </a:p>
          <a:p>
            <a:pPr marL="342900" indent="-252413"/>
            <a:endParaRPr lang="cs-CZ" sz="1400" dirty="0">
              <a:latin typeface="Maiandra GD" pitchFamily="34" charset="0"/>
            </a:endParaRPr>
          </a:p>
          <a:p>
            <a:pPr marL="342900" indent="-252413"/>
            <a:r>
              <a:rPr lang="cs-CZ" sz="1400" dirty="0" smtClean="0">
                <a:latin typeface="Maiandra GD" pitchFamily="34" charset="0"/>
              </a:rPr>
              <a:t>4. Který hmyz je zákonem chráněný?</a:t>
            </a:r>
          </a:p>
          <a:p>
            <a:pPr marL="90487"/>
            <a:r>
              <a:rPr lang="cs-CZ" sz="1400" dirty="0" smtClean="0">
                <a:solidFill>
                  <a:schemeClr val="accent3">
                    <a:lumMod val="75000"/>
                  </a:schemeClr>
                </a:solidFill>
                <a:latin typeface="Maiandra GD" pitchFamily="34" charset="0"/>
              </a:rPr>
              <a:t>a) roháč</a:t>
            </a:r>
          </a:p>
          <a:p>
            <a:pPr marL="90488"/>
            <a:r>
              <a:rPr lang="cs-CZ" sz="1400" dirty="0" smtClean="0">
                <a:latin typeface="Maiandra GD" pitchFamily="34" charset="0"/>
              </a:rPr>
              <a:t>b) blecha</a:t>
            </a:r>
          </a:p>
          <a:p>
            <a:pPr marL="90488"/>
            <a:r>
              <a:rPr lang="cs-CZ" sz="1400" dirty="0" smtClean="0">
                <a:latin typeface="Maiandra GD" pitchFamily="34" charset="0"/>
              </a:rPr>
              <a:t>c) mšice</a:t>
            </a:r>
          </a:p>
          <a:p>
            <a:pPr marL="90488"/>
            <a:endParaRPr lang="cs-CZ" sz="1400" dirty="0" smtClean="0">
              <a:latin typeface="Maiandra GD" pitchFamily="34" charset="0"/>
            </a:endParaRPr>
          </a:p>
          <a:p>
            <a:pPr marL="271463" indent="-180975"/>
            <a:r>
              <a:rPr lang="cs-CZ" sz="1400" dirty="0" smtClean="0">
                <a:latin typeface="Maiandra GD" pitchFamily="34" charset="0"/>
              </a:rPr>
              <a:t>5. Kolik nohou má hmyz?</a:t>
            </a:r>
          </a:p>
          <a:p>
            <a:pPr marL="90488"/>
            <a:r>
              <a:rPr lang="cs-CZ" sz="1400" dirty="0" smtClean="0">
                <a:latin typeface="Maiandra GD" pitchFamily="34" charset="0"/>
              </a:rPr>
              <a:t>a) 8</a:t>
            </a:r>
          </a:p>
          <a:p>
            <a:pPr marL="90488"/>
            <a:r>
              <a:rPr lang="cs-CZ" sz="1400" dirty="0" smtClean="0">
                <a:latin typeface="Maiandra GD" pitchFamily="34" charset="0"/>
              </a:rPr>
              <a:t>b) 2</a:t>
            </a:r>
          </a:p>
          <a:p>
            <a:pPr marL="90488"/>
            <a:r>
              <a:rPr lang="cs-CZ" sz="1400" dirty="0" smtClean="0">
                <a:solidFill>
                  <a:schemeClr val="accent3">
                    <a:lumMod val="75000"/>
                  </a:schemeClr>
                </a:solidFill>
                <a:latin typeface="Maiandra GD" pitchFamily="34" charset="0"/>
              </a:rPr>
              <a:t>c) 6</a:t>
            </a:r>
          </a:p>
          <a:p>
            <a:pPr marL="271463" indent="-180975">
              <a:buAutoNum type="alphaLcParenR"/>
            </a:pPr>
            <a:endParaRPr lang="cs-CZ" sz="1400" dirty="0">
              <a:latin typeface="Maiandra GD" pitchFamily="34" charset="0"/>
            </a:endParaRPr>
          </a:p>
          <a:p>
            <a:pPr marL="271463" indent="-180975"/>
            <a:r>
              <a:rPr lang="cs-CZ" sz="1400" dirty="0" smtClean="0">
                <a:latin typeface="Maiandra GD" pitchFamily="34" charset="0"/>
              </a:rPr>
              <a:t>6. Jak se nazývají vajíčka vší?</a:t>
            </a:r>
          </a:p>
          <a:p>
            <a:pPr marL="90488"/>
            <a:r>
              <a:rPr lang="cs-CZ" sz="1400" dirty="0" smtClean="0">
                <a:latin typeface="Maiandra GD" pitchFamily="34" charset="0"/>
              </a:rPr>
              <a:t>a) hnisy</a:t>
            </a:r>
          </a:p>
          <a:p>
            <a:pPr marL="90488"/>
            <a:r>
              <a:rPr lang="cs-CZ" sz="1400" dirty="0" smtClean="0">
                <a:solidFill>
                  <a:schemeClr val="accent3">
                    <a:lumMod val="75000"/>
                  </a:schemeClr>
                </a:solidFill>
                <a:latin typeface="Maiandra GD" pitchFamily="34" charset="0"/>
              </a:rPr>
              <a:t>b) hnidy</a:t>
            </a:r>
          </a:p>
          <a:p>
            <a:pPr marL="90488"/>
            <a:r>
              <a:rPr lang="cs-CZ" sz="1400" dirty="0" smtClean="0">
                <a:latin typeface="Maiandra GD" pitchFamily="34" charset="0"/>
              </a:rPr>
              <a:t>c) štěňata</a:t>
            </a:r>
          </a:p>
          <a:p>
            <a:pPr marL="271463" indent="-180975">
              <a:buAutoNum type="alphaLcParenR"/>
            </a:pPr>
            <a:endParaRPr lang="cs-CZ" sz="1400" dirty="0">
              <a:latin typeface="Maiandra GD" pitchFamily="34" charset="0"/>
            </a:endParaRPr>
          </a:p>
          <a:p>
            <a:pPr marL="271463" indent="-180975"/>
            <a:r>
              <a:rPr lang="cs-CZ" sz="1400" dirty="0" smtClean="0">
                <a:latin typeface="Maiandra GD" pitchFamily="34" charset="0"/>
              </a:rPr>
              <a:t>7. Který motýl je považován za škůdce?</a:t>
            </a:r>
          </a:p>
          <a:p>
            <a:pPr marL="271463" indent="-180975">
              <a:buAutoNum type="alphaLcParenR"/>
            </a:pPr>
            <a:r>
              <a:rPr lang="cs-CZ" sz="1400" dirty="0">
                <a:latin typeface="Maiandra GD" pitchFamily="34" charset="0"/>
              </a:rPr>
              <a:t>b</a:t>
            </a:r>
            <a:r>
              <a:rPr lang="cs-CZ" sz="1400" dirty="0" smtClean="0">
                <a:latin typeface="Maiandra GD" pitchFamily="34" charset="0"/>
              </a:rPr>
              <a:t>abočka </a:t>
            </a:r>
            <a:r>
              <a:rPr lang="cs-CZ" sz="1400" dirty="0" smtClean="0">
                <a:latin typeface="Maiandra GD" pitchFamily="34" charset="0"/>
              </a:rPr>
              <a:t>paví oko</a:t>
            </a:r>
          </a:p>
          <a:p>
            <a:pPr marL="271463" indent="-180975">
              <a:buAutoNum type="alphaLcParenR"/>
            </a:pPr>
            <a:r>
              <a:rPr lang="cs-CZ" sz="1400" dirty="0">
                <a:latin typeface="Maiandra GD" pitchFamily="34" charset="0"/>
              </a:rPr>
              <a:t>o</a:t>
            </a:r>
            <a:r>
              <a:rPr lang="cs-CZ" sz="1400" dirty="0" smtClean="0">
                <a:latin typeface="Maiandra GD" pitchFamily="34" charset="0"/>
              </a:rPr>
              <a:t>takárek </a:t>
            </a:r>
            <a:r>
              <a:rPr lang="cs-CZ" sz="1400" dirty="0" smtClean="0">
                <a:latin typeface="Maiandra GD" pitchFamily="34" charset="0"/>
              </a:rPr>
              <a:t>fenyklový</a:t>
            </a:r>
          </a:p>
          <a:p>
            <a:pPr marL="271463" indent="-180975">
              <a:buAutoNum type="alphaLcParenR"/>
            </a:pPr>
            <a:r>
              <a:rPr lang="cs-CZ" sz="1400" dirty="0">
                <a:solidFill>
                  <a:schemeClr val="accent3">
                    <a:lumMod val="75000"/>
                  </a:schemeClr>
                </a:solidFill>
                <a:latin typeface="Maiandra GD" pitchFamily="34" charset="0"/>
              </a:rPr>
              <a:t>b</a:t>
            </a:r>
            <a:r>
              <a:rPr lang="cs-CZ" sz="1400" dirty="0" smtClean="0">
                <a:solidFill>
                  <a:schemeClr val="accent3">
                    <a:lumMod val="75000"/>
                  </a:schemeClr>
                </a:solidFill>
                <a:latin typeface="Maiandra GD" pitchFamily="34" charset="0"/>
              </a:rPr>
              <a:t>ělásek </a:t>
            </a:r>
            <a:r>
              <a:rPr lang="cs-CZ" sz="1400" dirty="0" smtClean="0">
                <a:solidFill>
                  <a:schemeClr val="accent3">
                    <a:lumMod val="75000"/>
                  </a:schemeClr>
                </a:solidFill>
                <a:latin typeface="Maiandra GD" pitchFamily="34" charset="0"/>
              </a:rPr>
              <a:t>zelný</a:t>
            </a:r>
          </a:p>
          <a:p>
            <a:pPr marL="271463" indent="-180975"/>
            <a:endParaRPr lang="cs-CZ" sz="1400" dirty="0">
              <a:latin typeface="Maiandra GD" pitchFamily="34" charset="0"/>
            </a:endParaRPr>
          </a:p>
          <a:p>
            <a:pPr marL="271463" indent="-180975"/>
            <a:r>
              <a:rPr lang="cs-CZ" sz="1400" dirty="0" smtClean="0">
                <a:latin typeface="Maiandra GD" pitchFamily="34" charset="0"/>
              </a:rPr>
              <a:t>8. Slunéčko sedmitečné, je užitečné, protože se živí:</a:t>
            </a:r>
          </a:p>
          <a:p>
            <a:pPr marL="271463" indent="-180975">
              <a:buAutoNum type="alphaLcParenR"/>
              <a:tabLst>
                <a:tab pos="361950" algn="l"/>
              </a:tabLst>
            </a:pPr>
            <a:r>
              <a:rPr lang="cs-CZ" sz="1400" dirty="0">
                <a:solidFill>
                  <a:schemeClr val="accent3">
                    <a:lumMod val="75000"/>
                  </a:schemeClr>
                </a:solidFill>
                <a:latin typeface="Maiandra GD" pitchFamily="34" charset="0"/>
              </a:rPr>
              <a:t>m</a:t>
            </a:r>
            <a:r>
              <a:rPr lang="cs-CZ" sz="1400" dirty="0" smtClean="0">
                <a:solidFill>
                  <a:schemeClr val="accent3">
                    <a:lumMod val="75000"/>
                  </a:schemeClr>
                </a:solidFill>
                <a:latin typeface="Maiandra GD" pitchFamily="34" charset="0"/>
              </a:rPr>
              <a:t>šicemi</a:t>
            </a:r>
          </a:p>
          <a:p>
            <a:pPr marL="90488">
              <a:tabLst>
                <a:tab pos="361950" algn="l"/>
              </a:tabLst>
            </a:pPr>
            <a:r>
              <a:rPr lang="cs-CZ" sz="1400" dirty="0" smtClean="0">
                <a:latin typeface="Maiandra GD" pitchFamily="34" charset="0"/>
              </a:rPr>
              <a:t>b) senem</a:t>
            </a:r>
          </a:p>
          <a:p>
            <a:pPr marL="90488">
              <a:tabLst>
                <a:tab pos="361950" algn="l"/>
              </a:tabLst>
            </a:pPr>
            <a:r>
              <a:rPr lang="cs-CZ" sz="1400" dirty="0" smtClean="0">
                <a:latin typeface="Maiandra GD" pitchFamily="34" charset="0"/>
              </a:rPr>
              <a:t>c) blechami</a:t>
            </a:r>
          </a:p>
          <a:p>
            <a:pPr marL="90488">
              <a:tabLst>
                <a:tab pos="361950" algn="l"/>
              </a:tabLst>
            </a:pPr>
            <a:endParaRPr lang="cs-CZ" sz="1400" dirty="0" smtClean="0">
              <a:latin typeface="Maiandra GD" pitchFamily="34" charset="0"/>
            </a:endParaRPr>
          </a:p>
          <a:p>
            <a:pPr marL="180975" indent="-90488">
              <a:buAutoNum type="arabicPeriod" startAt="9"/>
              <a:tabLst>
                <a:tab pos="180975" algn="l"/>
              </a:tabLst>
            </a:pPr>
            <a:r>
              <a:rPr lang="cs-CZ" sz="1400" dirty="0" smtClean="0">
                <a:latin typeface="Maiandra GD" pitchFamily="34" charset="0"/>
              </a:rPr>
              <a:t> Stavba těla hmyzu-</a:t>
            </a:r>
          </a:p>
          <a:p>
            <a:pPr marL="271462">
              <a:tabLst>
                <a:tab pos="361950" algn="l"/>
              </a:tabLst>
            </a:pPr>
            <a:r>
              <a:rPr lang="cs-CZ" sz="1400" dirty="0" smtClean="0">
                <a:latin typeface="Maiandra GD" pitchFamily="34" charset="0"/>
              </a:rPr>
              <a:t>a) hlava, trup, ocas</a:t>
            </a:r>
          </a:p>
          <a:p>
            <a:pPr marL="271462">
              <a:tabLst>
                <a:tab pos="361950" algn="l"/>
              </a:tabLst>
            </a:pPr>
            <a:r>
              <a:rPr lang="cs-CZ" sz="1400" dirty="0" smtClean="0">
                <a:solidFill>
                  <a:schemeClr val="accent3">
                    <a:lumMod val="75000"/>
                  </a:schemeClr>
                </a:solidFill>
                <a:latin typeface="Maiandra GD" pitchFamily="34" charset="0"/>
              </a:rPr>
              <a:t>b) hlava, hruď, zadeček</a:t>
            </a:r>
          </a:p>
          <a:p>
            <a:pPr marL="271462">
              <a:tabLst>
                <a:tab pos="361950" algn="l"/>
              </a:tabLst>
            </a:pPr>
            <a:r>
              <a:rPr lang="cs-CZ" sz="1400" dirty="0" smtClean="0">
                <a:latin typeface="Maiandra GD" pitchFamily="34" charset="0"/>
              </a:rPr>
              <a:t>c) hlava a tělo bez končetin</a:t>
            </a:r>
          </a:p>
          <a:p>
            <a:pPr marL="271463" indent="-180975">
              <a:buAutoNum type="alphaLcParenR"/>
              <a:tabLst>
                <a:tab pos="361950" algn="l"/>
              </a:tabLst>
            </a:pPr>
            <a:endParaRPr lang="cs-CZ" sz="1400" dirty="0">
              <a:latin typeface="Maiandra GD" pitchFamily="34" charset="0"/>
            </a:endParaRPr>
          </a:p>
          <a:p>
            <a:pPr marL="271463" indent="-180975">
              <a:tabLst>
                <a:tab pos="361950" algn="l"/>
                <a:tab pos="541338" algn="l"/>
              </a:tabLst>
            </a:pPr>
            <a:r>
              <a:rPr lang="cs-CZ" sz="1400" dirty="0" smtClean="0">
                <a:latin typeface="Maiandra GD" pitchFamily="34" charset="0"/>
              </a:rPr>
              <a:t>10. Který hmyz škodí bramborám?</a:t>
            </a:r>
          </a:p>
          <a:p>
            <a:pPr marL="361950" indent="-90488">
              <a:buAutoNum type="alphaLcParenR"/>
              <a:tabLst>
                <a:tab pos="361950" algn="l"/>
                <a:tab pos="541338" algn="l"/>
              </a:tabLst>
            </a:pPr>
            <a:r>
              <a:rPr lang="cs-CZ" sz="1400" dirty="0" smtClean="0">
                <a:latin typeface="Maiandra GD" pitchFamily="34" charset="0"/>
              </a:rPr>
              <a:t> kobylka</a:t>
            </a:r>
          </a:p>
          <a:p>
            <a:pPr marL="361950" indent="-90488">
              <a:buAutoNum type="alphaLcParenR"/>
              <a:tabLst>
                <a:tab pos="361950" algn="l"/>
                <a:tab pos="541338" algn="l"/>
              </a:tabLst>
            </a:pPr>
            <a:r>
              <a:rPr lang="cs-CZ" sz="1400" dirty="0" smtClean="0">
                <a:latin typeface="Maiandra GD" pitchFamily="34" charset="0"/>
              </a:rPr>
              <a:t> </a:t>
            </a:r>
            <a:r>
              <a:rPr lang="cs-CZ" sz="1400" dirty="0" smtClean="0">
                <a:latin typeface="Maiandra GD" pitchFamily="34" charset="0"/>
              </a:rPr>
              <a:t>bourec </a:t>
            </a:r>
            <a:r>
              <a:rPr lang="cs-CZ" sz="1400" dirty="0" smtClean="0">
                <a:latin typeface="Maiandra GD" pitchFamily="34" charset="0"/>
              </a:rPr>
              <a:t>morušový</a:t>
            </a:r>
          </a:p>
          <a:p>
            <a:pPr marL="361950" indent="-90488">
              <a:buAutoNum type="alphaLcParenR"/>
              <a:tabLst>
                <a:tab pos="541338" algn="l"/>
              </a:tabLst>
            </a:pPr>
            <a:r>
              <a:rPr lang="cs-CZ" sz="1400" dirty="0" smtClean="0">
                <a:solidFill>
                  <a:schemeClr val="accent3">
                    <a:lumMod val="75000"/>
                  </a:schemeClr>
                </a:solidFill>
                <a:latin typeface="Maiandra GD" pitchFamily="34" charset="0"/>
              </a:rPr>
              <a:t> </a:t>
            </a:r>
            <a:r>
              <a:rPr lang="cs-CZ" sz="1400" dirty="0" smtClean="0">
                <a:solidFill>
                  <a:schemeClr val="accent3">
                    <a:lumMod val="75000"/>
                  </a:schemeClr>
                </a:solidFill>
                <a:latin typeface="Maiandra GD" pitchFamily="34" charset="0"/>
              </a:rPr>
              <a:t> mandelinka </a:t>
            </a:r>
            <a:endParaRPr lang="cs-CZ" sz="1400" dirty="0" smtClean="0">
              <a:solidFill>
                <a:schemeClr val="accent3">
                  <a:lumMod val="75000"/>
                </a:schemeClr>
              </a:solidFill>
              <a:latin typeface="Maiandra GD" pitchFamily="34" charset="0"/>
            </a:endParaRPr>
          </a:p>
          <a:p>
            <a:pPr marL="271463">
              <a:tabLst>
                <a:tab pos="361950" algn="l"/>
                <a:tab pos="541338" algn="l"/>
              </a:tabLst>
            </a:pPr>
            <a:endParaRPr lang="cs-CZ" sz="1400" dirty="0">
              <a:latin typeface="Maiandra GD" pitchFamily="34" charset="0"/>
            </a:endParaRPr>
          </a:p>
          <a:p>
            <a:pPr marL="271463" indent="-180975">
              <a:tabLst>
                <a:tab pos="361950" algn="l"/>
                <a:tab pos="541338" algn="l"/>
              </a:tabLst>
            </a:pPr>
            <a:r>
              <a:rPr lang="cs-CZ" sz="1400" dirty="0" smtClean="0">
                <a:latin typeface="Maiandra GD" pitchFamily="34" charset="0"/>
              </a:rPr>
              <a:t>11. Jaké jsou stádia rozmnožování u motýla?</a:t>
            </a:r>
          </a:p>
          <a:p>
            <a:pPr marL="271462">
              <a:tabLst>
                <a:tab pos="541338" algn="l"/>
              </a:tabLst>
            </a:pPr>
            <a:r>
              <a:rPr lang="cs-CZ" sz="1400" dirty="0" smtClean="0">
                <a:solidFill>
                  <a:schemeClr val="accent3">
                    <a:lumMod val="75000"/>
                  </a:schemeClr>
                </a:solidFill>
                <a:latin typeface="Maiandra GD" pitchFamily="34" charset="0"/>
              </a:rPr>
              <a:t>a) vajíčko-larva-kukla-motýl</a:t>
            </a:r>
          </a:p>
          <a:p>
            <a:pPr marL="271462">
              <a:tabLst>
                <a:tab pos="541338" algn="l"/>
              </a:tabLst>
            </a:pPr>
            <a:r>
              <a:rPr lang="cs-CZ" sz="1400" dirty="0" smtClean="0">
                <a:latin typeface="Maiandra GD" pitchFamily="34" charset="0"/>
              </a:rPr>
              <a:t>b) vajíčko-kukla-motýl</a:t>
            </a:r>
          </a:p>
          <a:p>
            <a:pPr marL="271462">
              <a:tabLst>
                <a:tab pos="541338" algn="l"/>
              </a:tabLst>
            </a:pPr>
            <a:r>
              <a:rPr lang="cs-CZ" sz="1400" dirty="0" smtClean="0">
                <a:latin typeface="Maiandra GD" pitchFamily="34" charset="0"/>
              </a:rPr>
              <a:t>c) mládě-motýl</a:t>
            </a:r>
          </a:p>
          <a:p>
            <a:pPr marL="271463">
              <a:tabLst>
                <a:tab pos="361950" algn="l"/>
                <a:tab pos="541338" algn="l"/>
              </a:tabLst>
            </a:pPr>
            <a:endParaRPr lang="cs-CZ" sz="1400" dirty="0" smtClean="0">
              <a:latin typeface="Maiandra GD" pitchFamily="34" charset="0"/>
            </a:endParaRPr>
          </a:p>
          <a:p>
            <a:pPr marL="271463" indent="-271463">
              <a:tabLst>
                <a:tab pos="361950" algn="l"/>
                <a:tab pos="541338" algn="l"/>
              </a:tabLst>
            </a:pPr>
            <a:r>
              <a:rPr lang="cs-CZ" sz="1400" dirty="0" smtClean="0">
                <a:latin typeface="Maiandra GD" pitchFamily="34" charset="0"/>
              </a:rPr>
              <a:t> 12. Co umožňuje mouše lozit po stropě, aniž by spadla?</a:t>
            </a:r>
          </a:p>
          <a:p>
            <a:pPr marL="271462">
              <a:tabLst>
                <a:tab pos="361950" algn="l"/>
                <a:tab pos="541338" algn="l"/>
              </a:tabLst>
            </a:pPr>
            <a:r>
              <a:rPr lang="cs-CZ" sz="1400" dirty="0" smtClean="0">
                <a:latin typeface="Maiandra GD" pitchFamily="34" charset="0"/>
              </a:rPr>
              <a:t>a) lepidlo</a:t>
            </a:r>
          </a:p>
          <a:p>
            <a:pPr marL="271462">
              <a:tabLst>
                <a:tab pos="361950" algn="l"/>
                <a:tab pos="541338" algn="l"/>
              </a:tabLst>
            </a:pPr>
            <a:r>
              <a:rPr lang="cs-CZ" sz="1400" dirty="0" smtClean="0">
                <a:solidFill>
                  <a:schemeClr val="accent3">
                    <a:lumMod val="75000"/>
                  </a:schemeClr>
                </a:solidFill>
                <a:latin typeface="Maiandra GD" pitchFamily="34" charset="0"/>
              </a:rPr>
              <a:t>b) lepkavé polštáře na nohou</a:t>
            </a:r>
          </a:p>
          <a:p>
            <a:pPr marL="271462">
              <a:tabLst>
                <a:tab pos="361950" algn="l"/>
                <a:tab pos="541338" algn="l"/>
              </a:tabLst>
            </a:pPr>
            <a:r>
              <a:rPr lang="cs-CZ" sz="1400" dirty="0" smtClean="0">
                <a:latin typeface="Maiandra GD" pitchFamily="34" charset="0"/>
              </a:rPr>
              <a:t>c) sliz, který vylučuje z tykadel</a:t>
            </a:r>
          </a:p>
        </p:txBody>
      </p:sp>
    </p:spTree>
    <p:extLst>
      <p:ext uri="{BB962C8B-B14F-4D97-AF65-F5344CB8AC3E}">
        <p14:creationId xmlns:p14="http://schemas.microsoft.com/office/powerpoint/2010/main" val="311855521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6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6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6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6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6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6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6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6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6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0" dur="2000"/>
                                        <p:tgtEl>
                                          <p:spTgt spid="6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3" dur="2000"/>
                                        <p:tgtEl>
                                          <p:spTgt spid="6">
                                            <p:txEl>
                                              <p:pRg st="32" end="3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3" end="3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6" dur="2000"/>
                                        <p:tgtEl>
                                          <p:spTgt spid="6">
                                            <p:txEl>
                                              <p:pRg st="33" end="3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1" dur="2000"/>
                                        <p:tgtEl>
                                          <p:spTgt spid="6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6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2000"/>
                                        <p:tgtEl>
                                          <p:spTgt spid="6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0" dur="2000"/>
                                        <p:tgtEl>
                                          <p:spTgt spid="6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0" end="4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5" dur="2000"/>
                                        <p:tgtEl>
                                          <p:spTgt spid="6">
                                            <p:txEl>
                                              <p:pRg st="40" end="4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1" end="4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8" dur="2000"/>
                                        <p:tgtEl>
                                          <p:spTgt spid="6">
                                            <p:txEl>
                                              <p:pRg st="41" end="4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2" end="4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1" dur="2000"/>
                                        <p:tgtEl>
                                          <p:spTgt spid="6">
                                            <p:txEl>
                                              <p:pRg st="42" end="4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3" end="4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4" dur="2000"/>
                                        <p:tgtEl>
                                          <p:spTgt spid="6">
                                            <p:txEl>
                                              <p:pRg st="43" end="4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5" end="4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9" dur="2000"/>
                                        <p:tgtEl>
                                          <p:spTgt spid="6">
                                            <p:txEl>
                                              <p:pRg st="45" end="4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6" end="4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2" dur="2000"/>
                                        <p:tgtEl>
                                          <p:spTgt spid="6">
                                            <p:txEl>
                                              <p:pRg st="46" end="4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7" end="4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5" dur="2000"/>
                                        <p:tgtEl>
                                          <p:spTgt spid="6">
                                            <p:txEl>
                                              <p:pRg st="47" end="4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8" end="4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8" dur="2000"/>
                                        <p:tgtEl>
                                          <p:spTgt spid="6">
                                            <p:txEl>
                                              <p:pRg st="48" end="4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0" end="5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3" dur="2000"/>
                                        <p:tgtEl>
                                          <p:spTgt spid="6">
                                            <p:txEl>
                                              <p:pRg st="50" end="5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1" end="5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6" dur="2000"/>
                                        <p:tgtEl>
                                          <p:spTgt spid="6">
                                            <p:txEl>
                                              <p:pRg st="51" end="5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2" end="5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9" dur="2000"/>
                                        <p:tgtEl>
                                          <p:spTgt spid="6">
                                            <p:txEl>
                                              <p:pRg st="52" end="5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3" end="5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2" dur="2000"/>
                                        <p:tgtEl>
                                          <p:spTgt spid="6">
                                            <p:txEl>
                                              <p:pRg st="53" end="5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5" end="5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7" dur="2000"/>
                                        <p:tgtEl>
                                          <p:spTgt spid="6">
                                            <p:txEl>
                                              <p:pRg st="55" end="5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6" end="5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0" dur="2000"/>
                                        <p:tgtEl>
                                          <p:spTgt spid="6">
                                            <p:txEl>
                                              <p:pRg st="56" end="5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7" end="5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3" dur="2000"/>
                                        <p:tgtEl>
                                          <p:spTgt spid="6">
                                            <p:txEl>
                                              <p:pRg st="57" end="5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8" end="5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6" dur="2000"/>
                                        <p:tgtEl>
                                          <p:spTgt spid="6">
                                            <p:txEl>
                                              <p:pRg st="58" end="5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aiandra GD" pitchFamily="34" charset="0"/>
              </a:rPr>
              <a:t>POUŽITÉ ZDROJE: 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aiandra GD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1484784"/>
            <a:ext cx="9036496" cy="48167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0975" indent="-180975">
              <a:buFont typeface="Arial" pitchFamily="34" charset="0"/>
              <a:buChar char="•"/>
            </a:pPr>
            <a:r>
              <a:rPr lang="cs-CZ" sz="1700" dirty="0" smtClean="0">
                <a:latin typeface="Mariandra GD"/>
              </a:rPr>
              <a:t>Obrázek blechy: </a:t>
            </a:r>
            <a:r>
              <a:rPr lang="cs-CZ" sz="1700" dirty="0" err="1" smtClean="0">
                <a:latin typeface="Mariandra GD"/>
              </a:rPr>
              <a:t>Evanherk</a:t>
            </a:r>
            <a:r>
              <a:rPr lang="cs-CZ" sz="1700" dirty="0" smtClean="0">
                <a:latin typeface="Mariandra GD"/>
              </a:rPr>
              <a:t>.[cit</a:t>
            </a:r>
            <a:r>
              <a:rPr lang="cs-CZ" sz="1700" dirty="0">
                <a:latin typeface="Mariandra GD"/>
              </a:rPr>
              <a:t>. </a:t>
            </a:r>
            <a:r>
              <a:rPr lang="cs-CZ" sz="1700" dirty="0" smtClean="0">
                <a:latin typeface="Mariandra GD"/>
              </a:rPr>
              <a:t>2012–2–20]. </a:t>
            </a:r>
            <a:r>
              <a:rPr lang="cs-CZ" sz="1700" dirty="0">
                <a:latin typeface="Mariandra GD"/>
              </a:rPr>
              <a:t>Dostupné pod licencí </a:t>
            </a:r>
            <a:r>
              <a:rPr lang="cs-CZ" sz="1700" dirty="0" smtClean="0">
                <a:latin typeface="Mariandra GD"/>
              </a:rPr>
              <a:t>GNU Free </a:t>
            </a:r>
            <a:r>
              <a:rPr lang="cs-CZ" sz="1700" dirty="0" err="1" smtClean="0">
                <a:latin typeface="Mariandra GD"/>
              </a:rPr>
              <a:t>Documentation</a:t>
            </a:r>
            <a:r>
              <a:rPr lang="cs-CZ" sz="1700" dirty="0" smtClean="0">
                <a:latin typeface="Mariandra GD"/>
              </a:rPr>
              <a:t> </a:t>
            </a:r>
            <a:r>
              <a:rPr lang="cs-CZ" sz="1700" dirty="0" err="1" smtClean="0">
                <a:latin typeface="Mariandra GD"/>
              </a:rPr>
              <a:t>License</a:t>
            </a:r>
            <a:r>
              <a:rPr lang="cs-CZ" sz="1700" dirty="0" smtClean="0">
                <a:latin typeface="Mariandra GD"/>
              </a:rPr>
              <a:t> </a:t>
            </a:r>
            <a:r>
              <a:rPr lang="cs-CZ" sz="1700" dirty="0">
                <a:latin typeface="Mariandra GD"/>
              </a:rPr>
              <a:t>na WWW</a:t>
            </a:r>
            <a:r>
              <a:rPr lang="cs-CZ" sz="1700" dirty="0" smtClean="0">
                <a:latin typeface="Mariandra GD"/>
              </a:rPr>
              <a:t>: </a:t>
            </a:r>
            <a:r>
              <a:rPr lang="en-US" sz="1700" b="1" dirty="0" smtClean="0">
                <a:latin typeface="Mariandra GD"/>
              </a:rPr>
              <a:t>&lt;</a:t>
            </a:r>
            <a:r>
              <a:rPr lang="cs-CZ" sz="1700" dirty="0" smtClean="0">
                <a:latin typeface="Mariandra GD"/>
              </a:rPr>
              <a:t>http://cs.wikipedia.org/wiki/Soubor:Catflea_small.jpg</a:t>
            </a:r>
            <a:r>
              <a:rPr lang="en-US" sz="1700" b="1" dirty="0" smtClean="0">
                <a:latin typeface="Mariandra GD"/>
              </a:rPr>
              <a:t>&gt;</a:t>
            </a:r>
            <a:endParaRPr lang="cs-CZ" sz="1700" dirty="0" smtClean="0">
              <a:latin typeface="Mariandra GD"/>
            </a:endParaRPr>
          </a:p>
          <a:p>
            <a:pPr marL="180975" indent="-180975">
              <a:buFont typeface="Arial" pitchFamily="34" charset="0"/>
              <a:buChar char="•"/>
              <a:tabLst>
                <a:tab pos="271463" algn="l"/>
              </a:tabLst>
            </a:pPr>
            <a:r>
              <a:rPr lang="cs-CZ" sz="1700" dirty="0" smtClean="0">
                <a:latin typeface="Mariandra GD"/>
              </a:rPr>
              <a:t>Obrázek běláska zelného: </a:t>
            </a:r>
            <a:r>
              <a:rPr lang="cs-CZ" sz="1700" dirty="0" err="1" smtClean="0">
                <a:latin typeface="Mariandra GD"/>
              </a:rPr>
              <a:t>Rv</a:t>
            </a:r>
            <a:r>
              <a:rPr lang="cs-CZ" sz="1700" dirty="0" smtClean="0">
                <a:latin typeface="Mariandra GD"/>
              </a:rPr>
              <a:t>.[cit. 2012–2–20]. Dostupné pod licencí GNU Free </a:t>
            </a:r>
            <a:r>
              <a:rPr lang="cs-CZ" sz="1700" dirty="0" err="1" smtClean="0">
                <a:latin typeface="Mariandra GD"/>
              </a:rPr>
              <a:t>Documentation</a:t>
            </a:r>
            <a:r>
              <a:rPr lang="cs-CZ" sz="1700" dirty="0" smtClean="0">
                <a:latin typeface="Mariandra GD"/>
              </a:rPr>
              <a:t> </a:t>
            </a:r>
            <a:r>
              <a:rPr lang="cs-CZ" sz="1700" dirty="0" err="1" smtClean="0">
                <a:latin typeface="Mariandra GD"/>
              </a:rPr>
              <a:t>License</a:t>
            </a:r>
            <a:r>
              <a:rPr lang="cs-CZ" sz="1700" dirty="0" smtClean="0">
                <a:latin typeface="Mariandra GD"/>
              </a:rPr>
              <a:t> na WWW: </a:t>
            </a:r>
            <a:r>
              <a:rPr lang="en-US" sz="1700" b="1" dirty="0" smtClean="0">
                <a:latin typeface="Mariandra GD"/>
              </a:rPr>
              <a:t>&lt;</a:t>
            </a:r>
            <a:r>
              <a:rPr lang="cs-CZ" sz="1700" dirty="0" smtClean="0">
                <a:latin typeface="Mariandra GD"/>
              </a:rPr>
              <a:t>http://cs.wikipedia.org/wiki/Soubor:Pi%C3%A9ride_du_chou.JPG</a:t>
            </a:r>
            <a:r>
              <a:rPr lang="en-US" sz="1700" b="1" dirty="0" smtClean="0">
                <a:latin typeface="Mariandra GD"/>
              </a:rPr>
              <a:t>&gt;</a:t>
            </a:r>
            <a:endParaRPr lang="cs-CZ" sz="1700" dirty="0" smtClean="0">
              <a:latin typeface="Mariandra GD"/>
            </a:endParaRPr>
          </a:p>
          <a:p>
            <a:pPr marL="180975" indent="-180975">
              <a:buFont typeface="Arial" pitchFamily="34" charset="0"/>
              <a:buChar char="•"/>
            </a:pPr>
            <a:r>
              <a:rPr lang="cs-CZ" sz="1700" dirty="0" smtClean="0">
                <a:latin typeface="Mariandra GD"/>
              </a:rPr>
              <a:t>Obrázek mouchy domácí: </a:t>
            </a:r>
            <a:r>
              <a:rPr lang="cs-CZ" sz="1700" dirty="0" err="1" smtClean="0">
                <a:latin typeface="Mariandra GD"/>
              </a:rPr>
              <a:t>Alvesgaspar</a:t>
            </a:r>
            <a:r>
              <a:rPr lang="cs-CZ" sz="1700" dirty="0" smtClean="0">
                <a:latin typeface="Mariandra GD"/>
              </a:rPr>
              <a:t>.[cit. 2012–2–20]. Dostupné pod licencí GNU Free </a:t>
            </a:r>
            <a:r>
              <a:rPr lang="cs-CZ" sz="1700" dirty="0" err="1" smtClean="0">
                <a:latin typeface="Mariandra GD"/>
              </a:rPr>
              <a:t>Documentation</a:t>
            </a:r>
            <a:r>
              <a:rPr lang="cs-CZ" sz="1700" dirty="0" smtClean="0">
                <a:latin typeface="Mariandra GD"/>
              </a:rPr>
              <a:t> </a:t>
            </a:r>
            <a:r>
              <a:rPr lang="cs-CZ" sz="1700" dirty="0" err="1" smtClean="0">
                <a:latin typeface="Mariandra GD"/>
              </a:rPr>
              <a:t>License</a:t>
            </a:r>
            <a:r>
              <a:rPr lang="cs-CZ" sz="1700" dirty="0" smtClean="0">
                <a:latin typeface="Mariandra GD"/>
              </a:rPr>
              <a:t> na WWW: </a:t>
            </a:r>
            <a:r>
              <a:rPr lang="en-US" sz="1700" b="1" dirty="0" smtClean="0">
                <a:latin typeface="Mariandra GD"/>
              </a:rPr>
              <a:t>&lt;</a:t>
            </a:r>
            <a:r>
              <a:rPr lang="cs-CZ" sz="1700" dirty="0" smtClean="0">
                <a:latin typeface="Mariandra GD"/>
              </a:rPr>
              <a:t>http://cs.wikipedia.org/wiki/Soubor:Musca_domestica_September_2007-1.jpg</a:t>
            </a:r>
            <a:r>
              <a:rPr lang="en-US" sz="1700" b="1" dirty="0" smtClean="0">
                <a:latin typeface="Mariandra GD"/>
              </a:rPr>
              <a:t>&gt;</a:t>
            </a:r>
            <a:endParaRPr lang="cs-CZ" sz="1700" dirty="0" smtClean="0">
              <a:latin typeface="Mariandra GD"/>
            </a:endParaRPr>
          </a:p>
          <a:p>
            <a:pPr marL="180975" indent="-180975">
              <a:buFont typeface="Arial" pitchFamily="34" charset="0"/>
              <a:buChar char="•"/>
            </a:pPr>
            <a:r>
              <a:rPr lang="cs-CZ" sz="1700" dirty="0" smtClean="0">
                <a:latin typeface="Mariandra GD"/>
              </a:rPr>
              <a:t>Obrázek mandelinky bramborové: [cit. 2012–2–20]. Dostupné pod licencí Public </a:t>
            </a:r>
            <a:r>
              <a:rPr lang="cs-CZ" sz="1700" dirty="0" err="1" smtClean="0">
                <a:latin typeface="Mariandra GD"/>
              </a:rPr>
              <a:t>Domain</a:t>
            </a:r>
            <a:r>
              <a:rPr lang="cs-CZ" sz="1700" dirty="0" smtClean="0">
                <a:latin typeface="Mariandra GD"/>
              </a:rPr>
              <a:t> na WWW:</a:t>
            </a:r>
            <a:r>
              <a:rPr lang="en-US" sz="1700" b="1" dirty="0" smtClean="0">
                <a:latin typeface="Mariandra GD"/>
              </a:rPr>
              <a:t>&lt;</a:t>
            </a:r>
            <a:r>
              <a:rPr lang="cs-CZ" sz="1700" dirty="0" smtClean="0">
                <a:latin typeface="Mariandra GD"/>
              </a:rPr>
              <a:t>http://cs.wikipedia.org/wiki/Soubor:Colorado_potato_beetle.jpg</a:t>
            </a:r>
            <a:r>
              <a:rPr lang="en-US" sz="1700" b="1" dirty="0" smtClean="0">
                <a:latin typeface="Mariandra GD"/>
              </a:rPr>
              <a:t>&gt;</a:t>
            </a:r>
            <a:endParaRPr lang="cs-CZ" sz="1700" dirty="0" smtClean="0">
              <a:latin typeface="Mariandra GD"/>
            </a:endParaRPr>
          </a:p>
          <a:p>
            <a:pPr marL="180975" indent="-180975">
              <a:buFont typeface="Arial" pitchFamily="34" charset="0"/>
              <a:buChar char="•"/>
            </a:pPr>
            <a:r>
              <a:rPr lang="cs-CZ" sz="1700" dirty="0" smtClean="0">
                <a:latin typeface="Mariandra GD"/>
              </a:rPr>
              <a:t>Obrázek vši šatní: [cit. 2012–2–20]. Volně dostupný na WWW: </a:t>
            </a:r>
            <a:r>
              <a:rPr lang="en-US" sz="1700" b="1" dirty="0" smtClean="0">
                <a:latin typeface="Mariandra GD"/>
              </a:rPr>
              <a:t>&lt;</a:t>
            </a:r>
            <a:r>
              <a:rPr lang="cs-CZ" sz="1700" dirty="0" smtClean="0">
                <a:latin typeface="Mariandra GD"/>
              </a:rPr>
              <a:t>http://cs.wikipedia.org/wiki/Soubor:Body_lice.jpg</a:t>
            </a:r>
            <a:r>
              <a:rPr lang="en-US" sz="1700" b="1" dirty="0" smtClean="0">
                <a:latin typeface="Mariandra GD"/>
              </a:rPr>
              <a:t>&gt;</a:t>
            </a:r>
            <a:r>
              <a:rPr lang="cs-CZ" sz="1700" dirty="0" smtClean="0">
                <a:latin typeface="Mariandra GD"/>
              </a:rPr>
              <a:t> </a:t>
            </a:r>
          </a:p>
          <a:p>
            <a:pPr marL="180975" indent="-180975">
              <a:buFont typeface="Arial" pitchFamily="34" charset="0"/>
              <a:buChar char="•"/>
            </a:pPr>
            <a:r>
              <a:rPr lang="cs-CZ" sz="1700" dirty="0" smtClean="0">
                <a:latin typeface="Mariandra GD"/>
              </a:rPr>
              <a:t>Obrázek mšice: André </a:t>
            </a:r>
            <a:r>
              <a:rPr lang="cs-CZ" sz="1700" dirty="0" err="1" smtClean="0">
                <a:latin typeface="Mariandra GD"/>
              </a:rPr>
              <a:t>Karwath</a:t>
            </a:r>
            <a:r>
              <a:rPr lang="cs-CZ" sz="1700" dirty="0" smtClean="0">
                <a:latin typeface="Mariandra GD"/>
              </a:rPr>
              <a:t>.[cit. 2012–2–20].Dostupné pod licencí </a:t>
            </a:r>
            <a:r>
              <a:rPr lang="cs-CZ" sz="1700" dirty="0" err="1" smtClean="0">
                <a:latin typeface="Mariandra GD"/>
              </a:rPr>
              <a:t>Creative</a:t>
            </a:r>
            <a:r>
              <a:rPr lang="cs-CZ" sz="1700" dirty="0" smtClean="0">
                <a:latin typeface="Mariandra GD"/>
              </a:rPr>
              <a:t> </a:t>
            </a:r>
            <a:r>
              <a:rPr lang="cs-CZ" sz="1700" dirty="0" err="1" smtClean="0">
                <a:latin typeface="Mariandra GD"/>
              </a:rPr>
              <a:t>Commons</a:t>
            </a:r>
            <a:r>
              <a:rPr lang="cs-CZ" sz="1700" dirty="0" smtClean="0">
                <a:latin typeface="Mariandra GD"/>
              </a:rPr>
              <a:t> na WWW:</a:t>
            </a:r>
            <a:r>
              <a:rPr lang="en-US" sz="1700" b="1" dirty="0" smtClean="0">
                <a:latin typeface="Mariandra GD"/>
              </a:rPr>
              <a:t>&lt;</a:t>
            </a:r>
            <a:r>
              <a:rPr lang="cs-CZ" sz="1700" dirty="0" smtClean="0">
                <a:latin typeface="Mariandra GD"/>
              </a:rPr>
              <a:t>http://cs.wikipedia.org/wiki/Soubor:Aphididae_%28aka%29.jpg</a:t>
            </a:r>
            <a:r>
              <a:rPr lang="en-US" sz="1700" b="1" dirty="0" smtClean="0">
                <a:latin typeface="Mariandra GD"/>
              </a:rPr>
              <a:t>&gt;</a:t>
            </a:r>
            <a:r>
              <a:rPr lang="cs-CZ" sz="1700" dirty="0" smtClean="0">
                <a:latin typeface="Mariandra GD"/>
              </a:rPr>
              <a:t> </a:t>
            </a:r>
          </a:p>
          <a:p>
            <a:pPr marL="180975" indent="-180975">
              <a:buFont typeface="Arial" pitchFamily="34" charset="0"/>
              <a:buChar char="•"/>
            </a:pPr>
            <a:r>
              <a:rPr lang="cs-CZ" sz="1700" dirty="0" smtClean="0">
                <a:latin typeface="Mariandra GD"/>
              </a:rPr>
              <a:t>Obrázek kukly: </a:t>
            </a:r>
            <a:r>
              <a:rPr lang="cs-CZ" sz="1700" dirty="0" err="1" smtClean="0">
                <a:latin typeface="Mariandra GD"/>
              </a:rPr>
              <a:t>Pollinator</a:t>
            </a:r>
            <a:r>
              <a:rPr lang="cs-CZ" sz="1700" dirty="0" smtClean="0">
                <a:latin typeface="Mariandra GD"/>
              </a:rPr>
              <a:t>.[cit. 2012–2–20]. Dostupné pod licencí GNU Free </a:t>
            </a:r>
            <a:r>
              <a:rPr lang="cs-CZ" sz="1700" dirty="0" err="1" smtClean="0">
                <a:latin typeface="Mariandra GD"/>
              </a:rPr>
              <a:t>Documentation</a:t>
            </a:r>
            <a:r>
              <a:rPr lang="cs-CZ" sz="1700" dirty="0" smtClean="0">
                <a:latin typeface="Mariandra GD"/>
              </a:rPr>
              <a:t> </a:t>
            </a:r>
            <a:r>
              <a:rPr lang="cs-CZ" sz="1700" dirty="0" err="1" smtClean="0">
                <a:latin typeface="Mariandra GD"/>
              </a:rPr>
              <a:t>License</a:t>
            </a:r>
            <a:r>
              <a:rPr lang="cs-CZ" sz="1700" dirty="0" smtClean="0">
                <a:latin typeface="Mariandra GD"/>
              </a:rPr>
              <a:t> na WWW: </a:t>
            </a:r>
            <a:r>
              <a:rPr lang="en-US" sz="1700" dirty="0" smtClean="0">
                <a:latin typeface="Mariandra GD"/>
              </a:rPr>
              <a:t>&lt;</a:t>
            </a:r>
            <a:r>
              <a:rPr lang="cs-CZ" sz="1700" dirty="0" smtClean="0">
                <a:latin typeface="Mariandra GD"/>
              </a:rPr>
              <a:t>http://cs.wikipedia.org/wiki/Soubor:Chrysalis5504.jpg</a:t>
            </a:r>
            <a:r>
              <a:rPr lang="en-US" sz="1700" dirty="0" smtClean="0">
                <a:latin typeface="Mariandra GD"/>
              </a:rPr>
              <a:t>&gt;</a:t>
            </a:r>
            <a:endParaRPr lang="cs-CZ" sz="1700" b="1" dirty="0" smtClean="0">
              <a:latin typeface="Mariandra GD"/>
            </a:endParaRPr>
          </a:p>
          <a:p>
            <a:pPr marL="180975" lvl="0" indent="-180975">
              <a:buFont typeface="Arial" pitchFamily="34" charset="0"/>
              <a:buChar char="•"/>
            </a:pPr>
            <a:r>
              <a:rPr lang="cs-CZ" sz="1700" dirty="0" smtClean="0">
                <a:latin typeface="Mariandra GD"/>
              </a:rPr>
              <a:t>Ostatní obrázky dostupné z WWW: </a:t>
            </a:r>
            <a:r>
              <a:rPr lang="en-US" sz="1700" dirty="0" smtClean="0">
                <a:latin typeface="Mariandra GD"/>
              </a:rPr>
              <a:t>&lt;</a:t>
            </a:r>
            <a:r>
              <a:rPr lang="cs-CZ" sz="1700" dirty="0" smtClean="0">
                <a:latin typeface="Mariandra GD"/>
              </a:rPr>
              <a:t>http://office.</a:t>
            </a:r>
            <a:r>
              <a:rPr lang="cs-CZ" sz="1700" dirty="0" err="1" smtClean="0">
                <a:latin typeface="Mariandra GD"/>
              </a:rPr>
              <a:t>microsoft.com</a:t>
            </a:r>
            <a:r>
              <a:rPr lang="en-US" sz="1700" dirty="0" smtClean="0">
                <a:latin typeface="Mariandra GD"/>
              </a:rPr>
              <a:t>&gt;</a:t>
            </a:r>
            <a:endParaRPr lang="cs-CZ" sz="1700" dirty="0" smtClean="0">
              <a:latin typeface="Mariandra GD"/>
            </a:endParaRPr>
          </a:p>
          <a:p>
            <a:pPr indent="361950"/>
            <a:endParaRPr lang="cs-CZ" dirty="0">
              <a:solidFill>
                <a:srgbClr val="002060"/>
              </a:solidFill>
              <a:latin typeface="Maiandra G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32650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394</TotalTime>
  <Words>870</Words>
  <Application>Microsoft Office PowerPoint</Application>
  <PresentationFormat>Předvádění na obrazovce (4:3)</PresentationFormat>
  <Paragraphs>211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Modul</vt:lpstr>
      <vt:lpstr>   ZŠP a ZŠS Uherský Brod    projekt č. CZ.1.07/1.4.00/21.0961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  projekt č. CZ.1.07/1.4.00/21.0961 </dc:title>
  <dc:creator>pavla</dc:creator>
  <cp:lastModifiedBy>pavla</cp:lastModifiedBy>
  <cp:revision>24</cp:revision>
  <dcterms:created xsi:type="dcterms:W3CDTF">2012-02-20T13:48:22Z</dcterms:created>
  <dcterms:modified xsi:type="dcterms:W3CDTF">2012-09-24T16:23:31Z</dcterms:modified>
</cp:coreProperties>
</file>