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4" r:id="rId8"/>
    <p:sldId id="266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15AF9-D6A9-479D-AC05-96A0892C8E5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55D77-C295-495D-8C6F-14F4F7FE34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7463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15AF9-D6A9-479D-AC05-96A0892C8E5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55D77-C295-495D-8C6F-14F4F7FE34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601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15AF9-D6A9-479D-AC05-96A0892C8E5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55D77-C295-495D-8C6F-14F4F7FE34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767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15AF9-D6A9-479D-AC05-96A0892C8E5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55D77-C295-495D-8C6F-14F4F7FE34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3454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15AF9-D6A9-479D-AC05-96A0892C8E5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55D77-C295-495D-8C6F-14F4F7FE34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9015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15AF9-D6A9-479D-AC05-96A0892C8E5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55D77-C295-495D-8C6F-14F4F7FE34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8983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15AF9-D6A9-479D-AC05-96A0892C8E5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55D77-C295-495D-8C6F-14F4F7FE34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690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15AF9-D6A9-479D-AC05-96A0892C8E5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55D77-C295-495D-8C6F-14F4F7FE34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9599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15AF9-D6A9-479D-AC05-96A0892C8E5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55D77-C295-495D-8C6F-14F4F7FE34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846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15AF9-D6A9-479D-AC05-96A0892C8E5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55D77-C295-495D-8C6F-14F4F7FE34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1279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15AF9-D6A9-479D-AC05-96A0892C8E5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55D77-C295-495D-8C6F-14F4F7FE34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759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83000"/>
            <a:biLevel thresh="50000"/>
            <a:lum bright="35000" contrast="31000"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415AF9-D6A9-479D-AC05-96A0892C8E5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655D77-C295-495D-8C6F-14F4F7FE34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038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5" Type="http://schemas.openxmlformats.org/officeDocument/2006/relationships/image" Target="../media/image1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Relationship Id="rId14" Type="http://schemas.openxmlformats.org/officeDocument/2006/relationships/image" Target="../media/image1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13" Type="http://schemas.openxmlformats.org/officeDocument/2006/relationships/image" Target="../media/image29.wmf"/><Relationship Id="rId18" Type="http://schemas.openxmlformats.org/officeDocument/2006/relationships/image" Target="../media/image34.wmf"/><Relationship Id="rId3" Type="http://schemas.openxmlformats.org/officeDocument/2006/relationships/image" Target="../media/image19.wmf"/><Relationship Id="rId21" Type="http://schemas.openxmlformats.org/officeDocument/2006/relationships/image" Target="../media/image37.wmf"/><Relationship Id="rId7" Type="http://schemas.openxmlformats.org/officeDocument/2006/relationships/image" Target="../media/image23.wmf"/><Relationship Id="rId12" Type="http://schemas.openxmlformats.org/officeDocument/2006/relationships/image" Target="../media/image28.wmf"/><Relationship Id="rId17" Type="http://schemas.openxmlformats.org/officeDocument/2006/relationships/image" Target="../media/image33.wmf"/><Relationship Id="rId2" Type="http://schemas.openxmlformats.org/officeDocument/2006/relationships/image" Target="../media/image17.gif"/><Relationship Id="rId16" Type="http://schemas.openxmlformats.org/officeDocument/2006/relationships/image" Target="../media/image32.wmf"/><Relationship Id="rId20" Type="http://schemas.openxmlformats.org/officeDocument/2006/relationships/image" Target="../media/image3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wmf"/><Relationship Id="rId11" Type="http://schemas.openxmlformats.org/officeDocument/2006/relationships/image" Target="../media/image27.wmf"/><Relationship Id="rId5" Type="http://schemas.openxmlformats.org/officeDocument/2006/relationships/image" Target="../media/image21.wmf"/><Relationship Id="rId15" Type="http://schemas.openxmlformats.org/officeDocument/2006/relationships/image" Target="../media/image31.wmf"/><Relationship Id="rId10" Type="http://schemas.openxmlformats.org/officeDocument/2006/relationships/image" Target="../media/image26.wmf"/><Relationship Id="rId19" Type="http://schemas.openxmlformats.org/officeDocument/2006/relationships/image" Target="../media/image35.wmf"/><Relationship Id="rId4" Type="http://schemas.openxmlformats.org/officeDocument/2006/relationships/image" Target="../media/image20.wmf"/><Relationship Id="rId9" Type="http://schemas.openxmlformats.org/officeDocument/2006/relationships/image" Target="../media/image25.wmf"/><Relationship Id="rId14" Type="http://schemas.openxmlformats.org/officeDocument/2006/relationships/image" Target="../media/image30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13" Type="http://schemas.openxmlformats.org/officeDocument/2006/relationships/image" Target="../media/image29.wmf"/><Relationship Id="rId18" Type="http://schemas.openxmlformats.org/officeDocument/2006/relationships/image" Target="../media/image34.wmf"/><Relationship Id="rId3" Type="http://schemas.openxmlformats.org/officeDocument/2006/relationships/image" Target="../media/image19.wmf"/><Relationship Id="rId21" Type="http://schemas.openxmlformats.org/officeDocument/2006/relationships/image" Target="../media/image37.wmf"/><Relationship Id="rId7" Type="http://schemas.openxmlformats.org/officeDocument/2006/relationships/image" Target="../media/image23.wmf"/><Relationship Id="rId12" Type="http://schemas.openxmlformats.org/officeDocument/2006/relationships/image" Target="../media/image28.wmf"/><Relationship Id="rId17" Type="http://schemas.openxmlformats.org/officeDocument/2006/relationships/image" Target="../media/image33.wmf"/><Relationship Id="rId2" Type="http://schemas.openxmlformats.org/officeDocument/2006/relationships/image" Target="../media/image17.gif"/><Relationship Id="rId16" Type="http://schemas.openxmlformats.org/officeDocument/2006/relationships/image" Target="../media/image32.wmf"/><Relationship Id="rId20" Type="http://schemas.openxmlformats.org/officeDocument/2006/relationships/image" Target="../media/image3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wmf"/><Relationship Id="rId11" Type="http://schemas.openxmlformats.org/officeDocument/2006/relationships/image" Target="../media/image27.wmf"/><Relationship Id="rId5" Type="http://schemas.openxmlformats.org/officeDocument/2006/relationships/image" Target="../media/image21.wmf"/><Relationship Id="rId15" Type="http://schemas.openxmlformats.org/officeDocument/2006/relationships/image" Target="../media/image31.wmf"/><Relationship Id="rId10" Type="http://schemas.openxmlformats.org/officeDocument/2006/relationships/image" Target="../media/image26.wmf"/><Relationship Id="rId19" Type="http://schemas.openxmlformats.org/officeDocument/2006/relationships/image" Target="../media/image35.wmf"/><Relationship Id="rId4" Type="http://schemas.openxmlformats.org/officeDocument/2006/relationships/image" Target="../media/image20.wmf"/><Relationship Id="rId9" Type="http://schemas.openxmlformats.org/officeDocument/2006/relationships/image" Target="../media/image25.wmf"/><Relationship Id="rId14" Type="http://schemas.openxmlformats.org/officeDocument/2006/relationships/image" Target="../media/image30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04664"/>
            <a:ext cx="5226754" cy="99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 noGrp="1"/>
          </p:cNvSpPr>
          <p:nvPr>
            <p:ph type="ctrTitle"/>
          </p:nvPr>
        </p:nvSpPr>
        <p:spPr>
          <a:xfrm>
            <a:off x="1691681" y="1484784"/>
            <a:ext cx="5781728" cy="2016224"/>
          </a:xfrm>
          <a:prstGeom prst="rect">
            <a:avLst/>
          </a:prstGeom>
          <a:solidFill>
            <a:schemeClr val="tx1">
              <a:lumMod val="50000"/>
            </a:schemeClr>
          </a:soli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s-CZ" sz="2800" b="1" dirty="0" smtClean="0">
                <a:ln w="3175">
                  <a:solidFill>
                    <a:schemeClr val="tx2">
                      <a:lumMod val="90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igh Tower Text" pitchFamily="18" charset="0"/>
              </a:rPr>
              <a:t>   ZŠP a ZŠS Uherský Brod</a:t>
            </a:r>
          </a:p>
          <a:p>
            <a:pPr marL="0" indent="0">
              <a:buNone/>
              <a:defRPr/>
            </a:pPr>
            <a:r>
              <a:rPr lang="cs-CZ" sz="2800" b="1" dirty="0">
                <a:ln w="3175">
                  <a:solidFill>
                    <a:schemeClr val="tx2">
                      <a:lumMod val="90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igh Tower Text" pitchFamily="18" charset="0"/>
              </a:rPr>
              <a:t> </a:t>
            </a:r>
            <a:r>
              <a:rPr lang="cs-CZ" sz="2800" b="1" dirty="0" smtClean="0">
                <a:ln w="3175">
                  <a:solidFill>
                    <a:schemeClr val="tx2">
                      <a:lumMod val="90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igh Tower Text" pitchFamily="18" charset="0"/>
              </a:rPr>
              <a:t>  projekt č. CZ.1.07/1.4.00/21.0961</a:t>
            </a:r>
          </a:p>
          <a:p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igh Tower Text" pitchFamily="18" charset="0"/>
            </a:endParaRPr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1619672" y="3501008"/>
            <a:ext cx="5832648" cy="1752600"/>
          </a:xfrm>
        </p:spPr>
        <p:txBody>
          <a:bodyPr>
            <a:noAutofit/>
          </a:bodyPr>
          <a:lstStyle/>
          <a:p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igh Tower Text" pitchFamily="18" charset="0"/>
              </a:rPr>
              <a:t>Přírodopis</a:t>
            </a:r>
            <a:b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igh Tower Text" pitchFamily="18" charset="0"/>
              </a:rPr>
            </a:br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igh Tower Text" pitchFamily="18" charset="0"/>
              </a:rPr>
              <a:t>Č. </a:t>
            </a:r>
            <a:r>
              <a:rPr lang="cs-CZ" sz="28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igh Tower Text" pitchFamily="18" charset="0"/>
              </a:rPr>
              <a:t>DUMu</a:t>
            </a:r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igh Tower Text" pitchFamily="18" charset="0"/>
              </a:rPr>
              <a:t>: 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igh Tower Text" pitchFamily="18" charset="0"/>
              </a:rPr>
              <a:t>VY_32_INOVACE_11_zvířata v ZOO</a:t>
            </a:r>
            <a:endParaRPr lang="cs-CZ" sz="2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igh Tower Text" pitchFamily="18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051720" y="5556827"/>
            <a:ext cx="5226754" cy="492443"/>
          </a:xfrm>
          <a:prstGeom prst="rect">
            <a:avLst/>
          </a:prstGeom>
          <a:solidFill>
            <a:schemeClr val="tx1">
              <a:lumMod val="50000"/>
            </a:schemeClr>
          </a:solidFill>
          <a:ln>
            <a:noFill/>
          </a:ln>
          <a:extLst/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2600" b="1" dirty="0" smtClean="0">
                <a:ln>
                  <a:solidFill>
                    <a:schemeClr val="tx2">
                      <a:lumMod val="90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igh Tower Text" pitchFamily="18" charset="0"/>
              </a:rPr>
              <a:t>Jméno autora: Pavla Zajdová</a:t>
            </a:r>
          </a:p>
        </p:txBody>
      </p:sp>
    </p:spTree>
    <p:extLst>
      <p:ext uri="{BB962C8B-B14F-4D97-AF65-F5344CB8AC3E}">
        <p14:creationId xmlns:p14="http://schemas.microsoft.com/office/powerpoint/2010/main" val="2992889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7799" y="836712"/>
            <a:ext cx="5976664" cy="4801314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marL="892175" indent="-892175"/>
            <a:endParaRPr lang="cs-CZ" dirty="0">
              <a:ln>
                <a:solidFill>
                  <a:schemeClr val="tx1"/>
                </a:solidFill>
              </a:ln>
              <a:latin typeface="High Tower Text" pitchFamily="18" charset="0"/>
            </a:endParaRPr>
          </a:p>
          <a:p>
            <a:pPr marL="892175" indent="-892175"/>
            <a:endParaRPr lang="cs-CZ" dirty="0" smtClean="0">
              <a:ln>
                <a:solidFill>
                  <a:schemeClr val="tx1"/>
                </a:solidFill>
              </a:ln>
              <a:latin typeface="High Tower Text" pitchFamily="18" charset="0"/>
            </a:endParaRPr>
          </a:p>
          <a:p>
            <a:pPr marL="892175" indent="-892175"/>
            <a:r>
              <a:rPr lang="cs-CZ" dirty="0" smtClean="0">
                <a:ln>
                  <a:solidFill>
                    <a:schemeClr val="tx1"/>
                  </a:solidFill>
                </a:ln>
                <a:latin typeface="High Tower Text" pitchFamily="18" charset="0"/>
              </a:rPr>
              <a:t>Anotace: Prezentace je určena žákům 6. tříd ZŠ praktické. Zábavnou formou umožňuje žákům získávání a procvičování znalostí o zvířatech jiných kontinentů.</a:t>
            </a:r>
          </a:p>
          <a:p>
            <a:pPr marL="892175" indent="-892175"/>
            <a:r>
              <a:rPr lang="cs-CZ" dirty="0">
                <a:ln>
                  <a:solidFill>
                    <a:schemeClr val="tx1"/>
                  </a:solidFill>
                </a:ln>
                <a:latin typeface="High Tower Text" pitchFamily="18" charset="0"/>
              </a:rPr>
              <a:t> </a:t>
            </a:r>
            <a:r>
              <a:rPr lang="cs-CZ" dirty="0" smtClean="0">
                <a:ln>
                  <a:solidFill>
                    <a:schemeClr val="tx1"/>
                  </a:solidFill>
                </a:ln>
                <a:latin typeface="High Tower Text" pitchFamily="18" charset="0"/>
              </a:rPr>
              <a:t>               Lze vytisknout i jako pracovní list.</a:t>
            </a:r>
          </a:p>
          <a:p>
            <a:pPr marL="892175"/>
            <a:r>
              <a:rPr lang="cs-CZ" dirty="0" smtClean="0">
                <a:ln>
                  <a:solidFill>
                    <a:schemeClr val="tx1"/>
                  </a:solidFill>
                </a:ln>
                <a:latin typeface="High Tower Text" pitchFamily="18" charset="0"/>
              </a:rPr>
              <a:t>Doba vytvoření vzdělávacího materiálu – únor 2012.</a:t>
            </a:r>
          </a:p>
          <a:p>
            <a:pPr marL="892175"/>
            <a:endParaRPr lang="cs-CZ" dirty="0">
              <a:ln>
                <a:solidFill>
                  <a:schemeClr val="tx1"/>
                </a:solidFill>
              </a:ln>
              <a:latin typeface="High Tower Text" pitchFamily="18" charset="0"/>
            </a:endParaRPr>
          </a:p>
          <a:p>
            <a:pPr marL="892175"/>
            <a:endParaRPr lang="cs-CZ" dirty="0" smtClean="0">
              <a:ln>
                <a:solidFill>
                  <a:schemeClr val="tx1"/>
                </a:solidFill>
              </a:ln>
              <a:latin typeface="High Tower Text" pitchFamily="18" charset="0"/>
            </a:endParaRPr>
          </a:p>
          <a:p>
            <a:pPr marL="892175"/>
            <a:endParaRPr lang="cs-CZ" dirty="0">
              <a:ln>
                <a:solidFill>
                  <a:schemeClr val="tx1"/>
                </a:solidFill>
              </a:ln>
              <a:latin typeface="High Tower Text" pitchFamily="18" charset="0"/>
            </a:endParaRPr>
          </a:p>
          <a:p>
            <a:pPr marL="892175"/>
            <a:endParaRPr lang="cs-CZ" dirty="0" smtClean="0">
              <a:ln>
                <a:solidFill>
                  <a:schemeClr val="tx1"/>
                </a:solidFill>
              </a:ln>
              <a:latin typeface="High Tower Text" pitchFamily="18" charset="0"/>
            </a:endParaRPr>
          </a:p>
          <a:p>
            <a:pPr marL="892175"/>
            <a:endParaRPr lang="cs-CZ" dirty="0">
              <a:ln>
                <a:solidFill>
                  <a:schemeClr val="tx1"/>
                </a:solidFill>
              </a:ln>
              <a:latin typeface="High Tower Text" pitchFamily="18" charset="0"/>
            </a:endParaRPr>
          </a:p>
          <a:p>
            <a:pPr marL="892175"/>
            <a:endParaRPr lang="cs-CZ" dirty="0">
              <a:ln>
                <a:solidFill>
                  <a:schemeClr val="tx1"/>
                </a:solidFill>
              </a:ln>
              <a:latin typeface="High Tower Text" pitchFamily="18" charset="0"/>
            </a:endParaRPr>
          </a:p>
          <a:p>
            <a:pPr marL="892175"/>
            <a:endParaRPr lang="cs-CZ" dirty="0" smtClean="0">
              <a:ln>
                <a:solidFill>
                  <a:schemeClr val="tx1"/>
                </a:solidFill>
              </a:ln>
              <a:latin typeface="High Tower Text" pitchFamily="18" charset="0"/>
            </a:endParaRPr>
          </a:p>
          <a:p>
            <a:pPr marL="892175"/>
            <a:endParaRPr lang="cs-CZ" dirty="0">
              <a:ln>
                <a:solidFill>
                  <a:schemeClr val="tx1"/>
                </a:solidFill>
              </a:ln>
              <a:latin typeface="High Tower Tex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3886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39652" y="849335"/>
            <a:ext cx="6264696" cy="923330"/>
          </a:xfrm>
          <a:prstGeom prst="rect">
            <a:avLst/>
          </a:prstGeom>
          <a:solidFill>
            <a:schemeClr val="accent2">
              <a:lumMod val="50000"/>
            </a:schemeClr>
          </a:solidFill>
          <a:ln w="38100"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igh Tower Text" pitchFamily="18" charset="0"/>
              </a:rPr>
              <a:t>ZVÍŘATA V ZOO</a:t>
            </a:r>
            <a:endParaRPr lang="cs-CZ" sz="5400" b="1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glow rad="63500">
                  <a:schemeClr val="accent2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igh Tower Text" pitchFamily="18" charset="0"/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1189285" y="2020598"/>
            <a:ext cx="6895226" cy="3949145"/>
            <a:chOff x="1091938" y="1876228"/>
            <a:chExt cx="6895226" cy="3949145"/>
          </a:xfrm>
        </p:grpSpPr>
        <p:pic>
          <p:nvPicPr>
            <p:cNvPr id="2065" name="Picture 17" descr="C:\Documents and Settings\Administrator\Local Settings\Temporary Internet Files\Content.IE5\WPYJ0XEZ\MP900406854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91938" y="1949169"/>
              <a:ext cx="1002219" cy="15025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3" name="Skupina 2"/>
            <p:cNvGrpSpPr/>
            <p:nvPr/>
          </p:nvGrpSpPr>
          <p:grpSpPr>
            <a:xfrm>
              <a:off x="1156836" y="1876228"/>
              <a:ext cx="6830328" cy="3949145"/>
              <a:chOff x="874020" y="1876228"/>
              <a:chExt cx="6830328" cy="3949145"/>
            </a:xfrm>
          </p:grpSpPr>
          <p:pic>
            <p:nvPicPr>
              <p:cNvPr id="2064" name="Picture 16" descr="C:\Documents and Settings\Administrator\Local Settings\Temporary Internet Files\Content.IE5\O1QFCTUF\MP900431807[1].jp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74020" y="3138245"/>
                <a:ext cx="1419517" cy="135076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061" name="Picture 13" descr="C:\Documents and Settings\Administrator\Local Settings\Temporary Internet Files\Content.IE5\WPYJ0XEZ\MP900403314[1].jpg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785910" y="1928799"/>
                <a:ext cx="1359006" cy="90565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059" name="Picture 11" descr="C:\Documents and Settings\Administrator\Local Settings\Temporary Internet Files\Content.IE5\O1QFCTUF\MP900180492[1].jp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790417" y="2049983"/>
                <a:ext cx="1006239" cy="135739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054" name="Picture 6" descr="C:\Documents and Settings\Administrator\Local Settings\Temporary Internet Files\Content.IE5\UJHMR1BW\MP900403841[1].jpg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161050" y="4489010"/>
                <a:ext cx="2005328" cy="13363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051" name="Picture 3" descr="C:\Documents and Settings\Administrator\Local Settings\Temporary Internet Files\Content.IE5\L3M7U2EB\MP900406698[1].jpg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563887" y="2590340"/>
                <a:ext cx="3199655" cy="213310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050" name="Picture 2" descr="C:\Documents and Settings\Administrator\Local Settings\Temporary Internet Files\Content.IE5\L3M7U2EB\MP900289122[1].jpg"/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89045" y="2693311"/>
                <a:ext cx="1050290" cy="15873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053" name="Picture 5" descr="C:\Documents and Settings\Administrator\Local Settings\Temporary Internet Files\Content.IE5\L3M7U2EB\MP900427751[1].jpg"/>
              <p:cNvPicPr>
                <a:picLocks noChangeAspect="1" noChangeArrowheads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151251" y="3991577"/>
                <a:ext cx="1224581" cy="179909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055" name="Picture 7" descr="C:\Documents and Settings\Administrator\Local Settings\Temporary Internet Files\Content.IE5\O1QFCTUF\MP900403838[1].jpg"/>
              <p:cNvPicPr>
                <a:picLocks noChangeAspect="1" noChangeArrowheads="1"/>
              </p:cNvPicPr>
              <p:nvPr/>
            </p:nvPicPr>
            <p:blipFill>
              <a:blip r:embed="rId10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588224" y="2341420"/>
                <a:ext cx="1116124" cy="167336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056" name="Picture 8" descr="C:\Documents and Settings\Administrator\Local Settings\Temporary Internet Files\Content.IE5\WPYJ0XEZ\MP900180462[1].jpg"/>
              <p:cNvPicPr>
                <a:picLocks noChangeAspect="1" noChangeArrowheads="1"/>
              </p:cNvPicPr>
              <p:nvPr/>
            </p:nvPicPr>
            <p:blipFill>
              <a:blip r:embed="rId11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43608" y="4489010"/>
                <a:ext cx="1934178" cy="127011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057" name="Picture 9" descr="C:\Documents and Settings\Administrator\Local Settings\Temporary Internet Files\Content.IE5\L3M7U2EB\MP900403190[1].jpg"/>
              <p:cNvPicPr>
                <a:picLocks noChangeAspect="1" noChangeArrowheads="1"/>
              </p:cNvPicPr>
              <p:nvPr/>
            </p:nvPicPr>
            <p:blipFill>
              <a:blip r:embed="rId1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864901" y="3352678"/>
                <a:ext cx="857273" cy="127779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058" name="Picture 10" descr="C:\Documents and Settings\Administrator\Local Settings\Temporary Internet Files\Content.IE5\UJHMR1BW\MP900424391[1].jpg"/>
              <p:cNvPicPr>
                <a:picLocks noChangeAspect="1" noChangeArrowheads="1"/>
              </p:cNvPicPr>
              <p:nvPr/>
            </p:nvPicPr>
            <p:blipFill>
              <a:blip r:embed="rId1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84241" y="4489010"/>
                <a:ext cx="1759292" cy="117102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060" name="Picture 12" descr="C:\Documents and Settings\Administrator\Local Settings\Temporary Internet Files\Content.IE5\O1QFCTUF\MP900403222[1].jpg"/>
              <p:cNvPicPr>
                <a:picLocks noChangeAspect="1" noChangeArrowheads="1"/>
              </p:cNvPicPr>
              <p:nvPr/>
            </p:nvPicPr>
            <p:blipFill rotWithShape="1">
              <a:blip r:embed="rId1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21792"/>
              <a:stretch/>
            </p:blipFill>
            <p:spPr bwMode="auto">
              <a:xfrm>
                <a:off x="5693556" y="1876228"/>
                <a:ext cx="1091370" cy="127968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062" name="Picture 14" descr="C:\Documents and Settings\Administrator\Local Settings\Temporary Internet Files\Content.IE5\L3M7U2EB\MP900403322[1].jpg"/>
              <p:cNvPicPr>
                <a:picLocks noChangeAspect="1" noChangeArrowheads="1"/>
              </p:cNvPicPr>
              <p:nvPr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129338" y="2049983"/>
                <a:ext cx="1563078" cy="86792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</p:spTree>
    <p:extLst>
      <p:ext uri="{BB962C8B-B14F-4D97-AF65-F5344CB8AC3E}">
        <p14:creationId xmlns:p14="http://schemas.microsoft.com/office/powerpoint/2010/main" val="4103858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/>
          <p:nvPr/>
        </p:nvGrpSpPr>
        <p:grpSpPr>
          <a:xfrm>
            <a:off x="179512" y="123576"/>
            <a:ext cx="8640960" cy="968636"/>
            <a:chOff x="179512" y="123576"/>
            <a:chExt cx="8640960" cy="968636"/>
          </a:xfrm>
        </p:grpSpPr>
        <p:pic>
          <p:nvPicPr>
            <p:cNvPr id="3075" name="Picture 3" descr="C:\Documents and Settings\Administrator\Local Settings\Temporary Internet Files\Content.IE5\L3M7U2EB\MM900303364[1].gif"/>
            <p:cNvPicPr>
              <a:picLocks noChangeAspect="1" noChangeArrowheads="1" noCrop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512" y="123576"/>
              <a:ext cx="1013342" cy="9686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Obdélníkový popisek 2"/>
            <p:cNvSpPr/>
            <p:nvPr/>
          </p:nvSpPr>
          <p:spPr>
            <a:xfrm>
              <a:off x="1475656" y="228116"/>
              <a:ext cx="7344816" cy="864096"/>
            </a:xfrm>
            <a:prstGeom prst="wedgeRectCallout">
              <a:avLst>
                <a:gd name="adj1" fmla="val -57106"/>
                <a:gd name="adj2" fmla="val 18081"/>
              </a:avLst>
            </a:prstGeom>
            <a:solidFill>
              <a:schemeClr val="bg2"/>
            </a:solidFill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450850" indent="-450850"/>
              <a:r>
                <a:rPr lang="cs-CZ" sz="2400" dirty="0" smtClean="0">
                  <a:solidFill>
                    <a:schemeClr val="tx1"/>
                  </a:solidFill>
                  <a:latin typeface="High Tower Text" pitchFamily="18" charset="0"/>
                </a:rPr>
                <a:t>  1. Najdi v </a:t>
              </a:r>
              <a:r>
                <a:rPr lang="cs-CZ" sz="2400" dirty="0" err="1" smtClean="0">
                  <a:solidFill>
                    <a:schemeClr val="tx1"/>
                  </a:solidFill>
                  <a:latin typeface="High Tower Text" pitchFamily="18" charset="0"/>
                </a:rPr>
                <a:t>osmisměrce</a:t>
              </a:r>
              <a:r>
                <a:rPr lang="cs-CZ" sz="2400" dirty="0" smtClean="0">
                  <a:solidFill>
                    <a:schemeClr val="tx1"/>
                  </a:solidFill>
                  <a:latin typeface="High Tower Text" pitchFamily="18" charset="0"/>
                </a:rPr>
                <a:t> všechna uvedená zvířata a napiš, co se skrývá v tajence</a:t>
              </a:r>
              <a:r>
                <a:rPr lang="cs-CZ" dirty="0" smtClean="0">
                  <a:solidFill>
                    <a:schemeClr val="tx1"/>
                  </a:solidFill>
                  <a:latin typeface="High Tower Text" pitchFamily="18" charset="0"/>
                </a:rPr>
                <a:t>.</a:t>
              </a:r>
              <a:endParaRPr lang="cs-CZ" dirty="0">
                <a:solidFill>
                  <a:schemeClr val="tx1"/>
                </a:solidFill>
                <a:latin typeface="High Tower Text" pitchFamily="18" charset="0"/>
              </a:endParaRPr>
            </a:p>
          </p:txBody>
        </p:sp>
      </p:grp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074547"/>
              </p:ext>
            </p:extLst>
          </p:nvPr>
        </p:nvGraphicFramePr>
        <p:xfrm>
          <a:off x="1763688" y="1628800"/>
          <a:ext cx="5616621" cy="3672410"/>
        </p:xfrm>
        <a:graphic>
          <a:graphicData uri="http://schemas.openxmlformats.org/drawingml/2006/table">
            <a:tbl>
              <a:tblPr bandRow="1" bandCol="1"/>
              <a:tblGrid>
                <a:gridCol w="624069"/>
                <a:gridCol w="624069"/>
                <a:gridCol w="624069"/>
                <a:gridCol w="624069"/>
                <a:gridCol w="624069"/>
                <a:gridCol w="624069"/>
                <a:gridCol w="624069"/>
                <a:gridCol w="624069"/>
                <a:gridCol w="624069"/>
              </a:tblGrid>
              <a:tr h="52463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L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E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V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H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A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R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D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L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I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2463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T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Y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G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R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E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L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E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V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N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2463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Z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Š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E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O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P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I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C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E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A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2463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E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N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P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CH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N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O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L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S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K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2463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B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L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A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M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A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D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A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H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O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2463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R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K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R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O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K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O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D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Ý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L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2463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A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Á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D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T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U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Č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Ň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Á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K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015024"/>
              </p:ext>
            </p:extLst>
          </p:nvPr>
        </p:nvGraphicFramePr>
        <p:xfrm>
          <a:off x="143206" y="2204864"/>
          <a:ext cx="1400601" cy="2258026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1400601"/>
              </a:tblGrid>
              <a:tr h="225802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High Tower Text" pitchFamily="18" charset="0"/>
                        </a:rPr>
                        <a:t>TUČŇÁK</a:t>
                      </a:r>
                    </a:p>
                    <a:p>
                      <a:r>
                        <a:rPr lang="cs-CZ" dirty="0" smtClean="0">
                          <a:latin typeface="High Tower Text" pitchFamily="18" charset="0"/>
                        </a:rPr>
                        <a:t>TYGR</a:t>
                      </a:r>
                    </a:p>
                    <a:p>
                      <a:r>
                        <a:rPr lang="cs-CZ" dirty="0" smtClean="0">
                          <a:latin typeface="High Tower Text" pitchFamily="18" charset="0"/>
                        </a:rPr>
                        <a:t>LEV</a:t>
                      </a:r>
                    </a:p>
                    <a:p>
                      <a:r>
                        <a:rPr lang="cs-CZ" dirty="0" smtClean="0">
                          <a:latin typeface="High Tower Text" pitchFamily="18" charset="0"/>
                        </a:rPr>
                        <a:t>HAD</a:t>
                      </a:r>
                    </a:p>
                    <a:p>
                      <a:r>
                        <a:rPr lang="cs-CZ" dirty="0" smtClean="0">
                          <a:latin typeface="High Tower Text" pitchFamily="18" charset="0"/>
                        </a:rPr>
                        <a:t>KLOKANI</a:t>
                      </a:r>
                    </a:p>
                    <a:p>
                      <a:r>
                        <a:rPr lang="cs-CZ" dirty="0" smtClean="0">
                          <a:latin typeface="High Tower Text" pitchFamily="18" charset="0"/>
                        </a:rPr>
                        <a:t>ZEBRA</a:t>
                      </a:r>
                    </a:p>
                    <a:p>
                      <a:r>
                        <a:rPr lang="cs-CZ" dirty="0" smtClean="0">
                          <a:latin typeface="High Tower Text" pitchFamily="18" charset="0"/>
                        </a:rPr>
                        <a:t>LAMA</a:t>
                      </a: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5023036"/>
              </p:ext>
            </p:extLst>
          </p:nvPr>
        </p:nvGraphicFramePr>
        <p:xfrm>
          <a:off x="7524328" y="2204864"/>
          <a:ext cx="1547664" cy="2448272"/>
        </p:xfrm>
        <a:graphic>
          <a:graphicData uri="http://schemas.openxmlformats.org/drawingml/2006/table">
            <a:tbl>
              <a:tblPr>
                <a:solidFill>
                  <a:schemeClr val="accent2"/>
                </a:solidFill>
              </a:tblPr>
              <a:tblGrid>
                <a:gridCol w="1547664"/>
              </a:tblGrid>
              <a:tr h="2448272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latin typeface="High Tower Text" pitchFamily="18" charset="0"/>
                        </a:rPr>
                        <a:t>HROCH</a:t>
                      </a:r>
                    </a:p>
                    <a:p>
                      <a:pPr algn="l"/>
                      <a:r>
                        <a:rPr lang="cs-CZ" dirty="0" smtClean="0">
                          <a:latin typeface="High Tower Text" pitchFamily="18" charset="0"/>
                        </a:rPr>
                        <a:t>LEVHARD</a:t>
                      </a:r>
                    </a:p>
                    <a:p>
                      <a:pPr algn="l"/>
                      <a:r>
                        <a:rPr lang="cs-CZ" dirty="0" smtClean="0">
                          <a:latin typeface="High Tower Text" pitchFamily="18" charset="0"/>
                        </a:rPr>
                        <a:t>KROKODÝL</a:t>
                      </a:r>
                    </a:p>
                    <a:p>
                      <a:pPr algn="l"/>
                      <a:r>
                        <a:rPr lang="cs-CZ" dirty="0" smtClean="0">
                          <a:latin typeface="High Tower Text" pitchFamily="18" charset="0"/>
                        </a:rPr>
                        <a:t>OPICE</a:t>
                      </a:r>
                    </a:p>
                    <a:p>
                      <a:pPr algn="l"/>
                      <a:r>
                        <a:rPr lang="cs-CZ" dirty="0" smtClean="0">
                          <a:latin typeface="High Tower Text" pitchFamily="18" charset="0"/>
                        </a:rPr>
                        <a:t>GEPARD</a:t>
                      </a:r>
                    </a:p>
                    <a:p>
                      <a:pPr algn="l"/>
                      <a:r>
                        <a:rPr lang="cs-CZ" dirty="0" smtClean="0">
                          <a:latin typeface="High Tower Text" pitchFamily="18" charset="0"/>
                        </a:rPr>
                        <a:t>SLON</a:t>
                      </a:r>
                    </a:p>
                    <a:p>
                      <a:pPr algn="l"/>
                      <a:endParaRPr lang="cs-CZ" dirty="0">
                        <a:latin typeface="High Tower Text" pitchFamily="18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1096321" y="5870175"/>
            <a:ext cx="7416824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i="1" dirty="0" smtClean="0">
                <a:latin typeface="High Tower Text" pitchFamily="18" charset="0"/>
              </a:rPr>
              <a:t>Tajenka:</a:t>
            </a:r>
            <a:endParaRPr lang="cs-CZ" sz="2000" i="1" dirty="0">
              <a:latin typeface="High Tower Tex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2346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/>
          <p:nvPr/>
        </p:nvGrpSpPr>
        <p:grpSpPr>
          <a:xfrm>
            <a:off x="179512" y="123576"/>
            <a:ext cx="8784976" cy="1145184"/>
            <a:chOff x="179512" y="123576"/>
            <a:chExt cx="8784976" cy="1145184"/>
          </a:xfrm>
        </p:grpSpPr>
        <p:pic>
          <p:nvPicPr>
            <p:cNvPr id="3075" name="Picture 3" descr="C:\Documents and Settings\Administrator\Local Settings\Temporary Internet Files\Content.IE5\L3M7U2EB\MM900303364[1].gif"/>
            <p:cNvPicPr>
              <a:picLocks noChangeAspect="1" noChangeArrowheads="1" noCrop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512" y="123576"/>
              <a:ext cx="1013342" cy="9686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Obdélníkový popisek 2"/>
            <p:cNvSpPr/>
            <p:nvPr/>
          </p:nvSpPr>
          <p:spPr>
            <a:xfrm>
              <a:off x="1475656" y="228116"/>
              <a:ext cx="7488832" cy="1040644"/>
            </a:xfrm>
            <a:prstGeom prst="wedgeRectCallout">
              <a:avLst>
                <a:gd name="adj1" fmla="val -57106"/>
                <a:gd name="adj2" fmla="val 18081"/>
              </a:avLst>
            </a:prstGeom>
            <a:solidFill>
              <a:schemeClr val="bg2"/>
            </a:solidFill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450850" indent="-450850"/>
              <a:r>
                <a:rPr lang="cs-CZ" sz="2400" dirty="0" smtClean="0">
                  <a:solidFill>
                    <a:schemeClr val="tx1"/>
                  </a:solidFill>
                  <a:latin typeface="High Tower Text" pitchFamily="18" charset="0"/>
                </a:rPr>
                <a:t>  </a:t>
              </a:r>
              <a:r>
                <a:rPr lang="cs-CZ" sz="2000" dirty="0" smtClean="0">
                  <a:solidFill>
                    <a:schemeClr val="tx1"/>
                  </a:solidFill>
                  <a:latin typeface="High Tower Text" pitchFamily="18" charset="0"/>
                </a:rPr>
                <a:t>ŘEŠENÍ: </a:t>
              </a:r>
            </a:p>
            <a:p>
              <a:pPr marL="450850" indent="-450850"/>
              <a:r>
                <a:rPr lang="cs-CZ" sz="2400" dirty="0" smtClean="0">
                  <a:solidFill>
                    <a:schemeClr val="tx1"/>
                  </a:solidFill>
                  <a:latin typeface="High Tower Text" pitchFamily="18" charset="0"/>
                </a:rPr>
                <a:t>1. Najdi v </a:t>
              </a:r>
              <a:r>
                <a:rPr lang="cs-CZ" sz="2400" dirty="0" err="1" smtClean="0">
                  <a:solidFill>
                    <a:schemeClr val="tx1"/>
                  </a:solidFill>
                  <a:latin typeface="High Tower Text" pitchFamily="18" charset="0"/>
                </a:rPr>
                <a:t>osmisměrce</a:t>
              </a:r>
              <a:r>
                <a:rPr lang="cs-CZ" sz="2400" dirty="0" smtClean="0">
                  <a:solidFill>
                    <a:schemeClr val="tx1"/>
                  </a:solidFill>
                  <a:latin typeface="High Tower Text" pitchFamily="18" charset="0"/>
                </a:rPr>
                <a:t> všechna uvedená zvířata a napiš, co se skrývá v tajence</a:t>
              </a:r>
              <a:r>
                <a:rPr lang="cs-CZ" dirty="0" smtClean="0">
                  <a:solidFill>
                    <a:schemeClr val="tx1"/>
                  </a:solidFill>
                  <a:latin typeface="High Tower Text" pitchFamily="18" charset="0"/>
                </a:rPr>
                <a:t>.</a:t>
              </a:r>
              <a:endParaRPr lang="cs-CZ" dirty="0">
                <a:solidFill>
                  <a:schemeClr val="tx1"/>
                </a:solidFill>
                <a:latin typeface="High Tower Text" pitchFamily="18" charset="0"/>
              </a:endParaRPr>
            </a:p>
          </p:txBody>
        </p:sp>
      </p:grp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6623076"/>
              </p:ext>
            </p:extLst>
          </p:nvPr>
        </p:nvGraphicFramePr>
        <p:xfrm>
          <a:off x="1763688" y="1628800"/>
          <a:ext cx="5616621" cy="3672410"/>
        </p:xfrm>
        <a:graphic>
          <a:graphicData uri="http://schemas.openxmlformats.org/drawingml/2006/table">
            <a:tbl>
              <a:tblPr bandRow="1" bandCol="1"/>
              <a:tblGrid>
                <a:gridCol w="624069"/>
                <a:gridCol w="624069"/>
                <a:gridCol w="624069"/>
                <a:gridCol w="624069"/>
                <a:gridCol w="624069"/>
                <a:gridCol w="624069"/>
                <a:gridCol w="624069"/>
                <a:gridCol w="624069"/>
                <a:gridCol w="624069"/>
              </a:tblGrid>
              <a:tr h="52463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L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E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V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H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A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R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D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b="1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>
                            <a:glow rad="101600">
                              <a:schemeClr val="accent2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High Tower Text" pitchFamily="18" charset="0"/>
                        </a:rPr>
                        <a:t>L</a:t>
                      </a:r>
                      <a:endParaRPr lang="cs-CZ" b="1" dirty="0">
                        <a:ln>
                          <a:noFill/>
                        </a:ln>
                        <a:solidFill>
                          <a:srgbClr val="FFFF00"/>
                        </a:solidFill>
                        <a:effectLst>
                          <a:glow rad="101600">
                            <a:schemeClr val="accent2">
                              <a:satMod val="175000"/>
                              <a:alpha val="40000"/>
                            </a:schemeClr>
                          </a:glow>
                        </a:effectLst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I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2463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T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Y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G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R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b="1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>
                            <a:glow rad="101600">
                              <a:schemeClr val="accent2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High Tower Text" pitchFamily="18" charset="0"/>
                        </a:rPr>
                        <a:t>E</a:t>
                      </a:r>
                      <a:endParaRPr lang="cs-CZ" b="1" dirty="0">
                        <a:ln>
                          <a:noFill/>
                        </a:ln>
                        <a:solidFill>
                          <a:srgbClr val="FFFF00"/>
                        </a:solidFill>
                        <a:effectLst>
                          <a:glow rad="101600">
                            <a:schemeClr val="accent2">
                              <a:satMod val="175000"/>
                              <a:alpha val="40000"/>
                            </a:schemeClr>
                          </a:glow>
                        </a:effectLst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L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E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V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N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2463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Z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b="1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>
                            <a:glow rad="101600">
                              <a:schemeClr val="accent2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High Tower Text" pitchFamily="18" charset="0"/>
                        </a:rPr>
                        <a:t>Š</a:t>
                      </a:r>
                      <a:endParaRPr lang="cs-CZ" b="1" dirty="0">
                        <a:ln>
                          <a:noFill/>
                        </a:ln>
                        <a:solidFill>
                          <a:srgbClr val="FFFF00"/>
                        </a:solidFill>
                        <a:effectLst>
                          <a:glow rad="101600">
                            <a:schemeClr val="accent2">
                              <a:satMod val="175000"/>
                              <a:alpha val="40000"/>
                            </a:schemeClr>
                          </a:glow>
                        </a:effectLst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E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O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P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I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C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E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A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2463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E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b="1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>
                            <a:glow rad="101600">
                              <a:schemeClr val="accent2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High Tower Text" pitchFamily="18" charset="0"/>
                        </a:rPr>
                        <a:t>N</a:t>
                      </a:r>
                      <a:endParaRPr lang="cs-CZ" b="1" dirty="0">
                        <a:ln>
                          <a:noFill/>
                        </a:ln>
                        <a:solidFill>
                          <a:srgbClr val="FFFF00"/>
                        </a:solidFill>
                        <a:effectLst>
                          <a:glow rad="101600">
                            <a:schemeClr val="accent2">
                              <a:satMod val="175000"/>
                              <a:alpha val="40000"/>
                            </a:schemeClr>
                          </a:glow>
                        </a:effectLst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P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CH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N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O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L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S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K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2463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B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L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A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M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A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D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A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H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O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2463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R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K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R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O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K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O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D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Ý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L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2463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A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mpd="sng">
                      <a:solidFill>
                        <a:sysClr val="window" lastClr="FFFFFF"/>
                      </a:solidFill>
                    </a:lnL>
                    <a:lnR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>
                            <a:glow rad="101600">
                              <a:schemeClr val="accent2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High Tower Text" pitchFamily="18" charset="0"/>
                        </a:rPr>
                        <a:t>Á</a:t>
                      </a:r>
                      <a:endParaRPr lang="cs-CZ" b="1" dirty="0">
                        <a:ln>
                          <a:noFill/>
                        </a:ln>
                        <a:solidFill>
                          <a:srgbClr val="FFFF00"/>
                        </a:solidFill>
                        <a:effectLst>
                          <a:glow rad="101600">
                            <a:schemeClr val="accent2">
                              <a:satMod val="175000"/>
                              <a:alpha val="40000"/>
                            </a:schemeClr>
                          </a:glow>
                        </a:effectLst>
                        <a:latin typeface="High Tower Text" pitchFamily="18" charset="0"/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D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T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U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Č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Ň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Á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  <a:latin typeface="High Tower Text" pitchFamily="18" charset="0"/>
                        </a:rPr>
                        <a:t>K</a:t>
                      </a:r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  <a:latin typeface="High Tower Text" pitchFamily="18" charset="0"/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4311002"/>
              </p:ext>
            </p:extLst>
          </p:nvPr>
        </p:nvGraphicFramePr>
        <p:xfrm>
          <a:off x="143206" y="2204864"/>
          <a:ext cx="1400601" cy="2258026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1400601"/>
              </a:tblGrid>
              <a:tr h="225802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High Tower Text" pitchFamily="18" charset="0"/>
                        </a:rPr>
                        <a:t>TUČŇÁK</a:t>
                      </a:r>
                    </a:p>
                    <a:p>
                      <a:r>
                        <a:rPr lang="cs-CZ" dirty="0" smtClean="0">
                          <a:latin typeface="High Tower Text" pitchFamily="18" charset="0"/>
                        </a:rPr>
                        <a:t>TYGR</a:t>
                      </a:r>
                    </a:p>
                    <a:p>
                      <a:r>
                        <a:rPr lang="cs-CZ" dirty="0" smtClean="0">
                          <a:latin typeface="High Tower Text" pitchFamily="18" charset="0"/>
                        </a:rPr>
                        <a:t>LEV</a:t>
                      </a:r>
                    </a:p>
                    <a:p>
                      <a:r>
                        <a:rPr lang="cs-CZ" dirty="0" smtClean="0">
                          <a:latin typeface="High Tower Text" pitchFamily="18" charset="0"/>
                        </a:rPr>
                        <a:t>HAD</a:t>
                      </a:r>
                    </a:p>
                    <a:p>
                      <a:r>
                        <a:rPr lang="cs-CZ" dirty="0" smtClean="0">
                          <a:latin typeface="High Tower Text" pitchFamily="18" charset="0"/>
                        </a:rPr>
                        <a:t>KLOKANI</a:t>
                      </a:r>
                    </a:p>
                    <a:p>
                      <a:r>
                        <a:rPr lang="cs-CZ" dirty="0" smtClean="0">
                          <a:latin typeface="High Tower Text" pitchFamily="18" charset="0"/>
                        </a:rPr>
                        <a:t>ZEBRA</a:t>
                      </a:r>
                    </a:p>
                    <a:p>
                      <a:r>
                        <a:rPr lang="cs-CZ" dirty="0" smtClean="0">
                          <a:latin typeface="High Tower Text" pitchFamily="18" charset="0"/>
                        </a:rPr>
                        <a:t>LAMA</a:t>
                      </a: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2152854"/>
              </p:ext>
            </p:extLst>
          </p:nvPr>
        </p:nvGraphicFramePr>
        <p:xfrm>
          <a:off x="7524328" y="2204864"/>
          <a:ext cx="1547664" cy="2448272"/>
        </p:xfrm>
        <a:graphic>
          <a:graphicData uri="http://schemas.openxmlformats.org/drawingml/2006/table">
            <a:tbl>
              <a:tblPr>
                <a:solidFill>
                  <a:schemeClr val="accent2"/>
                </a:solidFill>
              </a:tblPr>
              <a:tblGrid>
                <a:gridCol w="1547664"/>
              </a:tblGrid>
              <a:tr h="2448272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latin typeface="High Tower Text" pitchFamily="18" charset="0"/>
                        </a:rPr>
                        <a:t>HROCH</a:t>
                      </a:r>
                    </a:p>
                    <a:p>
                      <a:pPr algn="l"/>
                      <a:r>
                        <a:rPr lang="cs-CZ" dirty="0" smtClean="0">
                          <a:latin typeface="High Tower Text" pitchFamily="18" charset="0"/>
                        </a:rPr>
                        <a:t>LEVHARD</a:t>
                      </a:r>
                    </a:p>
                    <a:p>
                      <a:pPr algn="l"/>
                      <a:r>
                        <a:rPr lang="cs-CZ" dirty="0" smtClean="0">
                          <a:latin typeface="High Tower Text" pitchFamily="18" charset="0"/>
                        </a:rPr>
                        <a:t>KROKODÝL</a:t>
                      </a:r>
                    </a:p>
                    <a:p>
                      <a:pPr algn="l"/>
                      <a:r>
                        <a:rPr lang="cs-CZ" dirty="0" smtClean="0">
                          <a:latin typeface="High Tower Text" pitchFamily="18" charset="0"/>
                        </a:rPr>
                        <a:t>OPICE</a:t>
                      </a:r>
                    </a:p>
                    <a:p>
                      <a:pPr algn="l"/>
                      <a:r>
                        <a:rPr lang="cs-CZ" dirty="0" smtClean="0">
                          <a:latin typeface="High Tower Text" pitchFamily="18" charset="0"/>
                        </a:rPr>
                        <a:t>GEPARD</a:t>
                      </a:r>
                    </a:p>
                    <a:p>
                      <a:pPr algn="l"/>
                      <a:r>
                        <a:rPr lang="cs-CZ" dirty="0" smtClean="0">
                          <a:latin typeface="High Tower Text" pitchFamily="18" charset="0"/>
                        </a:rPr>
                        <a:t>SLON</a:t>
                      </a:r>
                    </a:p>
                    <a:p>
                      <a:pPr algn="l"/>
                      <a:endParaRPr lang="cs-CZ" dirty="0">
                        <a:latin typeface="High Tower Text" pitchFamily="18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1096321" y="5870175"/>
            <a:ext cx="7416824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i="1" dirty="0" smtClean="0">
                <a:latin typeface="High Tower Text" pitchFamily="18" charset="0"/>
              </a:rPr>
              <a:t>Tajenka: </a:t>
            </a:r>
            <a:r>
              <a:rPr lang="cs-CZ" sz="20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igh Tower Text" pitchFamily="18" charset="0"/>
              </a:rPr>
              <a:t>LEŠNÁ</a:t>
            </a:r>
            <a:endParaRPr lang="cs-CZ" sz="20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igh Tower Text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1907704" y="1844824"/>
            <a:ext cx="4104456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907704" y="2348880"/>
            <a:ext cx="2232248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7020272" y="1628800"/>
            <a:ext cx="72008" cy="3528392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779912" y="2852936"/>
            <a:ext cx="2808312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004048" y="2348880"/>
            <a:ext cx="1584176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483768" y="3933056"/>
            <a:ext cx="2320965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779912" y="5013176"/>
            <a:ext cx="3456384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051720" y="2708920"/>
            <a:ext cx="0" cy="2448272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4427984" y="3392996"/>
            <a:ext cx="216024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483768" y="4437112"/>
            <a:ext cx="4752528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347864" y="2204864"/>
            <a:ext cx="0" cy="295232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5004048" y="3933056"/>
            <a:ext cx="1584176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073" name="Přímá spojnice 3072"/>
          <p:cNvCxnSpPr/>
          <p:nvPr/>
        </p:nvCxnSpPr>
        <p:spPr>
          <a:xfrm>
            <a:off x="3959932" y="1628800"/>
            <a:ext cx="0" cy="187220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489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3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79512" y="123576"/>
            <a:ext cx="8352928" cy="968636"/>
            <a:chOff x="179512" y="123576"/>
            <a:chExt cx="8352928" cy="968636"/>
          </a:xfrm>
        </p:grpSpPr>
        <p:pic>
          <p:nvPicPr>
            <p:cNvPr id="3" name="Picture 3" descr="C:\Documents and Settings\Administrator\Local Settings\Temporary Internet Files\Content.IE5\L3M7U2EB\MM900303364[1].gif"/>
            <p:cNvPicPr>
              <a:picLocks noChangeAspect="1" noChangeArrowheads="1" noCrop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512" y="123576"/>
              <a:ext cx="1013342" cy="9686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bdélníkový popisek 3"/>
            <p:cNvSpPr/>
            <p:nvPr/>
          </p:nvSpPr>
          <p:spPr>
            <a:xfrm>
              <a:off x="1475656" y="228116"/>
              <a:ext cx="7056784" cy="864096"/>
            </a:xfrm>
            <a:prstGeom prst="wedgeRectCallout">
              <a:avLst>
                <a:gd name="adj1" fmla="val -57106"/>
                <a:gd name="adj2" fmla="val 18081"/>
              </a:avLst>
            </a:prstGeom>
            <a:solidFill>
              <a:schemeClr val="bg2"/>
            </a:solidFill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450850" indent="-450850"/>
              <a:r>
                <a:rPr lang="cs-CZ" sz="2400" dirty="0" smtClean="0">
                  <a:solidFill>
                    <a:schemeClr val="tx1"/>
                  </a:solidFill>
                  <a:latin typeface="High Tower Text" pitchFamily="18" charset="0"/>
                </a:rPr>
                <a:t>  2. Uhodni podle popisu, o které zvíře se jedná.</a:t>
              </a:r>
              <a:endParaRPr lang="cs-CZ" dirty="0">
                <a:solidFill>
                  <a:schemeClr val="tx1"/>
                </a:solidFill>
                <a:latin typeface="High Tower Text" pitchFamily="18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83944" y="1288944"/>
            <a:ext cx="8852552" cy="545242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4099" name="Picture 3" descr="C:\Documents and Settings\Administrator\Local Settings\Temporary Internet Files\Content.IE5\L3M7U2EB\MC9004077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123" y="1700808"/>
            <a:ext cx="456449" cy="456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ový popisek 5"/>
          <p:cNvSpPr/>
          <p:nvPr/>
        </p:nvSpPr>
        <p:spPr>
          <a:xfrm>
            <a:off x="881873" y="1403150"/>
            <a:ext cx="5357798" cy="871701"/>
          </a:xfrm>
          <a:prstGeom prst="wedgeRectCallout">
            <a:avLst>
              <a:gd name="adj1" fmla="val -54663"/>
              <a:gd name="adj2" fmla="val 18186"/>
            </a:avLst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400" dirty="0" smtClean="0">
                <a:solidFill>
                  <a:schemeClr val="tx1"/>
                </a:solidFill>
              </a:rPr>
              <a:t>Pocházím z Afriky, patřím mezi kočkovité šelmy, jsem silný a velký, živím se masem a žiji ve smečce. Jsem považován za krále všech zvířat.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Kdo jsem? </a:t>
            </a:r>
            <a:endParaRPr lang="cs-CZ" sz="1400" dirty="0">
              <a:solidFill>
                <a:schemeClr val="tx1"/>
              </a:solidFill>
            </a:endParaRPr>
          </a:p>
        </p:txBody>
      </p:sp>
      <p:pic>
        <p:nvPicPr>
          <p:cNvPr id="9" name="Picture 3" descr="C:\Documents and Settings\Administrator\Local Settings\Temporary Internet Files\Content.IE5\L3M7U2EB\MC9004077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005" y="5683243"/>
            <a:ext cx="485445" cy="485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Documents and Settings\Administrator\Local Settings\Temporary Internet Files\Content.IE5\L3M7U2EB\MC9004077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747615"/>
            <a:ext cx="485445" cy="485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Administrator\Local Settings\Temporary Internet Files\Content.IE5\L3M7U2EB\MC9004077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170" y="3754212"/>
            <a:ext cx="485445" cy="485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Documents and Settings\Administrator\Local Settings\Temporary Internet Files\Content.IE5\L3M7U2EB\MC9004077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617022"/>
            <a:ext cx="442939" cy="442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2047538" y="2157257"/>
            <a:ext cx="256302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Obdélníkový popisek 16"/>
          <p:cNvSpPr/>
          <p:nvPr/>
        </p:nvSpPr>
        <p:spPr>
          <a:xfrm>
            <a:off x="3190089" y="2406443"/>
            <a:ext cx="5041306" cy="864095"/>
          </a:xfrm>
          <a:prstGeom prst="wedgeRectCallout">
            <a:avLst>
              <a:gd name="adj1" fmla="val -58338"/>
              <a:gd name="adj2" fmla="val 3832"/>
            </a:avLst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400" dirty="0" smtClean="0">
                <a:solidFill>
                  <a:schemeClr val="tx1"/>
                </a:solidFill>
              </a:rPr>
              <a:t>Vypadám jako </a:t>
            </a:r>
            <a:r>
              <a:rPr lang="cs-CZ" sz="1400" dirty="0" err="1" smtClean="0">
                <a:solidFill>
                  <a:schemeClr val="tx1"/>
                </a:solidFill>
              </a:rPr>
              <a:t>medvědokočka</a:t>
            </a:r>
            <a:r>
              <a:rPr lang="cs-CZ" sz="1400" dirty="0" smtClean="0">
                <a:solidFill>
                  <a:schemeClr val="tx1"/>
                </a:solidFill>
              </a:rPr>
              <a:t>. Žiji v Číně a i když jsem všežravec, nejčastěji se živím výhonky bambusů. Patřím k ohroženým druhům.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Kdo jsem? </a:t>
            </a:r>
            <a:endParaRPr lang="cs-CZ" sz="1400" dirty="0">
              <a:solidFill>
                <a:schemeClr val="tx1"/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4386854" y="3154515"/>
            <a:ext cx="292145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Obdélníkový popisek 19"/>
          <p:cNvSpPr/>
          <p:nvPr/>
        </p:nvSpPr>
        <p:spPr>
          <a:xfrm>
            <a:off x="937868" y="3414889"/>
            <a:ext cx="5301803" cy="1022223"/>
          </a:xfrm>
          <a:prstGeom prst="wedgeRectCallout">
            <a:avLst>
              <a:gd name="adj1" fmla="val -54954"/>
              <a:gd name="adj2" fmla="val 2429"/>
            </a:avLst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400" dirty="0" smtClean="0">
                <a:solidFill>
                  <a:schemeClr val="tx1"/>
                </a:solidFill>
              </a:rPr>
              <a:t>Mám rád zimu, proto mě najdete na pólu. Patřím mezi ptáky, i když nelétám. Živím se hlavně rybami, pro které se potápím. Mám rád společnost a vypadám jako bych byl oblečen v uniformě.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Kdo jsem? 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21" name="Obdélníkový popisek 20"/>
          <p:cNvSpPr/>
          <p:nvPr/>
        </p:nvSpPr>
        <p:spPr>
          <a:xfrm>
            <a:off x="3173982" y="4558289"/>
            <a:ext cx="5041306" cy="864095"/>
          </a:xfrm>
          <a:prstGeom prst="wedgeRectCallout">
            <a:avLst>
              <a:gd name="adj1" fmla="val -58338"/>
              <a:gd name="adj2" fmla="val 3832"/>
            </a:avLst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400" dirty="0" smtClean="0">
                <a:solidFill>
                  <a:schemeClr val="tx1"/>
                </a:solidFill>
              </a:rPr>
              <a:t>Žiji v Austrálii, patřím mezi vačnatce a jsem býložravec. Pohybuju se pomocí skákání a o své děti pečuju ve vaku, který mám na břiše.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Kdo jsem? </a:t>
            </a:r>
            <a:endParaRPr lang="cs-CZ" sz="1400" dirty="0">
              <a:solidFill>
                <a:schemeClr val="tx1"/>
              </a:solidFill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4413121" y="5297126"/>
            <a:ext cx="256302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091394" y="4299513"/>
            <a:ext cx="256302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Obdélníkový popisek 24"/>
          <p:cNvSpPr/>
          <p:nvPr/>
        </p:nvSpPr>
        <p:spPr>
          <a:xfrm>
            <a:off x="1439368" y="5589314"/>
            <a:ext cx="6445000" cy="1058125"/>
          </a:xfrm>
          <a:prstGeom prst="wedgeRectCallout">
            <a:avLst>
              <a:gd name="adj1" fmla="val -58338"/>
              <a:gd name="adj2" fmla="val 3832"/>
            </a:avLst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400" dirty="0" smtClean="0">
                <a:solidFill>
                  <a:schemeClr val="tx1"/>
                </a:solidFill>
              </a:rPr>
              <a:t>Žiji na severu Ameriky, Kanady, jsem velká šelma, ale živím se vším – nejraději mám ryby, ale i větší savce - losy, jeleny nebo bizony. Jsem spíše samotář a vyskytuju se i v některých amerických národních parcích. Mí předci pochází ze Severní Evropy a Asie. Kdo jsem? </a:t>
            </a:r>
            <a:endParaRPr lang="cs-CZ" sz="1400" dirty="0">
              <a:solidFill>
                <a:schemeClr val="tx1"/>
              </a:solidFill>
            </a:endParaRPr>
          </a:p>
        </p:txBody>
      </p:sp>
      <p:cxnSp>
        <p:nvCxnSpPr>
          <p:cNvPr id="26" name="Přímá spojnice 25"/>
          <p:cNvCxnSpPr/>
          <p:nvPr/>
        </p:nvCxnSpPr>
        <p:spPr>
          <a:xfrm>
            <a:off x="2411760" y="6576655"/>
            <a:ext cx="225010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400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7" grpId="0" animBg="1"/>
      <p:bldP spid="20" grpId="0" animBg="1"/>
      <p:bldP spid="21" grpId="0" animBg="1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79512" y="123576"/>
            <a:ext cx="8352928" cy="968636"/>
            <a:chOff x="179512" y="123576"/>
            <a:chExt cx="8352928" cy="968636"/>
          </a:xfrm>
        </p:grpSpPr>
        <p:pic>
          <p:nvPicPr>
            <p:cNvPr id="3" name="Picture 3" descr="C:\Documents and Settings\Administrator\Local Settings\Temporary Internet Files\Content.IE5\L3M7U2EB\MM900303364[1].gif"/>
            <p:cNvPicPr>
              <a:picLocks noChangeAspect="1" noChangeArrowheads="1" noCrop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512" y="123576"/>
              <a:ext cx="1013342" cy="9686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bdélníkový popisek 3"/>
            <p:cNvSpPr/>
            <p:nvPr/>
          </p:nvSpPr>
          <p:spPr>
            <a:xfrm>
              <a:off x="1475656" y="228116"/>
              <a:ext cx="7056784" cy="864096"/>
            </a:xfrm>
            <a:prstGeom prst="wedgeRectCallout">
              <a:avLst>
                <a:gd name="adj1" fmla="val -57106"/>
                <a:gd name="adj2" fmla="val 18081"/>
              </a:avLst>
            </a:prstGeom>
            <a:solidFill>
              <a:schemeClr val="bg2"/>
            </a:solidFill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1704975" indent="-1704975"/>
              <a:r>
                <a:rPr lang="cs-CZ" sz="2400" dirty="0" smtClean="0">
                  <a:solidFill>
                    <a:schemeClr val="tx1"/>
                  </a:solidFill>
                  <a:latin typeface="High Tower Text" pitchFamily="18" charset="0"/>
                </a:rPr>
                <a:t>  ŘEŠENÍ: </a:t>
              </a:r>
            </a:p>
            <a:p>
              <a:pPr marL="1704975" indent="-1704975"/>
              <a:r>
                <a:rPr lang="cs-CZ" sz="2400" dirty="0" smtClean="0">
                  <a:solidFill>
                    <a:schemeClr val="tx1"/>
                  </a:solidFill>
                  <a:latin typeface="High Tower Text" pitchFamily="18" charset="0"/>
                </a:rPr>
                <a:t>2. Uhodni podle popisu, o které zvíře se jedná.</a:t>
              </a:r>
              <a:endParaRPr lang="cs-CZ" dirty="0">
                <a:solidFill>
                  <a:schemeClr val="tx1"/>
                </a:solidFill>
                <a:latin typeface="High Tower Text" pitchFamily="18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83944" y="1288944"/>
            <a:ext cx="8852552" cy="545242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4099" name="Picture 3" descr="C:\Documents and Settings\Administrator\Local Settings\Temporary Internet Files\Content.IE5\L3M7U2EB\MC9004077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123" y="1700808"/>
            <a:ext cx="456449" cy="456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ový popisek 5"/>
          <p:cNvSpPr/>
          <p:nvPr/>
        </p:nvSpPr>
        <p:spPr>
          <a:xfrm>
            <a:off x="881873" y="1403150"/>
            <a:ext cx="5357798" cy="871701"/>
          </a:xfrm>
          <a:prstGeom prst="wedgeRectCallout">
            <a:avLst>
              <a:gd name="adj1" fmla="val -54663"/>
              <a:gd name="adj2" fmla="val 18186"/>
            </a:avLst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400" dirty="0" smtClean="0">
                <a:solidFill>
                  <a:schemeClr val="tx1"/>
                </a:solidFill>
              </a:rPr>
              <a:t>Pocházím z Afriky, patřím mezi kočkovité šelmy, jsem silný a velký, živím se masem a žiji ve smečce. Jsem považován za </a:t>
            </a:r>
            <a:r>
              <a:rPr lang="cs-CZ" sz="1400" smtClean="0">
                <a:solidFill>
                  <a:schemeClr val="tx1"/>
                </a:solidFill>
              </a:rPr>
              <a:t>krále všech </a:t>
            </a:r>
            <a:r>
              <a:rPr lang="cs-CZ" sz="1400" dirty="0" smtClean="0">
                <a:solidFill>
                  <a:schemeClr val="tx1"/>
                </a:solidFill>
              </a:rPr>
              <a:t>zvířat.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Kdo jsem?            </a:t>
            </a:r>
            <a:r>
              <a:rPr lang="cs-CZ" sz="1400" b="1" dirty="0" smtClean="0">
                <a:solidFill>
                  <a:srgbClr val="FF0000"/>
                </a:solidFill>
              </a:rPr>
              <a:t>LEV</a:t>
            </a:r>
            <a:endParaRPr lang="cs-CZ" sz="1400" b="1" dirty="0">
              <a:solidFill>
                <a:srgbClr val="FF0000"/>
              </a:solidFill>
            </a:endParaRPr>
          </a:p>
        </p:txBody>
      </p:sp>
      <p:pic>
        <p:nvPicPr>
          <p:cNvPr id="9" name="Picture 3" descr="C:\Documents and Settings\Administrator\Local Settings\Temporary Internet Files\Content.IE5\L3M7U2EB\MC9004077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005" y="5683243"/>
            <a:ext cx="485445" cy="485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Documents and Settings\Administrator\Local Settings\Temporary Internet Files\Content.IE5\L3M7U2EB\MC9004077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747615"/>
            <a:ext cx="485445" cy="485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Administrator\Local Settings\Temporary Internet Files\Content.IE5\L3M7U2EB\MC9004077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170" y="3754212"/>
            <a:ext cx="485445" cy="485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Documents and Settings\Administrator\Local Settings\Temporary Internet Files\Content.IE5\L3M7U2EB\MC9004077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617022"/>
            <a:ext cx="442939" cy="442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2047538" y="2157257"/>
            <a:ext cx="256302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Obdélníkový popisek 16"/>
          <p:cNvSpPr/>
          <p:nvPr/>
        </p:nvSpPr>
        <p:spPr>
          <a:xfrm>
            <a:off x="3190089" y="2406443"/>
            <a:ext cx="5041306" cy="864095"/>
          </a:xfrm>
          <a:prstGeom prst="wedgeRectCallout">
            <a:avLst>
              <a:gd name="adj1" fmla="val -58338"/>
              <a:gd name="adj2" fmla="val 3832"/>
            </a:avLst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400" dirty="0" smtClean="0">
                <a:solidFill>
                  <a:schemeClr val="tx1"/>
                </a:solidFill>
              </a:rPr>
              <a:t>Vypadám jako </a:t>
            </a:r>
            <a:r>
              <a:rPr lang="cs-CZ" sz="1400" dirty="0" err="1" smtClean="0">
                <a:solidFill>
                  <a:schemeClr val="tx1"/>
                </a:solidFill>
              </a:rPr>
              <a:t>medvědokočka</a:t>
            </a:r>
            <a:r>
              <a:rPr lang="cs-CZ" sz="1400" dirty="0" smtClean="0">
                <a:solidFill>
                  <a:schemeClr val="tx1"/>
                </a:solidFill>
              </a:rPr>
              <a:t>. Žiji v Číně a i když jsem všežravec, nejčastěji se živím výhonky bambusů. Patřím k ohroženým druhům.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Kdo jsem?               </a:t>
            </a:r>
            <a:r>
              <a:rPr lang="cs-CZ" sz="1400" b="1" dirty="0" smtClean="0">
                <a:solidFill>
                  <a:srgbClr val="FF0000"/>
                </a:solidFill>
              </a:rPr>
              <a:t>PANDA</a:t>
            </a:r>
            <a:endParaRPr lang="cs-CZ" sz="1400" b="1" dirty="0">
              <a:solidFill>
                <a:srgbClr val="FF0000"/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4386854" y="3154515"/>
            <a:ext cx="292145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Obdélníkový popisek 19"/>
          <p:cNvSpPr/>
          <p:nvPr/>
        </p:nvSpPr>
        <p:spPr>
          <a:xfrm>
            <a:off x="937868" y="3414889"/>
            <a:ext cx="5301803" cy="1022223"/>
          </a:xfrm>
          <a:prstGeom prst="wedgeRectCallout">
            <a:avLst>
              <a:gd name="adj1" fmla="val -54954"/>
              <a:gd name="adj2" fmla="val 2429"/>
            </a:avLst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400" dirty="0" smtClean="0">
                <a:solidFill>
                  <a:schemeClr val="tx1"/>
                </a:solidFill>
              </a:rPr>
              <a:t>Mám rád zimu, proto mě najdete na pólu. Patřím mezi ptáky, i když nelétám. Živím se hlavně rybami, pro které se potápím. Mám rád společnost a vypadám jako bych byl oblečen v uniformě.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Kdo jsem?            </a:t>
            </a:r>
            <a:r>
              <a:rPr lang="cs-CZ" sz="1400" b="1" dirty="0" smtClean="0">
                <a:solidFill>
                  <a:srgbClr val="FF0000"/>
                </a:solidFill>
              </a:rPr>
              <a:t>TUČŇÁK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21" name="Obdélníkový popisek 20"/>
          <p:cNvSpPr/>
          <p:nvPr/>
        </p:nvSpPr>
        <p:spPr>
          <a:xfrm>
            <a:off x="3173982" y="4558289"/>
            <a:ext cx="5041306" cy="864095"/>
          </a:xfrm>
          <a:prstGeom prst="wedgeRectCallout">
            <a:avLst>
              <a:gd name="adj1" fmla="val -58338"/>
              <a:gd name="adj2" fmla="val 3832"/>
            </a:avLst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400" dirty="0" smtClean="0">
                <a:solidFill>
                  <a:schemeClr val="tx1"/>
                </a:solidFill>
              </a:rPr>
              <a:t>Žiji v Austrálii, patřím mezi vačnatce a jsem býložravec. Pohybuju se pomocí skákání a o své děti pečuju ve vaku, který mám na břiše.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Kdo jsem?             </a:t>
            </a:r>
            <a:r>
              <a:rPr lang="cs-CZ" sz="1400" b="1" dirty="0" smtClean="0">
                <a:solidFill>
                  <a:srgbClr val="FF0000"/>
                </a:solidFill>
              </a:rPr>
              <a:t>KLOKAN</a:t>
            </a:r>
            <a:endParaRPr lang="cs-CZ" sz="1400" b="1" dirty="0">
              <a:solidFill>
                <a:srgbClr val="FF0000"/>
              </a:solidFill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4429228" y="5301208"/>
            <a:ext cx="256302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091394" y="4299513"/>
            <a:ext cx="256302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Obdélníkový popisek 24"/>
          <p:cNvSpPr/>
          <p:nvPr/>
        </p:nvSpPr>
        <p:spPr>
          <a:xfrm>
            <a:off x="1439368" y="5589314"/>
            <a:ext cx="6445000" cy="1058125"/>
          </a:xfrm>
          <a:prstGeom prst="wedgeRectCallout">
            <a:avLst>
              <a:gd name="adj1" fmla="val -58338"/>
              <a:gd name="adj2" fmla="val 3832"/>
            </a:avLst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400" dirty="0" smtClean="0">
                <a:solidFill>
                  <a:schemeClr val="tx1"/>
                </a:solidFill>
              </a:rPr>
              <a:t>Žiji na severu Ameriky, Kanady, jsem velká šelma, ale živím se vším – nejraději mám ryby, ale i větší savce -  losy, jeleny nebo bizony. Jsem spíše samotář a vyskytuju se i v některých amerických národních parcích. Mí předci pochází ze Severní Evropy a Asie. 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Kdo jsem?     </a:t>
            </a:r>
            <a:r>
              <a:rPr lang="cs-CZ" sz="1400" b="1" dirty="0" smtClean="0">
                <a:solidFill>
                  <a:srgbClr val="FF0000"/>
                </a:solidFill>
              </a:rPr>
              <a:t>MEDVĚD GRIZZLY</a:t>
            </a:r>
            <a:endParaRPr lang="cs-CZ" sz="1400" b="1" dirty="0">
              <a:solidFill>
                <a:srgbClr val="FF0000"/>
              </a:solidFill>
            </a:endParaRPr>
          </a:p>
        </p:txBody>
      </p:sp>
      <p:cxnSp>
        <p:nvCxnSpPr>
          <p:cNvPr id="26" name="Přímá spojnice 25"/>
          <p:cNvCxnSpPr/>
          <p:nvPr/>
        </p:nvCxnSpPr>
        <p:spPr>
          <a:xfrm>
            <a:off x="2411760" y="6576655"/>
            <a:ext cx="225010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487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8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1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6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1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6" dur="5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7" grpId="0" animBg="1"/>
      <p:bldP spid="20" grpId="0" animBg="1"/>
      <p:bldP spid="21" grpId="0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79512" y="123576"/>
            <a:ext cx="8352928" cy="968636"/>
            <a:chOff x="179512" y="123576"/>
            <a:chExt cx="8352928" cy="968636"/>
          </a:xfrm>
        </p:grpSpPr>
        <p:pic>
          <p:nvPicPr>
            <p:cNvPr id="3" name="Picture 3" descr="C:\Documents and Settings\Administrator\Local Settings\Temporary Internet Files\Content.IE5\L3M7U2EB\MM900303364[1].gif"/>
            <p:cNvPicPr>
              <a:picLocks noChangeAspect="1" noChangeArrowheads="1" noCrop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512" y="123576"/>
              <a:ext cx="1013342" cy="9686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bdélníkový popisek 3"/>
            <p:cNvSpPr/>
            <p:nvPr/>
          </p:nvSpPr>
          <p:spPr>
            <a:xfrm>
              <a:off x="1475656" y="228116"/>
              <a:ext cx="7056784" cy="864096"/>
            </a:xfrm>
            <a:prstGeom prst="wedgeRectCallout">
              <a:avLst>
                <a:gd name="adj1" fmla="val -57106"/>
                <a:gd name="adj2" fmla="val 18081"/>
              </a:avLst>
            </a:prstGeom>
            <a:solidFill>
              <a:schemeClr val="bg2"/>
            </a:solidFill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450850" indent="-450850"/>
              <a:r>
                <a:rPr lang="cs-CZ" sz="2400" dirty="0" smtClean="0">
                  <a:solidFill>
                    <a:schemeClr val="tx1"/>
                  </a:solidFill>
                  <a:latin typeface="High Tower Text" pitchFamily="18" charset="0"/>
                </a:rPr>
                <a:t>  3. Urči, do kterého kontinentu patří následující zvířata.</a:t>
              </a:r>
              <a:endParaRPr lang="cs-CZ" dirty="0">
                <a:solidFill>
                  <a:schemeClr val="tx1"/>
                </a:solidFill>
                <a:latin typeface="High Tower Text" pitchFamily="18" charset="0"/>
              </a:endParaRPr>
            </a:p>
          </p:txBody>
        </p:sp>
      </p:grpSp>
      <p:pic>
        <p:nvPicPr>
          <p:cNvPr id="1028" name="Picture 4" descr="C:\Documents and Settings\Administrator\Local Settings\Temporary Internet Files\Content.IE5\L3M7U2EB\MC9004076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388" y="1873129"/>
            <a:ext cx="948268" cy="1004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Administrator\Local Settings\Temporary Internet Files\Content.IE5\UJHMR1BW\MC9004075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461" y="4270681"/>
            <a:ext cx="1071105" cy="1053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Administrator\Local Settings\Temporary Internet Files\Content.IE5\O1QFCTUF\MC9004075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5705" y="5792256"/>
            <a:ext cx="898216" cy="1000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Administrator\Local Settings\Temporary Internet Files\Content.IE5\WPYJ0XEZ\MC9004056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1163" y="5878481"/>
            <a:ext cx="1041668" cy="955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Administrator\Local Settings\Temporary Internet Files\Content.IE5\O1QFCTUF\MC90040759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8314" y="2132856"/>
            <a:ext cx="1307728" cy="1082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Administrator\Local Settings\Temporary Internet Files\Content.IE5\L3M7U2EB\MC9004082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7" y="4672876"/>
            <a:ext cx="815623" cy="94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1484784"/>
            <a:ext cx="1155953" cy="33855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  <a:latin typeface="High Tower Text" pitchFamily="18" charset="0"/>
              </a:rPr>
              <a:t>EVROPA</a:t>
            </a:r>
            <a:endParaRPr lang="cs-CZ" sz="1600" dirty="0">
              <a:solidFill>
                <a:schemeClr val="bg1"/>
              </a:solidFill>
              <a:latin typeface="High Tower Text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3221" y="3834275"/>
            <a:ext cx="872435" cy="33855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schemeClr val="bg1"/>
                </a:solidFill>
                <a:latin typeface="High Tower Text" pitchFamily="18" charset="0"/>
              </a:rPr>
              <a:t>ASIE</a:t>
            </a:r>
            <a:endParaRPr lang="cs-CZ" sz="1600" dirty="0">
              <a:solidFill>
                <a:schemeClr val="bg1"/>
              </a:solidFill>
              <a:latin typeface="High Tower Text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46510" y="5432073"/>
            <a:ext cx="1099376" cy="33855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schemeClr val="bg1"/>
                </a:solidFill>
                <a:latin typeface="High Tower Text" pitchFamily="18" charset="0"/>
              </a:rPr>
              <a:t>AFRIKA</a:t>
            </a:r>
            <a:endParaRPr lang="cs-CZ" sz="1600" dirty="0">
              <a:solidFill>
                <a:schemeClr val="bg1"/>
              </a:solidFill>
              <a:latin typeface="High Tower Text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612523" y="5453702"/>
            <a:ext cx="1418949" cy="33855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  <a:latin typeface="High Tower Text" pitchFamily="18" charset="0"/>
              </a:rPr>
              <a:t>AUSTRÁLIE</a:t>
            </a:r>
            <a:endParaRPr lang="cs-CZ" sz="1600" dirty="0">
              <a:solidFill>
                <a:schemeClr val="bg1"/>
              </a:solidFill>
              <a:latin typeface="High Tower Text" pitchFamily="18" charset="0"/>
            </a:endParaRPr>
          </a:p>
        </p:txBody>
      </p:sp>
      <p:pic>
        <p:nvPicPr>
          <p:cNvPr id="1035" name="Picture 11" descr="C:\Documents and Settings\Administrator\Local Settings\Temporary Internet Files\Content.IE5\UJHMR1BW\MC90040836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4625" y="5601350"/>
            <a:ext cx="845325" cy="869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7745784" y="4313458"/>
            <a:ext cx="1254166" cy="33855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  <a:latin typeface="High Tower Text" pitchFamily="18" charset="0"/>
              </a:rPr>
              <a:t>AMERIKA</a:t>
            </a:r>
            <a:endParaRPr lang="cs-CZ" sz="1600" dirty="0">
              <a:solidFill>
                <a:schemeClr val="bg1"/>
              </a:solidFill>
              <a:latin typeface="High Tower Text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452320" y="1811474"/>
            <a:ext cx="1691680" cy="33855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  <a:latin typeface="High Tower Text" pitchFamily="18" charset="0"/>
              </a:rPr>
              <a:t>ANTARKTIDA</a:t>
            </a:r>
            <a:endParaRPr lang="cs-CZ" sz="1600" dirty="0">
              <a:solidFill>
                <a:schemeClr val="bg1"/>
              </a:solidFill>
              <a:latin typeface="High Tower Text" pitchFamily="18" charset="0"/>
            </a:endParaRPr>
          </a:p>
        </p:txBody>
      </p:sp>
      <p:pic>
        <p:nvPicPr>
          <p:cNvPr id="1039" name="Picture 15" descr="C:\Documents and Settings\Administrator\Local Settings\Temporary Internet Files\Content.IE5\WPYJ0XEZ\MC90035610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4898" y="1712493"/>
            <a:ext cx="1216355" cy="840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Documents and Settings\Administrator\Local Settings\Temporary Internet Files\Content.IE5\L3M7U2EB\MC90044139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9480" y="4310527"/>
            <a:ext cx="910886" cy="852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Documents and Settings\Administrator\Local Settings\Temporary Internet Files\Content.IE5\O1QFCTUF\MC90011135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847" y="2559045"/>
            <a:ext cx="1161511" cy="942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Documents and Settings\Administrator\Local Settings\Temporary Internet Files\Content.IE5\UJHMR1BW\MC900326498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1154" y="3922185"/>
            <a:ext cx="970751" cy="1241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Documents and Settings\Administrator\Local Settings\Temporary Internet Files\Content.IE5\L3M7U2EB\MC900109197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7454" y="1558601"/>
            <a:ext cx="629085" cy="1148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Documents and Settings\Administrator\Local Settings\Temporary Internet Files\Content.IE5\WPYJ0XEZ\MC900111358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0569" y="4310527"/>
            <a:ext cx="1205597" cy="782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Documents and Settings\Administrator\Local Settings\Temporary Internet Files\Content.IE5\WPYJ0XEZ\MC900337952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7362" y="2849623"/>
            <a:ext cx="1504121" cy="1016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Documents and Settings\Administrator\Local Settings\Temporary Internet Files\Content.IE5\L3M7U2EB\MC900430027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1365" y="3839807"/>
            <a:ext cx="1171158" cy="553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Documents and Settings\Administrator\Local Settings\Temporary Internet Files\Content.IE5\WPYJ0XEZ\MC900326496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6694" y="2836496"/>
            <a:ext cx="918384" cy="874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Documents and Settings\Administrator\Local Settings\Temporary Internet Files\Content.IE5\L3M7U2EB\MC900324476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3798" y="1712493"/>
            <a:ext cx="1041314" cy="904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Documents and Settings\Administrator\Local Settings\Temporary Internet Files\Content.IE5\UJHMR1BW\MC900430003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7518" y="3903013"/>
            <a:ext cx="788249" cy="1241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Documents and Settings\Administrator\Local Settings\Temporary Internet Files\Content.IE5\WPYJ0XEZ\MC900441392[1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4081" y="2793275"/>
            <a:ext cx="909440" cy="893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9233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5" grpId="0" animBg="1"/>
      <p:bldP spid="16" grpId="0" animBg="1"/>
      <p:bldP spid="17" grpId="0" animBg="1"/>
      <p:bldP spid="19" grpId="0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79512" y="123576"/>
            <a:ext cx="8640960" cy="968636"/>
            <a:chOff x="179512" y="123576"/>
            <a:chExt cx="8640960" cy="968636"/>
          </a:xfrm>
        </p:grpSpPr>
        <p:pic>
          <p:nvPicPr>
            <p:cNvPr id="3" name="Picture 3" descr="C:\Documents and Settings\Administrator\Local Settings\Temporary Internet Files\Content.IE5\L3M7U2EB\MM900303364[1].gif"/>
            <p:cNvPicPr>
              <a:picLocks noChangeAspect="1" noChangeArrowheads="1" noCrop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512" y="123576"/>
              <a:ext cx="1013342" cy="9686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bdélníkový popisek 3"/>
            <p:cNvSpPr/>
            <p:nvPr/>
          </p:nvSpPr>
          <p:spPr>
            <a:xfrm>
              <a:off x="1475656" y="228116"/>
              <a:ext cx="7344816" cy="864096"/>
            </a:xfrm>
            <a:prstGeom prst="wedgeRectCallout">
              <a:avLst>
                <a:gd name="adj1" fmla="val -57106"/>
                <a:gd name="adj2" fmla="val 18081"/>
              </a:avLst>
            </a:prstGeom>
            <a:solidFill>
              <a:schemeClr val="bg2"/>
            </a:solidFill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450850" indent="-450850"/>
              <a:r>
                <a:rPr lang="cs-CZ" sz="2400" dirty="0" smtClean="0">
                  <a:solidFill>
                    <a:schemeClr val="tx1"/>
                  </a:solidFill>
                  <a:latin typeface="High Tower Text" pitchFamily="18" charset="0"/>
                </a:rPr>
                <a:t>  ŘEŠENÍ:</a:t>
              </a:r>
            </a:p>
            <a:p>
              <a:pPr marL="450850" indent="-450850"/>
              <a:r>
                <a:rPr lang="cs-CZ" sz="2400" dirty="0" smtClean="0">
                  <a:solidFill>
                    <a:schemeClr val="tx1"/>
                  </a:solidFill>
                  <a:latin typeface="High Tower Text" pitchFamily="18" charset="0"/>
                </a:rPr>
                <a:t>3. Urči, do kterého kontinentu patří následující zvířata.</a:t>
              </a:r>
              <a:endParaRPr lang="cs-CZ" dirty="0">
                <a:solidFill>
                  <a:schemeClr val="tx1"/>
                </a:solidFill>
                <a:latin typeface="High Tower Text" pitchFamily="18" charset="0"/>
              </a:endParaRPr>
            </a:p>
          </p:txBody>
        </p:sp>
      </p:grpSp>
      <p:pic>
        <p:nvPicPr>
          <p:cNvPr id="1028" name="Picture 4" descr="C:\Documents and Settings\Administrator\Local Settings\Temporary Internet Files\Content.IE5\L3M7U2EB\MC9004076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388" y="1873129"/>
            <a:ext cx="948268" cy="1004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Administrator\Local Settings\Temporary Internet Files\Content.IE5\UJHMR1BW\MC9004075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461" y="4270681"/>
            <a:ext cx="1071105" cy="1053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Administrator\Local Settings\Temporary Internet Files\Content.IE5\O1QFCTUF\MC9004075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5705" y="5792256"/>
            <a:ext cx="898216" cy="1000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Administrator\Local Settings\Temporary Internet Files\Content.IE5\WPYJ0XEZ\MC9004056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1163" y="5878481"/>
            <a:ext cx="1041668" cy="955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Administrator\Local Settings\Temporary Internet Files\Content.IE5\O1QFCTUF\MC90040759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8314" y="2132856"/>
            <a:ext cx="1307728" cy="1082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Administrator\Local Settings\Temporary Internet Files\Content.IE5\L3M7U2EB\MC9004082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7" y="4672876"/>
            <a:ext cx="815623" cy="94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1484784"/>
            <a:ext cx="1155953" cy="33855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  <a:latin typeface="High Tower Text" pitchFamily="18" charset="0"/>
              </a:rPr>
              <a:t>EVROPA</a:t>
            </a:r>
            <a:endParaRPr lang="cs-CZ" sz="1600" dirty="0">
              <a:solidFill>
                <a:schemeClr val="bg1"/>
              </a:solidFill>
              <a:latin typeface="High Tower Text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3221" y="3834275"/>
            <a:ext cx="872435" cy="33855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schemeClr val="bg1"/>
                </a:solidFill>
                <a:latin typeface="High Tower Text" pitchFamily="18" charset="0"/>
              </a:rPr>
              <a:t>ASIE</a:t>
            </a:r>
            <a:endParaRPr lang="cs-CZ" sz="1600" dirty="0">
              <a:solidFill>
                <a:schemeClr val="bg1"/>
              </a:solidFill>
              <a:latin typeface="High Tower Text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46510" y="5432073"/>
            <a:ext cx="1099376" cy="33855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schemeClr val="bg1"/>
                </a:solidFill>
                <a:latin typeface="High Tower Text" pitchFamily="18" charset="0"/>
              </a:rPr>
              <a:t>AFRIKA</a:t>
            </a:r>
            <a:endParaRPr lang="cs-CZ" sz="1600" dirty="0">
              <a:solidFill>
                <a:schemeClr val="bg1"/>
              </a:solidFill>
              <a:latin typeface="High Tower Text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612523" y="5453702"/>
            <a:ext cx="1418949" cy="33855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  <a:latin typeface="High Tower Text" pitchFamily="18" charset="0"/>
              </a:rPr>
              <a:t>AUSTRÁLIE</a:t>
            </a:r>
            <a:endParaRPr lang="cs-CZ" sz="1600" dirty="0">
              <a:solidFill>
                <a:schemeClr val="bg1"/>
              </a:solidFill>
              <a:latin typeface="High Tower Text" pitchFamily="18" charset="0"/>
            </a:endParaRPr>
          </a:p>
        </p:txBody>
      </p:sp>
      <p:pic>
        <p:nvPicPr>
          <p:cNvPr id="1035" name="Picture 11" descr="C:\Documents and Settings\Administrator\Local Settings\Temporary Internet Files\Content.IE5\UJHMR1BW\MC90040836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4625" y="5601350"/>
            <a:ext cx="845325" cy="869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7745784" y="4313458"/>
            <a:ext cx="1254166" cy="33855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  <a:latin typeface="High Tower Text" pitchFamily="18" charset="0"/>
              </a:rPr>
              <a:t>AMERIKA</a:t>
            </a:r>
            <a:endParaRPr lang="cs-CZ" sz="1600" dirty="0">
              <a:solidFill>
                <a:schemeClr val="bg1"/>
              </a:solidFill>
              <a:latin typeface="High Tower Text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452320" y="1811474"/>
            <a:ext cx="1691680" cy="33855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  <a:latin typeface="High Tower Text" pitchFamily="18" charset="0"/>
              </a:rPr>
              <a:t>ANTARKTIDA</a:t>
            </a:r>
            <a:endParaRPr lang="cs-CZ" sz="1600" dirty="0">
              <a:solidFill>
                <a:schemeClr val="bg1"/>
              </a:solidFill>
              <a:latin typeface="High Tower Text" pitchFamily="18" charset="0"/>
            </a:endParaRPr>
          </a:p>
        </p:txBody>
      </p:sp>
      <p:pic>
        <p:nvPicPr>
          <p:cNvPr id="1039" name="Picture 15" descr="C:\Documents and Settings\Administrator\Local Settings\Temporary Internet Files\Content.IE5\WPYJ0XEZ\MC90035610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4898" y="1712493"/>
            <a:ext cx="1216355" cy="840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Documents and Settings\Administrator\Local Settings\Temporary Internet Files\Content.IE5\L3M7U2EB\MC90044139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9480" y="4310527"/>
            <a:ext cx="910886" cy="852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Documents and Settings\Administrator\Local Settings\Temporary Internet Files\Content.IE5\O1QFCTUF\MC90011135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847" y="2559045"/>
            <a:ext cx="1161511" cy="942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Documents and Settings\Administrator\Local Settings\Temporary Internet Files\Content.IE5\UJHMR1BW\MC900326498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1154" y="3922185"/>
            <a:ext cx="970751" cy="1241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Documents and Settings\Administrator\Local Settings\Temporary Internet Files\Content.IE5\L3M7U2EB\MC900109197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7454" y="1558601"/>
            <a:ext cx="629085" cy="1148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Documents and Settings\Administrator\Local Settings\Temporary Internet Files\Content.IE5\WPYJ0XEZ\MC900111358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0569" y="4310527"/>
            <a:ext cx="1205597" cy="782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Documents and Settings\Administrator\Local Settings\Temporary Internet Files\Content.IE5\WPYJ0XEZ\MC900337952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7362" y="2849623"/>
            <a:ext cx="1504121" cy="1016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Documents and Settings\Administrator\Local Settings\Temporary Internet Files\Content.IE5\L3M7U2EB\MC900430027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1365" y="3839807"/>
            <a:ext cx="1171158" cy="553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Documents and Settings\Administrator\Local Settings\Temporary Internet Files\Content.IE5\WPYJ0XEZ\MC900326496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6694" y="2836496"/>
            <a:ext cx="918384" cy="874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Documents and Settings\Administrator\Local Settings\Temporary Internet Files\Content.IE5\L3M7U2EB\MC900324476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3798" y="1712493"/>
            <a:ext cx="1041314" cy="904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Documents and Settings\Administrator\Local Settings\Temporary Internet Files\Content.IE5\UJHMR1BW\MC900430003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7518" y="3903013"/>
            <a:ext cx="788249" cy="1241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Documents and Settings\Administrator\Local Settings\Temporary Internet Files\Content.IE5\WPYJ0XEZ\MC900441392[1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4081" y="2793275"/>
            <a:ext cx="909440" cy="893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 flipH="1">
            <a:off x="3645886" y="5093019"/>
            <a:ext cx="2563594" cy="52996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stCxn id="1047" idx="3"/>
          </p:cNvCxnSpPr>
          <p:nvPr/>
        </p:nvCxnSpPr>
        <p:spPr>
          <a:xfrm>
            <a:off x="5612523" y="4116356"/>
            <a:ext cx="2133261" cy="154325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7241483" y="3717033"/>
            <a:ext cx="642884" cy="55309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endCxn id="1028" idx="3"/>
          </p:cNvCxnSpPr>
          <p:nvPr/>
        </p:nvCxnSpPr>
        <p:spPr>
          <a:xfrm flipH="1" flipV="1">
            <a:off x="1475656" y="2375446"/>
            <a:ext cx="718142" cy="502317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endCxn id="1028" idx="3"/>
          </p:cNvCxnSpPr>
          <p:nvPr/>
        </p:nvCxnSpPr>
        <p:spPr>
          <a:xfrm flipH="1" flipV="1">
            <a:off x="1475656" y="2375446"/>
            <a:ext cx="401862" cy="161813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1475656" y="2426579"/>
            <a:ext cx="795986" cy="1439809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1475657" y="3652779"/>
            <a:ext cx="1620541" cy="213609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667250" y="4815114"/>
            <a:ext cx="1966637" cy="55581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endCxn id="17" idx="0"/>
          </p:cNvCxnSpPr>
          <p:nvPr/>
        </p:nvCxnSpPr>
        <p:spPr>
          <a:xfrm>
            <a:off x="5364088" y="3358005"/>
            <a:ext cx="957910" cy="2095697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25" name="Přímá spojnice 1024"/>
          <p:cNvCxnSpPr>
            <a:stCxn id="1039" idx="2"/>
            <a:endCxn id="16" idx="3"/>
          </p:cNvCxnSpPr>
          <p:nvPr/>
        </p:nvCxnSpPr>
        <p:spPr>
          <a:xfrm flipH="1">
            <a:off x="3645886" y="2553218"/>
            <a:ext cx="557190" cy="30481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33" name="Přímá spojnice 1032"/>
          <p:cNvCxnSpPr/>
          <p:nvPr/>
        </p:nvCxnSpPr>
        <p:spPr>
          <a:xfrm>
            <a:off x="6636539" y="2276872"/>
            <a:ext cx="926386" cy="27634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37" name="Přímá spojnice 1036"/>
          <p:cNvCxnSpPr>
            <a:stCxn id="1045" idx="3"/>
          </p:cNvCxnSpPr>
          <p:nvPr/>
        </p:nvCxnSpPr>
        <p:spPr>
          <a:xfrm flipV="1">
            <a:off x="5856166" y="3215553"/>
            <a:ext cx="2172218" cy="14862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7691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2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2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7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5" grpId="0" animBg="1"/>
      <p:bldP spid="16" grpId="0" animBg="1"/>
      <p:bldP spid="17" grpId="0" animBg="1"/>
      <p:bldP spid="19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83343" y="931503"/>
            <a:ext cx="3456384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igh Tower Text" pitchFamily="18" charset="0"/>
              </a:rPr>
              <a:t>POUŽITÉ ZDROJE: 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igh Tower Text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83342" y="1700808"/>
            <a:ext cx="569696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80975" lvl="0" indent="-180975">
              <a:buFont typeface="Arial" pitchFamily="34" charset="0"/>
              <a:buChar char="•"/>
            </a:pPr>
            <a:r>
              <a:rPr lang="cs-CZ" b="1" dirty="0" smtClean="0">
                <a:latin typeface="High Tower Text" pitchFamily="18" charset="0"/>
              </a:rPr>
              <a:t>Obrázky dostupné z WWW: </a:t>
            </a:r>
            <a:r>
              <a:rPr lang="en-US" b="1" dirty="0" smtClean="0">
                <a:latin typeface="High Tower Text" pitchFamily="18" charset="0"/>
              </a:rPr>
              <a:t>&lt;</a:t>
            </a:r>
            <a:r>
              <a:rPr lang="cs-CZ" b="1" dirty="0" smtClean="0">
                <a:latin typeface="High Tower Text" pitchFamily="18" charset="0"/>
              </a:rPr>
              <a:t>http://office.</a:t>
            </a:r>
            <a:r>
              <a:rPr lang="cs-CZ" b="1" dirty="0" err="1" smtClean="0">
                <a:latin typeface="High Tower Text" pitchFamily="18" charset="0"/>
              </a:rPr>
              <a:t>microsoft.com</a:t>
            </a:r>
            <a:r>
              <a:rPr lang="en-US" b="1" dirty="0" smtClean="0">
                <a:latin typeface="High Tower Text" pitchFamily="18" charset="0"/>
              </a:rPr>
              <a:t>&gt;</a:t>
            </a:r>
            <a:endParaRPr lang="cs-CZ" b="1" dirty="0" smtClean="0">
              <a:latin typeface="High Tower Text" pitchFamily="18" charset="0"/>
            </a:endParaRPr>
          </a:p>
          <a:p>
            <a:pPr marL="180975" indent="-180975"/>
            <a:endParaRPr lang="cs-CZ" b="1" dirty="0">
              <a:latin typeface="High Tower Tex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9301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353</TotalTime>
  <Words>719</Words>
  <Application>Microsoft Office PowerPoint</Application>
  <PresentationFormat>Předvádění na obrazovce (4:3)</PresentationFormat>
  <Paragraphs>212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   ZŠP a ZŠS Uherský Brod    projekt č. CZ.1.07/1.4.00/21.0961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ZŠP a ZŠS Uherský Brod    projekt č. CZ.1.07/1.4.00/21.0961 </dc:title>
  <dc:creator>pavla</dc:creator>
  <cp:lastModifiedBy>Alenka</cp:lastModifiedBy>
  <cp:revision>27</cp:revision>
  <dcterms:created xsi:type="dcterms:W3CDTF">2012-02-21T11:14:49Z</dcterms:created>
  <dcterms:modified xsi:type="dcterms:W3CDTF">2012-06-21T12:13:20Z</dcterms:modified>
</cp:coreProperties>
</file>