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03A4F-DD76-44D9-8EF1-15AD9BDB49A1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3A22F-7BCA-45B2-973F-1F14757F3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03A4F-DD76-44D9-8EF1-15AD9BDB49A1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3A22F-7BCA-45B2-973F-1F14757F3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03A4F-DD76-44D9-8EF1-15AD9BDB49A1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3A22F-7BCA-45B2-973F-1F14757F3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03A4F-DD76-44D9-8EF1-15AD9BDB49A1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3A22F-7BCA-45B2-973F-1F14757F3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03A4F-DD76-44D9-8EF1-15AD9BDB49A1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3A22F-7BCA-45B2-973F-1F14757F3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03A4F-DD76-44D9-8EF1-15AD9BDB49A1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3A22F-7BCA-45B2-973F-1F14757F3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03A4F-DD76-44D9-8EF1-15AD9BDB49A1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3A22F-7BCA-45B2-973F-1F14757F3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03A4F-DD76-44D9-8EF1-15AD9BDB49A1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3A22F-7BCA-45B2-973F-1F14757F3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03A4F-DD76-44D9-8EF1-15AD9BDB49A1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3A22F-7BCA-45B2-973F-1F14757F3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03A4F-DD76-44D9-8EF1-15AD9BDB49A1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3A22F-7BCA-45B2-973F-1F14757F3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03A4F-DD76-44D9-8EF1-15AD9BDB49A1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E3A22F-7BCA-45B2-973F-1F14757F3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 cstate="print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903A4F-DD76-44D9-8EF1-15AD9BDB49A1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04E3A22F-7BCA-45B2-973F-1F14757F31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5" Type="http://schemas.openxmlformats.org/officeDocument/2006/relationships/image" Target="../media/image1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Relationship Id="rId14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5" Type="http://schemas.openxmlformats.org/officeDocument/2006/relationships/image" Target="../media/image1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Relationship Id="rId14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289757"/>
            <a:ext cx="8568952" cy="1147355"/>
          </a:xfrm>
        </p:spPr>
        <p:txBody>
          <a:bodyPr>
            <a:noAutofit/>
          </a:bodyPr>
          <a:lstStyle/>
          <a:p>
            <a:pPr algn="l"/>
            <a:r>
              <a:rPr lang="cs-CZ" sz="28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Přírodopis Č. </a:t>
            </a:r>
            <a:r>
              <a:rPr lang="cs-CZ" sz="2800" dirty="0" err="1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DUMu</a:t>
            </a:r>
            <a:r>
              <a:rPr lang="cs-CZ" sz="28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:  </a:t>
            </a:r>
            <a:br>
              <a:rPr lang="cs-CZ" sz="28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</a:br>
            <a:r>
              <a:rPr lang="cs-CZ" sz="28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VY_32_INOVACE_12_lidské rasy a rovnoprávnost</a:t>
            </a:r>
            <a:endParaRPr lang="cs-CZ" sz="280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3688" y="1628800"/>
            <a:ext cx="5616624" cy="1147355"/>
          </a:xfrm>
        </p:spPr>
        <p:txBody>
          <a:bodyPr/>
          <a:lstStyle/>
          <a:p>
            <a:pPr algn="ctr">
              <a:defRPr/>
            </a:pPr>
            <a:r>
              <a:rPr lang="cs-CZ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ZŠP a ZŠS Uherský Brod</a:t>
            </a:r>
          </a:p>
          <a:p>
            <a:pPr algn="ctr">
              <a:defRPr/>
            </a:pPr>
            <a:r>
              <a:rPr lang="cs-CZ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projekt č. CZ.1.07/1.4.00/21.0961</a:t>
            </a:r>
          </a:p>
          <a:p>
            <a:pPr algn="ctr"/>
            <a:endParaRPr lang="cs-CZ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Administrator\Local Settings\Temporary Internet Files\Content.IE5\7T6FNHIS\MC9000711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37112"/>
            <a:ext cx="220018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4968974" cy="10848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539552" y="4813654"/>
            <a:ext cx="7056437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endParaRPr lang="cs-CZ" sz="20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endParaRPr lang="cs-CZ" sz="20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r>
              <a:rPr lang="cs-CZ" sz="2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Jméno autora:	</a:t>
            </a:r>
            <a:r>
              <a:rPr lang="cs-CZ" sz="2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Pavla Zajdová</a:t>
            </a:r>
            <a:endParaRPr lang="cs-CZ" sz="20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7515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Administrator\Local Settings\Temporary Internet Files\Content.IE5\89ABCDEF\MP9004331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1620" y="2708920"/>
            <a:ext cx="6840760" cy="368098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35596" y="764704"/>
            <a:ext cx="727280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92175" indent="-892175"/>
            <a:r>
              <a:rPr lang="cs-CZ" dirty="0" smtClean="0"/>
              <a:t>Anotace: Tato prezentace je vytvořena jako metodická pomůcka v hodinách přírodopisu pro žáky 6. tříd ZŠ praktické. </a:t>
            </a:r>
          </a:p>
          <a:p>
            <a:pPr marL="892175"/>
            <a:r>
              <a:rPr lang="cs-CZ" dirty="0" smtClean="0"/>
              <a:t>Děti si tak zábavnější formou mohou procvičit a zdokonalit poznatky o lidských rasách a rovnoprávnosti mezi lidmi.</a:t>
            </a:r>
          </a:p>
          <a:p>
            <a:pPr marL="982663" indent="-90488"/>
            <a:r>
              <a:rPr lang="cs-CZ" dirty="0" smtClean="0"/>
              <a:t>Je možné vytisknout i jako pracovní list.</a:t>
            </a:r>
          </a:p>
          <a:p>
            <a:pPr marL="982663" indent="-90488"/>
            <a:r>
              <a:rPr lang="cs-CZ" dirty="0" smtClean="0"/>
              <a:t>Doba vytvoření vzdělávacího materiálu – březen 2012.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7721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Administrator\Local Settings\Temporary Internet Files\Content.IE5\5UELB2HB\MP9004306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354312"/>
            <a:ext cx="5904656" cy="3953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07604" y="836712"/>
            <a:ext cx="7128792" cy="132343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LIDSKÉ RASY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                                 A </a:t>
            </a: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ROVNOPRÁVNOST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3398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>
            <a:off x="467544" y="476672"/>
            <a:ext cx="7920880" cy="769925"/>
            <a:chOff x="467544" y="476672"/>
            <a:chExt cx="7920880" cy="769925"/>
          </a:xfrm>
        </p:grpSpPr>
        <p:pic>
          <p:nvPicPr>
            <p:cNvPr id="4098" name="Picture 2" descr="C:\Program Files\Microsoft Office\MEDIA\CAGCAT10\j0251301.wmf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476672"/>
              <a:ext cx="913486" cy="769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1475656" y="476672"/>
              <a:ext cx="69127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1.  </a:t>
              </a:r>
              <a:r>
                <a:rPr lang="cs-CZ" dirty="0" smtClean="0"/>
                <a:t>Poznej, </a:t>
              </a:r>
              <a:r>
                <a:rPr lang="cs-CZ" dirty="0" smtClean="0"/>
                <a:t>o které světadíly se jedná a která rasa je nejčastěji obývá.</a:t>
              </a:r>
              <a:endParaRPr lang="cs-CZ" dirty="0"/>
            </a:p>
          </p:txBody>
        </p:sp>
      </p:grpSp>
      <p:pic>
        <p:nvPicPr>
          <p:cNvPr id="4102" name="Picture 6" descr="C:\Documents and Settings\Administrator\Local Settings\Temporary Internet Files\Content.IE5\5UELB2HB\MC9003559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3488" y="2287468"/>
            <a:ext cx="463939" cy="78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Administrator\Local Settings\Temporary Internet Files\Content.IE5\5UELB2HB\MC9000170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7406" y="3024060"/>
            <a:ext cx="496222" cy="82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552410" y="1667361"/>
            <a:ext cx="3947582" cy="620107"/>
            <a:chOff x="552410" y="1667361"/>
            <a:chExt cx="3947582" cy="620107"/>
          </a:xfrm>
        </p:grpSpPr>
        <p:pic>
          <p:nvPicPr>
            <p:cNvPr id="4099" name="Picture 3" descr="C:\Documents and Settings\Administrator\Local Settings\Temporary Internet Files\Content.IE5\X7HI1KU4\MC900438227[1].wmf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0000" t="34350"/>
            <a:stretch/>
          </p:blipFill>
          <p:spPr bwMode="auto">
            <a:xfrm>
              <a:off x="1110692" y="1687551"/>
              <a:ext cx="437276" cy="599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6" descr="C:\Documents and Settings\Administrator\Local Settings\Temporary Internet Files\Content.IE5\O1QFCTUF\MC900407584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2410" y="1667361"/>
              <a:ext cx="499498" cy="6082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7" name="Přímá spojnice 6"/>
            <p:cNvCxnSpPr/>
            <p:nvPr/>
          </p:nvCxnSpPr>
          <p:spPr>
            <a:xfrm>
              <a:off x="1662125" y="2192555"/>
              <a:ext cx="2837867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552410" y="2437502"/>
            <a:ext cx="3947581" cy="577886"/>
            <a:chOff x="552410" y="2437502"/>
            <a:chExt cx="3947581" cy="577886"/>
          </a:xfrm>
        </p:grpSpPr>
        <p:pic>
          <p:nvPicPr>
            <p:cNvPr id="13" name="Picture 4" descr="C:\Documents and Settings\Administrator\Local Settings\Temporary Internet Files\Content.IE5\L3M7U2EB\MC900407620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2410" y="2437502"/>
              <a:ext cx="462457" cy="5778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29" name="Přímá spojnice 28"/>
            <p:cNvCxnSpPr/>
            <p:nvPr/>
          </p:nvCxnSpPr>
          <p:spPr>
            <a:xfrm>
              <a:off x="1662124" y="2994185"/>
              <a:ext cx="2837867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4691707" y="3336805"/>
            <a:ext cx="4086312" cy="464672"/>
            <a:chOff x="4691707" y="3336805"/>
            <a:chExt cx="4086312" cy="464672"/>
          </a:xfrm>
        </p:grpSpPr>
        <p:pic>
          <p:nvPicPr>
            <p:cNvPr id="16" name="Picture 8" descr="C:\Documents and Settings\Administrator\Local Settings\Temporary Internet Files\Content.IE5\O1QFCTUF\MC900407592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91707" y="3336805"/>
              <a:ext cx="534103" cy="4646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0" name="Přímá spojnice 29"/>
            <p:cNvCxnSpPr/>
            <p:nvPr/>
          </p:nvCxnSpPr>
          <p:spPr>
            <a:xfrm>
              <a:off x="5940152" y="3792699"/>
              <a:ext cx="2837867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4686282" y="2311256"/>
            <a:ext cx="4091737" cy="712127"/>
            <a:chOff x="4686282" y="2311256"/>
            <a:chExt cx="4091737" cy="712127"/>
          </a:xfrm>
        </p:grpSpPr>
        <p:grpSp>
          <p:nvGrpSpPr>
            <p:cNvPr id="3" name="Skupina 2"/>
            <p:cNvGrpSpPr/>
            <p:nvPr/>
          </p:nvGrpSpPr>
          <p:grpSpPr>
            <a:xfrm>
              <a:off x="4686282" y="2391853"/>
              <a:ext cx="418655" cy="602332"/>
              <a:chOff x="7884367" y="4672876"/>
              <a:chExt cx="1115583" cy="1798213"/>
            </a:xfrm>
          </p:grpSpPr>
          <p:pic>
            <p:nvPicPr>
              <p:cNvPr id="17" name="Picture 11" descr="C:\Documents and Settings\Administrator\Local Settings\Temporary Internet Files\Content.IE5\UJHMR1BW\MC900408369[1].wmf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154625" y="5601350"/>
                <a:ext cx="845325" cy="86973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8" name="Picture 10" descr="C:\Documents and Settings\Administrator\Local Settings\Temporary Internet Files\Content.IE5\L3M7U2EB\MC900408280[1].wmf"/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884367" y="4672876"/>
                <a:ext cx="815623" cy="94325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4108" name="Picture 12" descr="C:\Documents and Settings\Administrator\Local Settings\Temporary Internet Files\Content.IE5\5UELB2HB\MC900355919[1].wmf"/>
            <p:cNvPicPr>
              <a:picLocks noChangeAspect="1" noChangeArrowheads="1"/>
            </p:cNvPicPr>
            <p:nvPr/>
          </p:nvPicPr>
          <p:blipFill>
            <a:blip r:embed="rId11" cstate="print">
              <a:lum bright="40000" contrast="20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5810" y="2311256"/>
              <a:ext cx="491434" cy="7121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1" name="Přímá spojnice 30"/>
            <p:cNvCxnSpPr/>
            <p:nvPr/>
          </p:nvCxnSpPr>
          <p:spPr>
            <a:xfrm>
              <a:off x="5940152" y="2994185"/>
              <a:ext cx="2837867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4641822" y="1668166"/>
            <a:ext cx="4136197" cy="576396"/>
            <a:chOff x="4641822" y="1668166"/>
            <a:chExt cx="4136197" cy="576396"/>
          </a:xfrm>
        </p:grpSpPr>
        <p:pic>
          <p:nvPicPr>
            <p:cNvPr id="19" name="Picture 7" descr="C:\Documents and Settings\Administrator\Local Settings\Temporary Internet Files\Content.IE5\WPYJ0XEZ\MC900405674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1822" y="1720172"/>
              <a:ext cx="490111" cy="4723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11" name="Picture 15" descr="C:\Documents and Settings\Administrator\Local Settings\Temporary Internet Files\Content.IE5\X7HI1KU4\MC900186224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6027" y="1668166"/>
              <a:ext cx="607601" cy="5763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2" name="Přímá spojnice 31"/>
            <p:cNvCxnSpPr/>
            <p:nvPr/>
          </p:nvCxnSpPr>
          <p:spPr>
            <a:xfrm>
              <a:off x="5940152" y="2192555"/>
              <a:ext cx="2837867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549407" y="3077100"/>
            <a:ext cx="3950583" cy="866746"/>
            <a:chOff x="549407" y="3077100"/>
            <a:chExt cx="3950583" cy="866746"/>
          </a:xfrm>
        </p:grpSpPr>
        <p:pic>
          <p:nvPicPr>
            <p:cNvPr id="14" name="Picture 5" descr="C:\Documents and Settings\Administrator\Local Settings\Temporary Internet Files\Content.IE5\UJHMR1BW\MC900407598[1].wmf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9407" y="3315996"/>
              <a:ext cx="499498" cy="5371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10" name="Picture 14" descr="C:\Documents and Settings\Administrator\Local Settings\Temporary Internet Files\Content.IE5\X7HI1KU4\MC900355931[1].wmf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85000" y="3077100"/>
              <a:ext cx="577125" cy="866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3" name="Přímá spojnice 32"/>
            <p:cNvCxnSpPr/>
            <p:nvPr/>
          </p:nvCxnSpPr>
          <p:spPr>
            <a:xfrm>
              <a:off x="1662123" y="3809632"/>
              <a:ext cx="2837867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1" name="Skupina 10"/>
          <p:cNvGrpSpPr/>
          <p:nvPr/>
        </p:nvGrpSpPr>
        <p:grpSpPr>
          <a:xfrm>
            <a:off x="549407" y="4581128"/>
            <a:ext cx="8228612" cy="1323439"/>
            <a:chOff x="549407" y="4581128"/>
            <a:chExt cx="8228612" cy="1323439"/>
          </a:xfrm>
        </p:grpSpPr>
        <p:sp>
          <p:nvSpPr>
            <p:cNvPr id="8" name="TextovéPole 7"/>
            <p:cNvSpPr txBox="1"/>
            <p:nvPr/>
          </p:nvSpPr>
          <p:spPr>
            <a:xfrm>
              <a:off x="549407" y="4581128"/>
              <a:ext cx="8228612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/>
                <a:t>Napiš aspoň 3 věci, kterými se od sebe mohou lidé lišit.</a:t>
              </a:r>
            </a:p>
            <a:p>
              <a:endParaRPr lang="cs-CZ" sz="1600" dirty="0"/>
            </a:p>
            <a:p>
              <a:endParaRPr lang="cs-CZ" sz="1600" dirty="0" smtClean="0"/>
            </a:p>
            <a:p>
              <a:endParaRPr lang="cs-CZ" sz="1600" dirty="0"/>
            </a:p>
            <a:p>
              <a:endParaRPr lang="cs-CZ" sz="1600" dirty="0"/>
            </a:p>
          </p:txBody>
        </p:sp>
        <p:cxnSp>
          <p:nvCxnSpPr>
            <p:cNvPr id="10" name="Přímá spojnice 9"/>
            <p:cNvCxnSpPr/>
            <p:nvPr/>
          </p:nvCxnSpPr>
          <p:spPr>
            <a:xfrm>
              <a:off x="783638" y="5242847"/>
              <a:ext cx="767679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783638" y="5589240"/>
              <a:ext cx="767679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3591207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>
            <a:off x="467544" y="476672"/>
            <a:ext cx="7920880" cy="769925"/>
            <a:chOff x="467544" y="476672"/>
            <a:chExt cx="7920880" cy="769925"/>
          </a:xfrm>
        </p:grpSpPr>
        <p:pic>
          <p:nvPicPr>
            <p:cNvPr id="4098" name="Picture 2" descr="C:\Program Files\Microsoft Office\MEDIA\CAGCAT10\j0251301.wmf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476672"/>
              <a:ext cx="913486" cy="769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1475656" y="476672"/>
              <a:ext cx="691276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ŘEŠENÍ:</a:t>
              </a:r>
            </a:p>
            <a:p>
              <a:r>
                <a:rPr lang="cs-CZ" dirty="0" smtClean="0"/>
                <a:t>1.  Poznej o které světadíly se jedná a která rasa je nejčastěji obývá.</a:t>
              </a:r>
              <a:endParaRPr lang="cs-CZ" dirty="0"/>
            </a:p>
          </p:txBody>
        </p:sp>
      </p:grpSp>
      <p:pic>
        <p:nvPicPr>
          <p:cNvPr id="4102" name="Picture 6" descr="C:\Documents and Settings\Administrator\Local Settings\Temporary Internet Files\Content.IE5\5UELB2HB\MC9003559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3488" y="2287468"/>
            <a:ext cx="463939" cy="78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Administrator\Local Settings\Temporary Internet Files\Content.IE5\5UELB2HB\MC9000170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7406" y="3024060"/>
            <a:ext cx="496222" cy="82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552410" y="1667361"/>
            <a:ext cx="3947582" cy="620107"/>
            <a:chOff x="552410" y="1667361"/>
            <a:chExt cx="3947582" cy="620107"/>
          </a:xfrm>
        </p:grpSpPr>
        <p:pic>
          <p:nvPicPr>
            <p:cNvPr id="4099" name="Picture 3" descr="C:\Documents and Settings\Administrator\Local Settings\Temporary Internet Files\Content.IE5\X7HI1KU4\MC900438227[1].wmf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0000" t="34350"/>
            <a:stretch/>
          </p:blipFill>
          <p:spPr bwMode="auto">
            <a:xfrm>
              <a:off x="1110692" y="1687551"/>
              <a:ext cx="437276" cy="5999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6" descr="C:\Documents and Settings\Administrator\Local Settings\Temporary Internet Files\Content.IE5\O1QFCTUF\MC900407584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2410" y="1667361"/>
              <a:ext cx="499498" cy="6082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7" name="Přímá spojnice 6"/>
            <p:cNvCxnSpPr/>
            <p:nvPr/>
          </p:nvCxnSpPr>
          <p:spPr>
            <a:xfrm>
              <a:off x="1662125" y="2192555"/>
              <a:ext cx="2837867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552410" y="2437502"/>
            <a:ext cx="3947581" cy="577886"/>
            <a:chOff x="552410" y="2437502"/>
            <a:chExt cx="3947581" cy="577886"/>
          </a:xfrm>
        </p:grpSpPr>
        <p:pic>
          <p:nvPicPr>
            <p:cNvPr id="13" name="Picture 4" descr="C:\Documents and Settings\Administrator\Local Settings\Temporary Internet Files\Content.IE5\L3M7U2EB\MC900407620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2410" y="2437502"/>
              <a:ext cx="462457" cy="5778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29" name="Přímá spojnice 28"/>
            <p:cNvCxnSpPr/>
            <p:nvPr/>
          </p:nvCxnSpPr>
          <p:spPr>
            <a:xfrm>
              <a:off x="1662124" y="2994185"/>
              <a:ext cx="2837867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4691707" y="3336805"/>
            <a:ext cx="4086312" cy="464672"/>
            <a:chOff x="4691707" y="3336805"/>
            <a:chExt cx="4086312" cy="464672"/>
          </a:xfrm>
        </p:grpSpPr>
        <p:pic>
          <p:nvPicPr>
            <p:cNvPr id="16" name="Picture 8" descr="C:\Documents and Settings\Administrator\Local Settings\Temporary Internet Files\Content.IE5\O1QFCTUF\MC900407592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91707" y="3336805"/>
              <a:ext cx="534103" cy="4646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0" name="Přímá spojnice 29"/>
            <p:cNvCxnSpPr/>
            <p:nvPr/>
          </p:nvCxnSpPr>
          <p:spPr>
            <a:xfrm>
              <a:off x="5940152" y="3792699"/>
              <a:ext cx="2837867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4686282" y="2311256"/>
            <a:ext cx="4091737" cy="712127"/>
            <a:chOff x="4686282" y="2311256"/>
            <a:chExt cx="4091737" cy="712127"/>
          </a:xfrm>
        </p:grpSpPr>
        <p:grpSp>
          <p:nvGrpSpPr>
            <p:cNvPr id="3" name="Skupina 2"/>
            <p:cNvGrpSpPr/>
            <p:nvPr/>
          </p:nvGrpSpPr>
          <p:grpSpPr>
            <a:xfrm>
              <a:off x="4686282" y="2391853"/>
              <a:ext cx="418655" cy="602332"/>
              <a:chOff x="7884367" y="4672876"/>
              <a:chExt cx="1115583" cy="1798213"/>
            </a:xfrm>
          </p:grpSpPr>
          <p:pic>
            <p:nvPicPr>
              <p:cNvPr id="17" name="Picture 11" descr="C:\Documents and Settings\Administrator\Local Settings\Temporary Internet Files\Content.IE5\UJHMR1BW\MC900408369[1].wmf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154625" y="5601350"/>
                <a:ext cx="845325" cy="86973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8" name="Picture 10" descr="C:\Documents and Settings\Administrator\Local Settings\Temporary Internet Files\Content.IE5\L3M7U2EB\MC900408280[1].wmf"/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884367" y="4672876"/>
                <a:ext cx="815623" cy="94325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4108" name="Picture 12" descr="C:\Documents and Settings\Administrator\Local Settings\Temporary Internet Files\Content.IE5\5UELB2HB\MC900355919[1].wmf"/>
            <p:cNvPicPr>
              <a:picLocks noChangeAspect="1" noChangeArrowheads="1"/>
            </p:cNvPicPr>
            <p:nvPr/>
          </p:nvPicPr>
          <p:blipFill>
            <a:blip r:embed="rId11" cstate="print">
              <a:lum bright="40000" contrast="40000"/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5810" y="2311256"/>
              <a:ext cx="491434" cy="7121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1" name="Přímá spojnice 30"/>
            <p:cNvCxnSpPr/>
            <p:nvPr/>
          </p:nvCxnSpPr>
          <p:spPr>
            <a:xfrm>
              <a:off x="5940152" y="2994185"/>
              <a:ext cx="2837867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4641822" y="1668166"/>
            <a:ext cx="4136197" cy="576396"/>
            <a:chOff x="4641822" y="1668166"/>
            <a:chExt cx="4136197" cy="576396"/>
          </a:xfrm>
        </p:grpSpPr>
        <p:pic>
          <p:nvPicPr>
            <p:cNvPr id="19" name="Picture 7" descr="C:\Documents and Settings\Administrator\Local Settings\Temporary Internet Files\Content.IE5\WPYJ0XEZ\MC900405674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1822" y="1720172"/>
              <a:ext cx="490111" cy="4723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11" name="Picture 15" descr="C:\Documents and Settings\Administrator\Local Settings\Temporary Internet Files\Content.IE5\X7HI1KU4\MC900186224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6027" y="1668166"/>
              <a:ext cx="607601" cy="5763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2" name="Přímá spojnice 31"/>
            <p:cNvCxnSpPr/>
            <p:nvPr/>
          </p:nvCxnSpPr>
          <p:spPr>
            <a:xfrm>
              <a:off x="5940152" y="2192555"/>
              <a:ext cx="2837867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549407" y="3077100"/>
            <a:ext cx="3950583" cy="866746"/>
            <a:chOff x="549407" y="3077100"/>
            <a:chExt cx="3950583" cy="866746"/>
          </a:xfrm>
        </p:grpSpPr>
        <p:pic>
          <p:nvPicPr>
            <p:cNvPr id="14" name="Picture 5" descr="C:\Documents and Settings\Administrator\Local Settings\Temporary Internet Files\Content.IE5\UJHMR1BW\MC900407598[1].wmf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9407" y="3315996"/>
              <a:ext cx="499498" cy="5371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10" name="Picture 14" descr="C:\Documents and Settings\Administrator\Local Settings\Temporary Internet Files\Content.IE5\X7HI1KU4\MC900355931[1].wmf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85000" y="3077100"/>
              <a:ext cx="577125" cy="8667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3" name="Přímá spojnice 32"/>
            <p:cNvCxnSpPr/>
            <p:nvPr/>
          </p:nvCxnSpPr>
          <p:spPr>
            <a:xfrm>
              <a:off x="1662123" y="3809632"/>
              <a:ext cx="2837867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1" name="Skupina 10"/>
          <p:cNvGrpSpPr/>
          <p:nvPr/>
        </p:nvGrpSpPr>
        <p:grpSpPr>
          <a:xfrm>
            <a:off x="549407" y="4581128"/>
            <a:ext cx="8228612" cy="1446550"/>
            <a:chOff x="549407" y="4581128"/>
            <a:chExt cx="8228612" cy="1446550"/>
          </a:xfrm>
        </p:grpSpPr>
        <p:sp>
          <p:nvSpPr>
            <p:cNvPr id="8" name="TextovéPole 7"/>
            <p:cNvSpPr txBox="1"/>
            <p:nvPr/>
          </p:nvSpPr>
          <p:spPr>
            <a:xfrm>
              <a:off x="549407" y="4581128"/>
              <a:ext cx="8228612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dirty="0" smtClean="0"/>
                <a:t>Napiš aspoň 3 věci, kterými se od sebe mohou lidé lišit.</a:t>
              </a:r>
            </a:p>
            <a:p>
              <a:pPr>
                <a:lnSpc>
                  <a:spcPct val="150000"/>
                </a:lnSpc>
              </a:pPr>
              <a:r>
                <a:rPr lang="cs-CZ" sz="16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         barva pleti, jazyk, velikost kostry, tvar lebky, zvyky….</a:t>
              </a:r>
              <a:endParaRPr lang="cs-CZ" sz="1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endParaRPr lang="cs-CZ" sz="1600" dirty="0" smtClean="0"/>
            </a:p>
            <a:p>
              <a:endParaRPr lang="cs-CZ" sz="1600" dirty="0"/>
            </a:p>
            <a:p>
              <a:endParaRPr lang="cs-CZ" sz="1600" dirty="0"/>
            </a:p>
          </p:txBody>
        </p:sp>
        <p:cxnSp>
          <p:nvCxnSpPr>
            <p:cNvPr id="10" name="Přímá spojnice 9"/>
            <p:cNvCxnSpPr/>
            <p:nvPr/>
          </p:nvCxnSpPr>
          <p:spPr>
            <a:xfrm>
              <a:off x="783638" y="5242847"/>
              <a:ext cx="767679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783638" y="5589240"/>
              <a:ext cx="7676794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5" name="TextovéPole 4"/>
          <p:cNvSpPr txBox="1"/>
          <p:nvPr/>
        </p:nvSpPr>
        <p:spPr>
          <a:xfrm>
            <a:off x="1662125" y="1786811"/>
            <a:ext cx="2621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Afrika - černoši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680641" y="2624853"/>
            <a:ext cx="2621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 - běloši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770134" y="3399900"/>
            <a:ext cx="2621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Asie</a:t>
            </a:r>
            <a:r>
              <a:rPr lang="cs-CZ" dirty="0" smtClean="0"/>
              <a:t> -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940152" y="3367634"/>
            <a:ext cx="2621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Antarktida - žlutí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940151" y="1771697"/>
            <a:ext cx="2621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Austrálie - černoši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940152" y="2581219"/>
            <a:ext cx="2621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Amerika - žlutí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3554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8" grpId="0"/>
      <p:bldP spid="39" grpId="0"/>
      <p:bldP spid="40" grpId="0"/>
      <p:bldP spid="41" grpId="0"/>
      <p:bldP spid="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Administrator\Local Settings\Temporary Internet Files\Content.IE5\89ABCDEF\MC900433119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538" y="1340768"/>
            <a:ext cx="8108635" cy="5028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467544" y="476672"/>
            <a:ext cx="8208912" cy="769925"/>
            <a:chOff x="467544" y="476672"/>
            <a:chExt cx="7859365" cy="769925"/>
          </a:xfrm>
        </p:grpSpPr>
        <p:pic>
          <p:nvPicPr>
            <p:cNvPr id="3" name="Picture 2" descr="C:\Program Files\Microsoft Office\MEDIA\CAGCAT10\j0251301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476672"/>
              <a:ext cx="913486" cy="769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414141" y="476672"/>
              <a:ext cx="69127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2. Vyber správnou odpověď a zakroužkuj ji. 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603388" y="1345587"/>
            <a:ext cx="777686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 smtClean="0"/>
              <a:t>Člověk patří mezi </a:t>
            </a:r>
            <a:r>
              <a:rPr lang="cs-CZ" sz="1600" dirty="0" smtClean="0">
                <a:solidFill>
                  <a:srgbClr val="FF0000"/>
                </a:solidFill>
              </a:rPr>
              <a:t>obojživelníky – savce</a:t>
            </a:r>
            <a:r>
              <a:rPr lang="cs-CZ" sz="1600" dirty="0" smtClean="0"/>
              <a:t>, protože se jeho mláďata živí </a:t>
            </a:r>
            <a:r>
              <a:rPr lang="cs-CZ" sz="1600" dirty="0" smtClean="0">
                <a:solidFill>
                  <a:srgbClr val="FF0000"/>
                </a:solidFill>
              </a:rPr>
              <a:t>mateřským mlékem – mateřskou krví </a:t>
            </a:r>
            <a:r>
              <a:rPr lang="cs-CZ" sz="1600" dirty="0" smtClean="0"/>
              <a:t>a rodí </a:t>
            </a:r>
            <a:r>
              <a:rPr lang="cs-CZ" sz="1600" dirty="0" smtClean="0">
                <a:solidFill>
                  <a:srgbClr val="FF0000"/>
                </a:solidFill>
              </a:rPr>
              <a:t>živá mláďata – mrtvá mláďata.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smtClean="0"/>
              <a:t>Za předky člověka považujeme </a:t>
            </a:r>
            <a:r>
              <a:rPr lang="cs-CZ" sz="1600" dirty="0" smtClean="0">
                <a:solidFill>
                  <a:srgbClr val="FF0000"/>
                </a:solidFill>
              </a:rPr>
              <a:t>opici – vlaštovku.  </a:t>
            </a:r>
            <a:r>
              <a:rPr lang="cs-CZ" sz="1600" dirty="0" smtClean="0"/>
              <a:t>Od zvířat se lišíme hlavně tím, že umíme</a:t>
            </a:r>
            <a:r>
              <a:rPr lang="cs-CZ" sz="1600" dirty="0" smtClean="0">
                <a:solidFill>
                  <a:srgbClr val="FF0000"/>
                </a:solidFill>
              </a:rPr>
              <a:t> mluvit – spát. 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Rozmnožování savců, tedy i člověka, probíhá tak, že </a:t>
            </a:r>
            <a:r>
              <a:rPr lang="cs-CZ" sz="1600" dirty="0" smtClean="0">
                <a:solidFill>
                  <a:srgbClr val="FF0000"/>
                </a:solidFill>
              </a:rPr>
              <a:t>výtrus – vajíčko </a:t>
            </a:r>
            <a:r>
              <a:rPr lang="cs-CZ" sz="1600" dirty="0" smtClean="0"/>
              <a:t>splyne s mužskou pohlavní </a:t>
            </a:r>
            <a:r>
              <a:rPr lang="cs-CZ" sz="1600" dirty="0" smtClean="0">
                <a:solidFill>
                  <a:srgbClr val="FF0000"/>
                </a:solidFill>
              </a:rPr>
              <a:t>buňkou – virem</a:t>
            </a:r>
            <a:r>
              <a:rPr lang="cs-CZ" sz="1600" dirty="0" smtClean="0"/>
              <a:t>. U člověka se jí říká </a:t>
            </a:r>
            <a:r>
              <a:rPr lang="cs-CZ" sz="1600" dirty="0" smtClean="0">
                <a:solidFill>
                  <a:srgbClr val="FF0000"/>
                </a:solidFill>
              </a:rPr>
              <a:t>jikra – spermie</a:t>
            </a:r>
            <a:r>
              <a:rPr lang="cs-CZ" sz="1600" dirty="0" smtClean="0"/>
              <a:t>.  Po splynutí buněk se rodí </a:t>
            </a:r>
            <a:r>
              <a:rPr lang="cs-CZ" sz="1600" dirty="0" smtClean="0">
                <a:solidFill>
                  <a:srgbClr val="FF0000"/>
                </a:solidFill>
              </a:rPr>
              <a:t>uvnitř – zvenčí </a:t>
            </a:r>
            <a:r>
              <a:rPr lang="cs-CZ" sz="1600" dirty="0" smtClean="0"/>
              <a:t>maminčina těla nový život. Této fázi se říká </a:t>
            </a:r>
            <a:r>
              <a:rPr lang="cs-CZ" sz="1600" dirty="0" smtClean="0">
                <a:solidFill>
                  <a:srgbClr val="FF0000"/>
                </a:solidFill>
              </a:rPr>
              <a:t>stárnutí – těhotenství</a:t>
            </a:r>
            <a:r>
              <a:rPr lang="cs-CZ" sz="1600" dirty="0" smtClean="0"/>
              <a:t>.  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Po 9 </a:t>
            </a:r>
            <a:r>
              <a:rPr lang="cs-CZ" sz="1600" dirty="0" smtClean="0">
                <a:solidFill>
                  <a:srgbClr val="FF0000"/>
                </a:solidFill>
              </a:rPr>
              <a:t>měsících – rocích</a:t>
            </a:r>
            <a:r>
              <a:rPr lang="cs-CZ" sz="1600" dirty="0" smtClean="0"/>
              <a:t> na svět maminka přivede bratříčka nebo sestřičku. 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Tak se rodí každý člověk na světě. Těm s velmi tmavou až černou pokožkou říkáme </a:t>
            </a:r>
            <a:r>
              <a:rPr lang="cs-CZ" sz="1600" dirty="0" smtClean="0">
                <a:solidFill>
                  <a:srgbClr val="FF0000"/>
                </a:solidFill>
              </a:rPr>
              <a:t>hnědouši – černoši</a:t>
            </a:r>
            <a:r>
              <a:rPr lang="cs-CZ" sz="1600" dirty="0" smtClean="0"/>
              <a:t>. Ty, kteří se narodí s bílou, lehce narůžovělou pletí nazýváme </a:t>
            </a:r>
            <a:r>
              <a:rPr lang="cs-CZ" sz="1600" dirty="0" smtClean="0">
                <a:solidFill>
                  <a:srgbClr val="FF0000"/>
                </a:solidFill>
              </a:rPr>
              <a:t>bělochy- žluťáky </a:t>
            </a:r>
            <a:r>
              <a:rPr lang="cs-CZ" sz="1600" dirty="0" smtClean="0"/>
              <a:t>a poslední skupině s běložlutou až lehce hnědou barvou kůže se říká </a:t>
            </a:r>
            <a:r>
              <a:rPr lang="cs-CZ" sz="1600" dirty="0" smtClean="0">
                <a:solidFill>
                  <a:srgbClr val="FF0000"/>
                </a:solidFill>
              </a:rPr>
              <a:t>černoši – žlutí.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Všichni lidé by měli mít stejná </a:t>
            </a:r>
            <a:r>
              <a:rPr lang="cs-CZ" sz="1600" dirty="0" smtClean="0">
                <a:solidFill>
                  <a:srgbClr val="FF0000"/>
                </a:solidFill>
              </a:rPr>
              <a:t>práva – auta</a:t>
            </a:r>
            <a:r>
              <a:rPr lang="cs-CZ" sz="1600" dirty="0" smtClean="0"/>
              <a:t>, protože jsou si navzájem </a:t>
            </a:r>
            <a:r>
              <a:rPr lang="cs-CZ" sz="1600" dirty="0" smtClean="0">
                <a:solidFill>
                  <a:srgbClr val="FF0000"/>
                </a:solidFill>
              </a:rPr>
              <a:t>křiví – rovní.</a:t>
            </a:r>
            <a:endParaRPr lang="cs-CZ" sz="1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2426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Administrator\Local Settings\Temporary Internet Files\Content.IE5\89ABCDEF\MC900433119[1]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538" y="1340768"/>
            <a:ext cx="8108635" cy="5028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467544" y="476672"/>
            <a:ext cx="8208912" cy="769925"/>
            <a:chOff x="467544" y="476672"/>
            <a:chExt cx="7859365" cy="769925"/>
          </a:xfrm>
        </p:grpSpPr>
        <p:pic>
          <p:nvPicPr>
            <p:cNvPr id="3" name="Picture 2" descr="C:\Program Files\Microsoft Office\MEDIA\CAGCAT10\j0251301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476672"/>
              <a:ext cx="913486" cy="7699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414141" y="476672"/>
              <a:ext cx="69127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ŘEŠENÍ: 2. Vyber správnou odpověď a zakroužkuj ji. 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603388" y="1345587"/>
            <a:ext cx="777686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 smtClean="0"/>
              <a:t>Člověk patří mezi </a:t>
            </a:r>
            <a:r>
              <a:rPr lang="cs-CZ" sz="1600" dirty="0" smtClean="0">
                <a:solidFill>
                  <a:srgbClr val="FF0000"/>
                </a:solidFill>
              </a:rPr>
              <a:t>obojživelníky – savce</a:t>
            </a:r>
            <a:r>
              <a:rPr lang="cs-CZ" sz="1600" dirty="0" smtClean="0"/>
              <a:t>, protože se jeho mláďata živí </a:t>
            </a:r>
            <a:r>
              <a:rPr lang="cs-CZ" sz="1600" dirty="0" smtClean="0">
                <a:solidFill>
                  <a:srgbClr val="FF0000"/>
                </a:solidFill>
              </a:rPr>
              <a:t>mateřským mlékem – mateřskou krví </a:t>
            </a:r>
            <a:r>
              <a:rPr lang="cs-CZ" sz="1600" dirty="0" smtClean="0"/>
              <a:t>a rodí </a:t>
            </a:r>
            <a:r>
              <a:rPr lang="cs-CZ" sz="1600" dirty="0" smtClean="0">
                <a:solidFill>
                  <a:srgbClr val="FF0000"/>
                </a:solidFill>
              </a:rPr>
              <a:t>živá mláďata – mrtvá mláďata.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smtClean="0"/>
              <a:t>Za předky člověka považujeme </a:t>
            </a:r>
            <a:r>
              <a:rPr lang="cs-CZ" sz="1600" dirty="0" smtClean="0">
                <a:solidFill>
                  <a:srgbClr val="FF0000"/>
                </a:solidFill>
              </a:rPr>
              <a:t>opici – vlaštovku.  </a:t>
            </a:r>
            <a:r>
              <a:rPr lang="cs-CZ" sz="1600" dirty="0" smtClean="0"/>
              <a:t>Od zvířat se lišíme hlavně tím, že umíme</a:t>
            </a:r>
            <a:r>
              <a:rPr lang="cs-CZ" sz="1600" dirty="0" smtClean="0">
                <a:solidFill>
                  <a:srgbClr val="FF0000"/>
                </a:solidFill>
              </a:rPr>
              <a:t> mluvit – spát. 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Rozmnožování savců, tedy i člověka, probíhá tak, že </a:t>
            </a:r>
            <a:r>
              <a:rPr lang="cs-CZ" sz="1600" dirty="0" smtClean="0">
                <a:solidFill>
                  <a:srgbClr val="FF0000"/>
                </a:solidFill>
              </a:rPr>
              <a:t>výtrus – vajíčko </a:t>
            </a:r>
            <a:r>
              <a:rPr lang="cs-CZ" sz="1600" dirty="0" smtClean="0"/>
              <a:t>splyne s mužskou pohlavní </a:t>
            </a:r>
            <a:r>
              <a:rPr lang="cs-CZ" sz="1600" dirty="0" smtClean="0">
                <a:solidFill>
                  <a:srgbClr val="FF0000"/>
                </a:solidFill>
              </a:rPr>
              <a:t>buňkou – virem</a:t>
            </a:r>
            <a:r>
              <a:rPr lang="cs-CZ" sz="1600" dirty="0" smtClean="0"/>
              <a:t>. U člověka se jí říká </a:t>
            </a:r>
            <a:r>
              <a:rPr lang="cs-CZ" sz="1600" dirty="0" smtClean="0">
                <a:solidFill>
                  <a:srgbClr val="FF0000"/>
                </a:solidFill>
              </a:rPr>
              <a:t>jikra – spermie</a:t>
            </a:r>
            <a:r>
              <a:rPr lang="cs-CZ" sz="1600" dirty="0" smtClean="0"/>
              <a:t>.  Po splynutí buněk se rodí </a:t>
            </a:r>
            <a:r>
              <a:rPr lang="cs-CZ" sz="1600" dirty="0" smtClean="0">
                <a:solidFill>
                  <a:srgbClr val="FF0000"/>
                </a:solidFill>
              </a:rPr>
              <a:t>uvnitř – zvenčí </a:t>
            </a:r>
            <a:r>
              <a:rPr lang="cs-CZ" sz="1600" dirty="0" smtClean="0"/>
              <a:t>maminčina těla nový život. Této fázi se říká </a:t>
            </a:r>
            <a:r>
              <a:rPr lang="cs-CZ" sz="1600" dirty="0" smtClean="0">
                <a:solidFill>
                  <a:srgbClr val="FF0000"/>
                </a:solidFill>
              </a:rPr>
              <a:t>stárnutí – těhotenství</a:t>
            </a:r>
            <a:r>
              <a:rPr lang="cs-CZ" sz="1600" dirty="0" smtClean="0"/>
              <a:t>.  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Po 9 </a:t>
            </a:r>
            <a:r>
              <a:rPr lang="cs-CZ" sz="1600" dirty="0" smtClean="0">
                <a:solidFill>
                  <a:srgbClr val="FF0000"/>
                </a:solidFill>
              </a:rPr>
              <a:t>měsících – rocích</a:t>
            </a:r>
            <a:r>
              <a:rPr lang="cs-CZ" sz="1600" dirty="0" smtClean="0"/>
              <a:t> na svět maminka přivede bratříčka nebo sestřičku. 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Tak se rodí každý člověk na světě. Těm s velmi tmavou až černou pokožkou říkáme </a:t>
            </a:r>
            <a:r>
              <a:rPr lang="cs-CZ" sz="1600" dirty="0" smtClean="0">
                <a:solidFill>
                  <a:srgbClr val="FF0000"/>
                </a:solidFill>
              </a:rPr>
              <a:t>hnědouši – černoši</a:t>
            </a:r>
            <a:r>
              <a:rPr lang="cs-CZ" sz="1600" dirty="0" smtClean="0"/>
              <a:t>. Ty, kteří se narodí s bílou, lehce narůžovělou pletí nazýváme </a:t>
            </a:r>
            <a:r>
              <a:rPr lang="cs-CZ" sz="1600" dirty="0" smtClean="0">
                <a:solidFill>
                  <a:srgbClr val="FF0000"/>
                </a:solidFill>
              </a:rPr>
              <a:t>bělochy- žluťáky </a:t>
            </a:r>
            <a:r>
              <a:rPr lang="cs-CZ" sz="1600" dirty="0" smtClean="0"/>
              <a:t>a poslední skupině s běložlutou až lehce hnědou barvou kůže se říká </a:t>
            </a:r>
            <a:r>
              <a:rPr lang="cs-CZ" sz="1600" dirty="0" smtClean="0">
                <a:solidFill>
                  <a:srgbClr val="FF0000"/>
                </a:solidFill>
              </a:rPr>
              <a:t>černoši – žlutí.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Všichni lidé by měli mít stejná </a:t>
            </a:r>
            <a:r>
              <a:rPr lang="cs-CZ" sz="1600" dirty="0" smtClean="0">
                <a:solidFill>
                  <a:srgbClr val="FF0000"/>
                </a:solidFill>
              </a:rPr>
              <a:t>práva – auta</a:t>
            </a:r>
            <a:r>
              <a:rPr lang="cs-CZ" sz="1600" dirty="0" smtClean="0"/>
              <a:t>, protože jsou si navzájem </a:t>
            </a:r>
            <a:r>
              <a:rPr lang="cs-CZ" sz="1600" dirty="0" smtClean="0">
                <a:solidFill>
                  <a:srgbClr val="FF0000"/>
                </a:solidFill>
              </a:rPr>
              <a:t>křiví – rovní.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541747" y="1355768"/>
            <a:ext cx="576064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9" name="Ovál 8"/>
          <p:cNvSpPr/>
          <p:nvPr/>
        </p:nvSpPr>
        <p:spPr>
          <a:xfrm>
            <a:off x="603388" y="1734806"/>
            <a:ext cx="852853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464532" y="1753275"/>
            <a:ext cx="1251484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331640" y="2492896"/>
            <a:ext cx="648072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868144" y="2852936"/>
            <a:ext cx="720080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457932" y="3212976"/>
            <a:ext cx="737803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148064" y="3212976"/>
            <a:ext cx="792088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588224" y="3576386"/>
            <a:ext cx="1152128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93310" y="3988892"/>
            <a:ext cx="886402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655676" y="4653136"/>
            <a:ext cx="756084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56567" y="5072821"/>
            <a:ext cx="765089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482310" y="5373216"/>
            <a:ext cx="576064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275856" y="5805264"/>
            <a:ext cx="648072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236296" y="5785722"/>
            <a:ext cx="576064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70702" y="3576386"/>
            <a:ext cx="660938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576486" y="1387487"/>
            <a:ext cx="1163866" cy="43204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3406115" y="2185322"/>
            <a:ext cx="576064" cy="307573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26860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899592" y="1628800"/>
            <a:ext cx="674424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0975" indent="-180975">
              <a:buFont typeface="Arial" pitchFamily="34" charset="0"/>
              <a:buChar char="•"/>
            </a:pPr>
            <a:r>
              <a:rPr lang="cs-CZ" sz="2000" dirty="0"/>
              <a:t>Obrázky </a:t>
            </a:r>
            <a:r>
              <a:rPr lang="cs-CZ" sz="2000" dirty="0" smtClean="0"/>
              <a:t>dostupné z WWW: </a:t>
            </a:r>
            <a:r>
              <a:rPr lang="en-US" sz="2000" dirty="0" smtClean="0"/>
              <a:t>&lt;</a:t>
            </a:r>
            <a:r>
              <a:rPr lang="cs-CZ" sz="2000" dirty="0" smtClean="0"/>
              <a:t>http://office.</a:t>
            </a:r>
            <a:r>
              <a:rPr lang="cs-CZ" sz="2000" dirty="0" err="1" smtClean="0"/>
              <a:t>microsoft.com</a:t>
            </a:r>
            <a:r>
              <a:rPr lang="en-US" sz="2000" dirty="0" smtClean="0"/>
              <a:t>&gt;</a:t>
            </a:r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163979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143</TotalTime>
  <Words>559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Welcome</vt:lpstr>
      <vt:lpstr>Přírodopis Č. DUMu:   VY_32_INOVACE_12_lidské rasy a rovnoprávnost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Dum</cp:lastModifiedBy>
  <cp:revision>18</cp:revision>
  <dcterms:created xsi:type="dcterms:W3CDTF">2012-03-27T13:36:28Z</dcterms:created>
  <dcterms:modified xsi:type="dcterms:W3CDTF">2012-09-24T17:10:30Z</dcterms:modified>
</cp:coreProperties>
</file>