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57AD47-7FAE-47DB-9BB6-30A6DBEA58D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38E303-3229-4D93-BFDD-FA349ABE5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956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38E303-3229-4D93-BFDD-FA349ABE5CC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5602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38E303-3229-4D93-BFDD-FA349ABE5CC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560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87EE-C2BA-499B-BAC5-7B063580603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10E8C1-6BE9-41A4-BC2A-0438ACA2E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87EE-C2BA-499B-BAC5-7B063580603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10E8C1-6BE9-41A4-BC2A-0438ACA2E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87EE-C2BA-499B-BAC5-7B063580603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E8C1-6BE9-41A4-BC2A-0438ACA2E34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87EE-C2BA-499B-BAC5-7B063580603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E8C1-6BE9-41A4-BC2A-0438ACA2E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87EE-C2BA-499B-BAC5-7B063580603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510E8C1-6BE9-41A4-BC2A-0438ACA2E34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87EE-C2BA-499B-BAC5-7B063580603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E8C1-6BE9-41A4-BC2A-0438ACA2E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87EE-C2BA-499B-BAC5-7B063580603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E8C1-6BE9-41A4-BC2A-0438ACA2E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87EE-C2BA-499B-BAC5-7B063580603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E8C1-6BE9-41A4-BC2A-0438ACA2E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87EE-C2BA-499B-BAC5-7B063580603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E8C1-6BE9-41A4-BC2A-0438ACA2E34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87EE-C2BA-499B-BAC5-7B063580603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E8C1-6BE9-41A4-BC2A-0438ACA2E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87EE-C2BA-499B-BAC5-7B063580603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E8C1-6BE9-41A4-BC2A-0438ACA2E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775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F0F87EE-C2BA-499B-BAC5-7B063580603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510E8C1-6BE9-41A4-BC2A-0438ACA2E34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2" Type="http://schemas.openxmlformats.org/officeDocument/2006/relationships/notesSlide" Target="../notesSlides/notesSlide1.xml"/><Relationship Id="rId16" Type="http://schemas.microsoft.com/office/2007/relationships/hdphoto" Target="../media/hdphoto2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5" Type="http://schemas.openxmlformats.org/officeDocument/2006/relationships/image" Target="../media/image20.pn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Relationship Id="rId1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2" Type="http://schemas.openxmlformats.org/officeDocument/2006/relationships/notesSlide" Target="../notesSlides/notesSlide2.xml"/><Relationship Id="rId16" Type="http://schemas.microsoft.com/office/2007/relationships/hdphoto" Target="../media/hdphoto2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5" Type="http://schemas.openxmlformats.org/officeDocument/2006/relationships/image" Target="../media/image20.pn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Relationship Id="rId1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434547"/>
            <a:ext cx="8458200" cy="1222375"/>
          </a:xfrm>
        </p:spPr>
        <p:txBody>
          <a:bodyPr>
            <a:noAutofit/>
          </a:bodyPr>
          <a:lstStyle/>
          <a:p>
            <a:r>
              <a:rPr lang="cs-CZ" sz="3200" dirty="0"/>
              <a:t>Přírodopis Č. </a:t>
            </a:r>
            <a:r>
              <a:rPr lang="cs-CZ" sz="3200" dirty="0" err="1"/>
              <a:t>DUMu</a:t>
            </a:r>
            <a:r>
              <a:rPr lang="cs-CZ" sz="3200" dirty="0"/>
              <a:t>: 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VY_32_INOVACE_13_slunce  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060848"/>
            <a:ext cx="8458200" cy="1371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/>
              <a:t>ZŠP a ZŠS Uherský Brod</a:t>
            </a:r>
          </a:p>
          <a:p>
            <a:pPr>
              <a:defRPr/>
            </a:pPr>
            <a:r>
              <a:rPr lang="cs-CZ" dirty="0" smtClean="0"/>
              <a:t>projekt </a:t>
            </a:r>
            <a:r>
              <a:rPr lang="cs-CZ" dirty="0"/>
              <a:t>č. CZ.1.07/1.4.00/21.0961</a:t>
            </a:r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539552" y="4813654"/>
            <a:ext cx="7056437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endParaRPr lang="cs-CZ" sz="2000" dirty="0">
              <a:solidFill>
                <a:schemeClr val="accent3">
                  <a:lumMod val="50000"/>
                </a:schemeClr>
              </a:solidFill>
              <a:latin typeface="+mj-lt"/>
            </a:endParaRP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  <a:latin typeface="+mj-lt"/>
            </a:endParaRPr>
          </a:p>
          <a:p>
            <a:r>
              <a:rPr lang="cs-CZ" sz="2000" dirty="0">
                <a:solidFill>
                  <a:schemeClr val="accent3">
                    <a:lumMod val="50000"/>
                  </a:schemeClr>
                </a:solidFill>
                <a:latin typeface="+mj-lt"/>
              </a:rPr>
              <a:t>Jméno autora:	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  <a:latin typeface="+mj-lt"/>
              </a:rPr>
              <a:t>Pavla Zajdová</a:t>
            </a:r>
            <a:endParaRPr lang="cs-CZ" sz="2000" dirty="0">
              <a:solidFill>
                <a:schemeClr val="accent3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59226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556792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žákům 6. tříd ZŠ praktické k procvičování poznatků o slunci a jeho nezbytnosti pro život.</a:t>
            </a:r>
          </a:p>
          <a:p>
            <a:r>
              <a:rPr lang="cs-CZ" dirty="0" smtClean="0"/>
              <a:t>Žáci se mohou zábavnou formou procvičit ve znalostech a dovednostech v rámci hodiny přírodopisu.</a:t>
            </a:r>
          </a:p>
          <a:p>
            <a:r>
              <a:rPr lang="cs-CZ" dirty="0" smtClean="0"/>
              <a:t>Lze vytisknout i jako pracovní list. </a:t>
            </a:r>
          </a:p>
          <a:p>
            <a:r>
              <a:rPr lang="cs-CZ" dirty="0" smtClean="0"/>
              <a:t>Doba vytvoření vzdělávacího materiálu – březen 2012.</a:t>
            </a:r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X7HI1KU4\MP9001784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77072"/>
            <a:ext cx="3384376" cy="194245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pic>
        <p:nvPicPr>
          <p:cNvPr id="2051" name="Picture 3" descr="C:\Documents and Settings\Administrator\Local Settings\Temporary Internet Files\Content.IE5\7T6FNHIS\MP9002897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8007">
            <a:off x="6616297" y="3166374"/>
            <a:ext cx="1502296" cy="225344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52927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1384900"/>
            <a:ext cx="345638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slunce</a:t>
            </a:r>
            <a:endParaRPr lang="cs-CZ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74" name="Picture 2" descr="C:\Documents and Settings\Administrator\Local Settings\Temporary Internet Files\Content.IE5\7T6FNHIS\MC90044179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3" y="2492896"/>
            <a:ext cx="3960983" cy="396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0646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07504" y="19094"/>
            <a:ext cx="7632848" cy="1567099"/>
            <a:chOff x="107504" y="19094"/>
            <a:chExt cx="7632848" cy="1567099"/>
          </a:xfrm>
        </p:grpSpPr>
        <p:pic>
          <p:nvPicPr>
            <p:cNvPr id="4098" name="Picture 2" descr="C:\Documents and Settings\Administrator\Local Settings\Temporary Internet Files\Content.IE5\X7HI1KU4\MC90041246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19094"/>
              <a:ext cx="1595406" cy="15670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827584" y="620688"/>
              <a:ext cx="69127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           1. Zakroužkuj správnou odpověď.</a:t>
              </a:r>
              <a:endParaRPr lang="cs-CZ" sz="2400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827584" y="1412777"/>
            <a:ext cx="61926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Slunce je hvězda.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Země obíhá kolem Slunce za 24 hodin.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Slunce poskytuje světlo a teplo.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Roku 1969 přistáli první lidé na Slunci.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Slunce je nejmenší planeta sluneční soustavy.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Bez sluníčka by nebyl život.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Kdyby přestalo svítit sluníčko začal by velký mráz.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Slunce je 3 - krát menší než naše Země.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I vítr potřebuje ke svému proudění sluneční paprsky.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Merkur poskytuje Zemi mnohem větší teplo než Slunce.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53318" y="1412776"/>
            <a:ext cx="1872208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dirty="0" smtClean="0"/>
              <a:t> ANO </a:t>
            </a:r>
            <a:r>
              <a:rPr lang="cs-CZ" sz="2000" dirty="0" smtClean="0"/>
              <a:t>–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82368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7308304" y="1484785"/>
            <a:ext cx="581118" cy="504056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992132" y="5626001"/>
            <a:ext cx="581118" cy="504056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107504" y="19094"/>
            <a:ext cx="7632848" cy="1567099"/>
            <a:chOff x="107504" y="19094"/>
            <a:chExt cx="7632848" cy="1567099"/>
          </a:xfrm>
        </p:grpSpPr>
        <p:pic>
          <p:nvPicPr>
            <p:cNvPr id="4098" name="Picture 2" descr="C:\Documents and Settings\Administrator\Local Settings\Temporary Internet Files\Content.IE5\X7HI1KU4\MC90041246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19094"/>
              <a:ext cx="1595406" cy="15670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827584" y="620688"/>
              <a:ext cx="69127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           ŘEŠENÍ:  1. Zakroužkuj správnou odpověď.</a:t>
              </a:r>
              <a:endParaRPr lang="cs-CZ" sz="2400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827584" y="1412777"/>
            <a:ext cx="61926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Slunce je hvězda.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Země obíhá kolem Slunce za 24 hodin.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Slunce poskytuje světlo a teplo.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Roku 1969 přistáli první lidé na Slunci.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Slunce je nejmenší planeta sluneční soustavy.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Bez sluníčka by nebyl život.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Kdyby přestalo svítit sluníčko začal by velký mráz.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Slunce je 3 - krát menší než naše Země.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I vítr potřebuje ke svému proudění sluneční paprsky.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Merkur poskytuje Zemi mnohem větší teplo než Slunce.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/>
          </a:p>
        </p:txBody>
      </p:sp>
      <p:sp>
        <p:nvSpPr>
          <p:cNvPr id="8" name="Ovál 7"/>
          <p:cNvSpPr/>
          <p:nvPr/>
        </p:nvSpPr>
        <p:spPr>
          <a:xfrm>
            <a:off x="7992132" y="1932693"/>
            <a:ext cx="581118" cy="504056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934507" y="3284984"/>
            <a:ext cx="581118" cy="504056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934507" y="2780928"/>
            <a:ext cx="581118" cy="504056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343611" y="2435073"/>
            <a:ext cx="581118" cy="504056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353389" y="4228932"/>
            <a:ext cx="581118" cy="504056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353389" y="3746071"/>
            <a:ext cx="581118" cy="504056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346492" y="5155516"/>
            <a:ext cx="581118" cy="504056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934507" y="4653136"/>
            <a:ext cx="581118" cy="504056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953318" y="1412776"/>
            <a:ext cx="1872208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dirty="0" smtClean="0"/>
              <a:t>ANO –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ANO - NE</a:t>
            </a:r>
          </a:p>
          <a:p>
            <a:pPr algn="ctr">
              <a:lnSpc>
                <a:spcPct val="150000"/>
              </a:lnSpc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3603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79512" y="197556"/>
            <a:ext cx="8856984" cy="1216930"/>
            <a:chOff x="179512" y="197556"/>
            <a:chExt cx="8856984" cy="1216930"/>
          </a:xfrm>
        </p:grpSpPr>
        <p:pic>
          <p:nvPicPr>
            <p:cNvPr id="5122" name="Picture 2" descr="C:\Documents and Settings\Administrator\Local Settings\Temporary Internet Files\Content.IE5\X7HI1KU4\MC90041246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97556"/>
              <a:ext cx="1101243" cy="1216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750552" y="692696"/>
              <a:ext cx="828594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          2. Doplň k čemu všemu potřebujeme a co všechno ovlivňuje sluníčko.             </a:t>
              </a:r>
              <a:endParaRPr lang="cs-CZ" sz="2000" dirty="0"/>
            </a:p>
          </p:txBody>
        </p:sp>
      </p:grpSp>
      <p:pic>
        <p:nvPicPr>
          <p:cNvPr id="5126" name="Picture 6" descr="C:\Documents and Settings\Administrator\Local Settings\Temporary Internet Files\Content.IE5\X7HI1KU4\MP9001826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3068960"/>
            <a:ext cx="1828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>
            <a:off x="7018020" y="3201399"/>
            <a:ext cx="1719078" cy="1434219"/>
            <a:chOff x="6783351" y="1557168"/>
            <a:chExt cx="2088232" cy="2121392"/>
          </a:xfrm>
        </p:grpSpPr>
        <p:pic>
          <p:nvPicPr>
            <p:cNvPr id="5129" name="Picture 9" descr="C:\Documents and Settings\Administrator\Local Settings\Temporary Internet Files\Content.IE5\X7HI1KU4\MC900413494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62658" y="1560817"/>
              <a:ext cx="835307" cy="8617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31" name="Picture 11" descr="C:\Documents and Settings\Administrator\Local Settings\Temporary Internet Files\Content.IE5\X7HI1KU4\MC90044187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2360" y="1557168"/>
              <a:ext cx="1059223" cy="9329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32" name="Picture 12" descr="C:\Documents and Settings\Administrator\Local Settings\Temporary Internet Files\Content.IE5\7T6FNHIS\MC900441838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42352" y="2477397"/>
              <a:ext cx="911225" cy="7286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" name="Přímá spojnice 3"/>
            <p:cNvCxnSpPr/>
            <p:nvPr/>
          </p:nvCxnSpPr>
          <p:spPr>
            <a:xfrm>
              <a:off x="6783351" y="3678560"/>
              <a:ext cx="208823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6962658" y="3284984"/>
              <a:ext cx="3796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J</a:t>
              </a:r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351303" y="5609740"/>
            <a:ext cx="2253145" cy="1008434"/>
            <a:chOff x="6228184" y="5301208"/>
            <a:chExt cx="2520280" cy="1008434"/>
          </a:xfrm>
        </p:grpSpPr>
        <p:pic>
          <p:nvPicPr>
            <p:cNvPr id="5133" name="Picture 13" descr="C:\Documents and Settings\Administrator\Local Settings\Temporary Internet Files\Content.IE5\X7HI1KU4\MC900078783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184" y="5301208"/>
              <a:ext cx="924737" cy="9931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7" name="Přímá spojnice 16"/>
            <p:cNvCxnSpPr/>
            <p:nvPr/>
          </p:nvCxnSpPr>
          <p:spPr>
            <a:xfrm>
              <a:off x="6391263" y="6309642"/>
              <a:ext cx="2357201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7190465" y="5871475"/>
              <a:ext cx="3796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702748" y="3786474"/>
            <a:ext cx="2285076" cy="1375763"/>
            <a:chOff x="364839" y="4585349"/>
            <a:chExt cx="2794771" cy="1660370"/>
          </a:xfrm>
        </p:grpSpPr>
        <p:pic>
          <p:nvPicPr>
            <p:cNvPr id="5134" name="Picture 14" descr="C:\Documents and Settings\Administrator\Local Settings\Temporary Internet Files\Content.IE5\5UELB2HB\MP900289240[1].jpg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259" t="4271"/>
            <a:stretch/>
          </p:blipFill>
          <p:spPr bwMode="auto">
            <a:xfrm>
              <a:off x="724879" y="4657357"/>
              <a:ext cx="986077" cy="9659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" name="Přímá spojnice 6"/>
            <p:cNvCxnSpPr/>
            <p:nvPr/>
          </p:nvCxnSpPr>
          <p:spPr>
            <a:xfrm>
              <a:off x="364839" y="4657357"/>
              <a:ext cx="1728192" cy="1008434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H="1">
              <a:off x="480861" y="4585349"/>
              <a:ext cx="1540162" cy="1224136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423306" y="6230272"/>
              <a:ext cx="273630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8" name="TextovéPole 27"/>
            <p:cNvSpPr txBox="1"/>
            <p:nvPr/>
          </p:nvSpPr>
          <p:spPr>
            <a:xfrm>
              <a:off x="692079" y="5876387"/>
              <a:ext cx="3796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S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702748" y="1844824"/>
            <a:ext cx="1983047" cy="1185581"/>
            <a:chOff x="594091" y="1711430"/>
            <a:chExt cx="2091704" cy="1318975"/>
          </a:xfrm>
        </p:grpSpPr>
        <p:pic>
          <p:nvPicPr>
            <p:cNvPr id="5135" name="Picture 15" descr="C:\Documents and Settings\Administrator\Local Settings\Temporary Internet Files\Content.IE5\7T6FNHIS\MP900433069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91" y="1711430"/>
              <a:ext cx="1537589" cy="9254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0" name="Přímá spojnice 29"/>
            <p:cNvCxnSpPr/>
            <p:nvPr/>
          </p:nvCxnSpPr>
          <p:spPr>
            <a:xfrm>
              <a:off x="597563" y="3030405"/>
              <a:ext cx="208823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2" name="TextovéPole 31"/>
            <p:cNvSpPr txBox="1"/>
            <p:nvPr/>
          </p:nvSpPr>
          <p:spPr>
            <a:xfrm>
              <a:off x="681751" y="2661073"/>
              <a:ext cx="3796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R</a:t>
              </a: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646601" y="1229428"/>
            <a:ext cx="2099231" cy="1445364"/>
            <a:chOff x="3646601" y="1229428"/>
            <a:chExt cx="2099231" cy="1445364"/>
          </a:xfrm>
        </p:grpSpPr>
        <p:cxnSp>
          <p:nvCxnSpPr>
            <p:cNvPr id="31" name="Přímá spojnice 30"/>
            <p:cNvCxnSpPr/>
            <p:nvPr/>
          </p:nvCxnSpPr>
          <p:spPr>
            <a:xfrm>
              <a:off x="3657600" y="2661073"/>
              <a:ext cx="208823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3" name="Cloud"/>
            <p:cNvSpPr>
              <a:spLocks noChangeAspect="1" noEditPoints="1" noChangeArrowheads="1"/>
            </p:cNvSpPr>
            <p:nvPr/>
          </p:nvSpPr>
          <p:spPr bwMode="auto">
            <a:xfrm>
              <a:off x="3882903" y="1414485"/>
              <a:ext cx="1008112" cy="675575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FFBE7D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pic>
          <p:nvPicPr>
            <p:cNvPr id="5137" name="Picture 17" descr="C:\Documents and Settings\Administrator\Local Settings\Temporary Internet Files\Content.IE5\5UELB2HB\MC900250101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0057" y="1229428"/>
              <a:ext cx="695987" cy="9447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3646601" y="2305460"/>
              <a:ext cx="3796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P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115316" y="5609738"/>
            <a:ext cx="1977332" cy="1151213"/>
            <a:chOff x="3224105" y="5231589"/>
            <a:chExt cx="2351939" cy="1309306"/>
          </a:xfrm>
        </p:grpSpPr>
        <p:pic>
          <p:nvPicPr>
            <p:cNvPr id="5138" name="Picture 18" descr="C:\Documents and Settings\Administrator\Local Settings\Temporary Internet Files\Content.IE5\5UELB2HB\MC900079102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5055" y="5231589"/>
              <a:ext cx="820901" cy="926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TextovéPole 43"/>
            <p:cNvSpPr txBox="1"/>
            <p:nvPr/>
          </p:nvSpPr>
          <p:spPr>
            <a:xfrm>
              <a:off x="3224105" y="6171563"/>
              <a:ext cx="3796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R</a:t>
              </a:r>
            </a:p>
          </p:txBody>
        </p:sp>
        <p:cxnSp>
          <p:nvCxnSpPr>
            <p:cNvPr id="23" name="Přímá spojnice 22"/>
            <p:cNvCxnSpPr/>
            <p:nvPr/>
          </p:nvCxnSpPr>
          <p:spPr>
            <a:xfrm>
              <a:off x="3224105" y="6540895"/>
              <a:ext cx="235193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4" name="Skupina 33"/>
          <p:cNvGrpSpPr/>
          <p:nvPr/>
        </p:nvGrpSpPr>
        <p:grpSpPr>
          <a:xfrm>
            <a:off x="6764663" y="1140187"/>
            <a:ext cx="2127817" cy="1556453"/>
            <a:chOff x="6764663" y="1140187"/>
            <a:chExt cx="2127817" cy="1556453"/>
          </a:xfrm>
        </p:grpSpPr>
        <p:pic>
          <p:nvPicPr>
            <p:cNvPr id="5143" name="Picture 23" descr="C:\Documents and Settings\Administrator\Local Settings\Temporary Internet Files\Content.IE5\89ABCDEF\MC900287131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5736" y="1140187"/>
              <a:ext cx="1069151" cy="11841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33" name="Skupina 32"/>
            <p:cNvGrpSpPr/>
            <p:nvPr/>
          </p:nvGrpSpPr>
          <p:grpSpPr>
            <a:xfrm>
              <a:off x="6764663" y="2327308"/>
              <a:ext cx="2127817" cy="369332"/>
              <a:chOff x="6764663" y="2327308"/>
              <a:chExt cx="2127817" cy="369332"/>
            </a:xfrm>
          </p:grpSpPr>
          <p:cxnSp>
            <p:nvCxnSpPr>
              <p:cNvPr id="26" name="Přímá spojnice 25"/>
              <p:cNvCxnSpPr/>
              <p:nvPr/>
            </p:nvCxnSpPr>
            <p:spPr>
              <a:xfrm>
                <a:off x="6764663" y="2651023"/>
                <a:ext cx="2127817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9" name="TextovéPole 28"/>
              <p:cNvSpPr txBox="1"/>
              <p:nvPr/>
            </p:nvSpPr>
            <p:spPr>
              <a:xfrm>
                <a:off x="6845736" y="2327308"/>
                <a:ext cx="31989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E</a:t>
                </a:r>
                <a:endParaRPr lang="cs-CZ" dirty="0"/>
              </a:p>
            </p:txBody>
          </p:sp>
        </p:grpSp>
      </p:grpSp>
      <p:grpSp>
        <p:nvGrpSpPr>
          <p:cNvPr id="40" name="Skupina 39"/>
          <p:cNvGrpSpPr/>
          <p:nvPr/>
        </p:nvGrpSpPr>
        <p:grpSpPr>
          <a:xfrm>
            <a:off x="3622039" y="4681716"/>
            <a:ext cx="2318113" cy="1939164"/>
            <a:chOff x="3622039" y="4681716"/>
            <a:chExt cx="2318113" cy="1939164"/>
          </a:xfrm>
        </p:grpSpPr>
        <p:pic>
          <p:nvPicPr>
            <p:cNvPr id="5142" name="Picture 22" descr="C:\Documents and Settings\Administrator\Local Settings\Temporary Internet Files\Content.IE5\89ABCDEF\MP900433193[1].jp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22039" y="4701252"/>
              <a:ext cx="1258018" cy="9536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46" name="Picture 26" descr="C:\Documents and Settings\Administrator\Local Settings\Temporary Internet Files\Content.IE5\X7HI1KU4\MC900440666[1].png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20470" y="5009225"/>
              <a:ext cx="1371429" cy="13714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ree"/>
            <p:cNvSpPr>
              <a:spLocks noEditPoints="1" noChangeArrowheads="1"/>
            </p:cNvSpPr>
            <p:nvPr/>
          </p:nvSpPr>
          <p:spPr bwMode="auto">
            <a:xfrm>
              <a:off x="4539296" y="4681716"/>
              <a:ext cx="904875" cy="1241697"/>
            </a:xfrm>
            <a:custGeom>
              <a:avLst/>
              <a:gdLst>
                <a:gd name="G0" fmla="+- 0 0 0"/>
                <a:gd name="G1" fmla="*/ 18900 1 3"/>
                <a:gd name="G2" fmla="*/ 18900 2 3"/>
                <a:gd name="G3" fmla="+- 18900 0 0"/>
                <a:gd name="T0" fmla="*/ 10800 w 21600"/>
                <a:gd name="T1" fmla="*/ 0 h 21600"/>
                <a:gd name="T2" fmla="*/ 6171 w 21600"/>
                <a:gd name="T3" fmla="*/ 6300 h 21600"/>
                <a:gd name="T4" fmla="*/ 3086 w 21600"/>
                <a:gd name="T5" fmla="*/ 12600 h 21600"/>
                <a:gd name="T6" fmla="*/ 0 w 21600"/>
                <a:gd name="T7" fmla="*/ 18900 h 21600"/>
                <a:gd name="T8" fmla="*/ 15429 w 21600"/>
                <a:gd name="T9" fmla="*/ 6300 h 21600"/>
                <a:gd name="T10" fmla="*/ 18514 w 21600"/>
                <a:gd name="T11" fmla="*/ 12600 h 21600"/>
                <a:gd name="T12" fmla="*/ 21600 w 21600"/>
                <a:gd name="T13" fmla="*/ 18900 h 21600"/>
                <a:gd name="T14" fmla="*/ 17694720 60000 65536"/>
                <a:gd name="T15" fmla="*/ 11796480 60000 65536"/>
                <a:gd name="T16" fmla="*/ 11796480 60000 65536"/>
                <a:gd name="T17" fmla="*/ 11796480 60000 65536"/>
                <a:gd name="T18" fmla="*/ 0 60000 65536"/>
                <a:gd name="T19" fmla="*/ 0 60000 65536"/>
                <a:gd name="T20" fmla="*/ 0 60000 65536"/>
                <a:gd name="T21" fmla="*/ 761 w 21600"/>
                <a:gd name="T22" fmla="*/ 22454 h 21600"/>
                <a:gd name="T23" fmla="*/ 21069 w 21600"/>
                <a:gd name="T24" fmla="*/ 28282 h 2160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1600" h="21600">
                  <a:moveTo>
                    <a:pt x="0" y="18900"/>
                  </a:moveTo>
                  <a:lnTo>
                    <a:pt x="9257" y="18900"/>
                  </a:lnTo>
                  <a:lnTo>
                    <a:pt x="9257" y="21600"/>
                  </a:lnTo>
                  <a:lnTo>
                    <a:pt x="12343" y="21600"/>
                  </a:lnTo>
                  <a:lnTo>
                    <a:pt x="12343" y="18900"/>
                  </a:lnTo>
                  <a:lnTo>
                    <a:pt x="21600" y="18900"/>
                  </a:lnTo>
                  <a:lnTo>
                    <a:pt x="12343" y="12600"/>
                  </a:lnTo>
                  <a:lnTo>
                    <a:pt x="18514" y="12600"/>
                  </a:lnTo>
                  <a:lnTo>
                    <a:pt x="12343" y="6300"/>
                  </a:lnTo>
                  <a:lnTo>
                    <a:pt x="15429" y="6300"/>
                  </a:lnTo>
                  <a:lnTo>
                    <a:pt x="10800" y="0"/>
                  </a:lnTo>
                  <a:lnTo>
                    <a:pt x="6171" y="6300"/>
                  </a:lnTo>
                  <a:lnTo>
                    <a:pt x="9257" y="6300"/>
                  </a:lnTo>
                  <a:lnTo>
                    <a:pt x="3086" y="12600"/>
                  </a:lnTo>
                  <a:lnTo>
                    <a:pt x="9257" y="1260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38" name="Přímá spojnice 37"/>
            <p:cNvCxnSpPr/>
            <p:nvPr/>
          </p:nvCxnSpPr>
          <p:spPr>
            <a:xfrm>
              <a:off x="3622039" y="6602858"/>
              <a:ext cx="2318113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/>
            <p:nvPr/>
          </p:nvSpPr>
          <p:spPr>
            <a:xfrm>
              <a:off x="3836448" y="6251548"/>
              <a:ext cx="3035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Ž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22900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79512" y="197555"/>
            <a:ext cx="8831461" cy="1031873"/>
            <a:chOff x="179512" y="197555"/>
            <a:chExt cx="8831461" cy="1031873"/>
          </a:xfrm>
        </p:grpSpPr>
        <p:pic>
          <p:nvPicPr>
            <p:cNvPr id="5122" name="Picture 2" descr="C:\Documents and Settings\Administrator\Local Settings\Temporary Internet Files\Content.IE5\X7HI1KU4\MC90041246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97555"/>
              <a:ext cx="1208357" cy="10318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442021" y="432301"/>
              <a:ext cx="856895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              ŘEŠENÍ  </a:t>
              </a:r>
            </a:p>
            <a:p>
              <a:r>
                <a:rPr lang="cs-CZ" sz="2000" dirty="0"/>
                <a:t> </a:t>
              </a:r>
              <a:r>
                <a:rPr lang="cs-CZ" sz="2000" dirty="0" smtClean="0"/>
                <a:t>            2. Doplň k čemu všemu potřebujeme a co všechno ovlivňuje sluníčko.             </a:t>
              </a:r>
              <a:endParaRPr lang="cs-CZ" sz="2000" dirty="0"/>
            </a:p>
          </p:txBody>
        </p:sp>
      </p:grpSp>
      <p:pic>
        <p:nvPicPr>
          <p:cNvPr id="5126" name="Picture 6" descr="C:\Documents and Settings\Administrator\Local Settings\Temporary Internet Files\Content.IE5\X7HI1KU4\MP9001826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3068960"/>
            <a:ext cx="1828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>
            <a:off x="7018020" y="3201399"/>
            <a:ext cx="1719078" cy="1465344"/>
            <a:chOff x="6783351" y="1557168"/>
            <a:chExt cx="2088232" cy="2167430"/>
          </a:xfrm>
        </p:grpSpPr>
        <p:pic>
          <p:nvPicPr>
            <p:cNvPr id="5129" name="Picture 9" descr="C:\Documents and Settings\Administrator\Local Settings\Temporary Internet Files\Content.IE5\X7HI1KU4\MC900413494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62658" y="1560817"/>
              <a:ext cx="835307" cy="8617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31" name="Picture 11" descr="C:\Documents and Settings\Administrator\Local Settings\Temporary Internet Files\Content.IE5\X7HI1KU4\MC90044187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2360" y="1557168"/>
              <a:ext cx="1059223" cy="9329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32" name="Picture 12" descr="C:\Documents and Settings\Administrator\Local Settings\Temporary Internet Files\Content.IE5\7T6FNHIS\MC900441838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42352" y="2477397"/>
              <a:ext cx="911225" cy="7286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" name="Přímá spojnice 3"/>
            <p:cNvCxnSpPr/>
            <p:nvPr/>
          </p:nvCxnSpPr>
          <p:spPr>
            <a:xfrm>
              <a:off x="6783351" y="3678560"/>
              <a:ext cx="208823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6977713" y="3178309"/>
              <a:ext cx="1135494" cy="5462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J</a:t>
              </a:r>
              <a:r>
                <a:rPr lang="cs-CZ" b="1" dirty="0" smtClean="0">
                  <a:solidFill>
                    <a:srgbClr val="FF0000"/>
                  </a:solidFill>
                </a:rPr>
                <a:t>ÍDLO</a:t>
              </a:r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351303" y="5609740"/>
            <a:ext cx="2253145" cy="1008434"/>
            <a:chOff x="6228184" y="5301208"/>
            <a:chExt cx="2520280" cy="1008434"/>
          </a:xfrm>
        </p:grpSpPr>
        <p:pic>
          <p:nvPicPr>
            <p:cNvPr id="5133" name="Picture 13" descr="C:\Documents and Settings\Administrator\Local Settings\Temporary Internet Files\Content.IE5\X7HI1KU4\MC900078783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184" y="5301208"/>
              <a:ext cx="924737" cy="9931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7" name="Přímá spojnice 16"/>
            <p:cNvCxnSpPr/>
            <p:nvPr/>
          </p:nvCxnSpPr>
          <p:spPr>
            <a:xfrm>
              <a:off x="6391263" y="6309642"/>
              <a:ext cx="2357201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7190465" y="5871475"/>
              <a:ext cx="131636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</a:t>
              </a:r>
              <a:r>
                <a:rPr lang="cs-CZ" b="1" dirty="0" smtClean="0">
                  <a:solidFill>
                    <a:srgbClr val="FF0000"/>
                  </a:solidFill>
                </a:rPr>
                <a:t>EPLO</a:t>
              </a:r>
              <a:endParaRPr lang="cs-CZ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702748" y="3786475"/>
            <a:ext cx="2285076" cy="1439071"/>
            <a:chOff x="364839" y="4585349"/>
            <a:chExt cx="2794771" cy="1736774"/>
          </a:xfrm>
        </p:grpSpPr>
        <p:pic>
          <p:nvPicPr>
            <p:cNvPr id="5134" name="Picture 14" descr="C:\Documents and Settings\Administrator\Local Settings\Temporary Internet Files\Content.IE5\5UELB2HB\MP900289240[1].jpg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259" t="4271"/>
            <a:stretch/>
          </p:blipFill>
          <p:spPr bwMode="auto">
            <a:xfrm>
              <a:off x="724879" y="4657357"/>
              <a:ext cx="986077" cy="9659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" name="Přímá spojnice 6"/>
            <p:cNvCxnSpPr/>
            <p:nvPr/>
          </p:nvCxnSpPr>
          <p:spPr>
            <a:xfrm>
              <a:off x="364839" y="4657357"/>
              <a:ext cx="1728192" cy="1008434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H="1">
              <a:off x="480861" y="4585349"/>
              <a:ext cx="1540162" cy="1224136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423306" y="6230272"/>
              <a:ext cx="273630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8" name="TextovéPole 27"/>
            <p:cNvSpPr txBox="1"/>
            <p:nvPr/>
          </p:nvSpPr>
          <p:spPr>
            <a:xfrm>
              <a:off x="692079" y="5876387"/>
              <a:ext cx="1674904" cy="4457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r>
                <a:rPr lang="cs-CZ" b="1" dirty="0" smtClean="0">
                  <a:solidFill>
                    <a:srgbClr val="FF0000"/>
                  </a:solidFill>
                </a:rPr>
                <a:t>VĚTLO</a:t>
              </a:r>
              <a:endParaRPr lang="cs-CZ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702748" y="1844824"/>
            <a:ext cx="1983047" cy="1222933"/>
            <a:chOff x="594091" y="1711430"/>
            <a:chExt cx="2091704" cy="1360530"/>
          </a:xfrm>
        </p:grpSpPr>
        <p:pic>
          <p:nvPicPr>
            <p:cNvPr id="5135" name="Picture 15" descr="C:\Documents and Settings\Administrator\Local Settings\Temporary Internet Files\Content.IE5\7T6FNHIS\MP900433069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91" y="1711430"/>
              <a:ext cx="1537589" cy="9254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0" name="Přímá spojnice 29"/>
            <p:cNvCxnSpPr/>
            <p:nvPr/>
          </p:nvCxnSpPr>
          <p:spPr>
            <a:xfrm>
              <a:off x="597563" y="3030405"/>
              <a:ext cx="208823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2" name="TextovéPole 31"/>
            <p:cNvSpPr txBox="1"/>
            <p:nvPr/>
          </p:nvSpPr>
          <p:spPr>
            <a:xfrm>
              <a:off x="681751" y="2661073"/>
              <a:ext cx="1390352" cy="41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</a:t>
              </a:r>
              <a:r>
                <a:rPr lang="cs-CZ" b="1" dirty="0" smtClean="0">
                  <a:solidFill>
                    <a:srgbClr val="FF0000"/>
                  </a:solidFill>
                </a:rPr>
                <a:t>ŮST</a:t>
              </a:r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646601" y="1229428"/>
            <a:ext cx="2099231" cy="1445364"/>
            <a:chOff x="3646601" y="1229428"/>
            <a:chExt cx="2099231" cy="1445364"/>
          </a:xfrm>
        </p:grpSpPr>
        <p:cxnSp>
          <p:nvCxnSpPr>
            <p:cNvPr id="31" name="Přímá spojnice 30"/>
            <p:cNvCxnSpPr/>
            <p:nvPr/>
          </p:nvCxnSpPr>
          <p:spPr>
            <a:xfrm>
              <a:off x="3657600" y="2661073"/>
              <a:ext cx="208823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3" name="Cloud"/>
            <p:cNvSpPr>
              <a:spLocks noChangeAspect="1" noEditPoints="1" noChangeArrowheads="1"/>
            </p:cNvSpPr>
            <p:nvPr/>
          </p:nvSpPr>
          <p:spPr bwMode="auto">
            <a:xfrm>
              <a:off x="3882903" y="1414485"/>
              <a:ext cx="1008112" cy="675575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FFBE7D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pic>
          <p:nvPicPr>
            <p:cNvPr id="5137" name="Picture 17" descr="C:\Documents and Settings\Administrator\Local Settings\Temporary Internet Files\Content.IE5\5UELB2HB\MC900250101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0057" y="1229428"/>
              <a:ext cx="695987" cy="9447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3646601" y="2305460"/>
              <a:ext cx="14452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</a:t>
              </a:r>
              <a:r>
                <a:rPr lang="cs-CZ" b="1" dirty="0" smtClean="0">
                  <a:solidFill>
                    <a:srgbClr val="FF0000"/>
                  </a:solidFill>
                </a:rPr>
                <a:t>OČASÍ</a:t>
              </a:r>
              <a:endParaRPr lang="cs-CZ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115316" y="5609734"/>
            <a:ext cx="1977332" cy="1195809"/>
            <a:chOff x="3224105" y="5231589"/>
            <a:chExt cx="2351939" cy="1360027"/>
          </a:xfrm>
        </p:grpSpPr>
        <p:pic>
          <p:nvPicPr>
            <p:cNvPr id="5138" name="Picture 18" descr="C:\Documents and Settings\Administrator\Local Settings\Temporary Internet Files\Content.IE5\5UELB2HB\MC900079102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5055" y="5231589"/>
              <a:ext cx="820901" cy="926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TextovéPole 43"/>
            <p:cNvSpPr txBox="1"/>
            <p:nvPr/>
          </p:nvSpPr>
          <p:spPr>
            <a:xfrm>
              <a:off x="3224105" y="6171564"/>
              <a:ext cx="1713356" cy="4200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</a:t>
              </a:r>
              <a:r>
                <a:rPr lang="cs-CZ" b="1" dirty="0" smtClean="0">
                  <a:solidFill>
                    <a:srgbClr val="FF0000"/>
                  </a:solidFill>
                </a:rPr>
                <a:t>ADOST</a:t>
              </a:r>
              <a:endParaRPr lang="cs-CZ" dirty="0"/>
            </a:p>
          </p:txBody>
        </p:sp>
        <p:cxnSp>
          <p:nvCxnSpPr>
            <p:cNvPr id="23" name="Přímá spojnice 22"/>
            <p:cNvCxnSpPr/>
            <p:nvPr/>
          </p:nvCxnSpPr>
          <p:spPr>
            <a:xfrm>
              <a:off x="3224105" y="6540895"/>
              <a:ext cx="235193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4" name="Skupina 33"/>
          <p:cNvGrpSpPr/>
          <p:nvPr/>
        </p:nvGrpSpPr>
        <p:grpSpPr>
          <a:xfrm>
            <a:off x="6764663" y="1140187"/>
            <a:ext cx="2127817" cy="1556453"/>
            <a:chOff x="6764663" y="1140187"/>
            <a:chExt cx="2127817" cy="1556453"/>
          </a:xfrm>
        </p:grpSpPr>
        <p:pic>
          <p:nvPicPr>
            <p:cNvPr id="5143" name="Picture 23" descr="C:\Documents and Settings\Administrator\Local Settings\Temporary Internet Files\Content.IE5\89ABCDEF\MC900287131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5736" y="1140187"/>
              <a:ext cx="1069151" cy="11841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33" name="Skupina 32"/>
            <p:cNvGrpSpPr/>
            <p:nvPr/>
          </p:nvGrpSpPr>
          <p:grpSpPr>
            <a:xfrm>
              <a:off x="6764663" y="2327308"/>
              <a:ext cx="2127817" cy="369332"/>
              <a:chOff x="6764663" y="2327308"/>
              <a:chExt cx="2127817" cy="369332"/>
            </a:xfrm>
          </p:grpSpPr>
          <p:cxnSp>
            <p:nvCxnSpPr>
              <p:cNvPr id="26" name="Přímá spojnice 25"/>
              <p:cNvCxnSpPr/>
              <p:nvPr/>
            </p:nvCxnSpPr>
            <p:spPr>
              <a:xfrm>
                <a:off x="6764663" y="2651023"/>
                <a:ext cx="2127817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9" name="TextovéPole 28"/>
              <p:cNvSpPr txBox="1"/>
              <p:nvPr/>
            </p:nvSpPr>
            <p:spPr>
              <a:xfrm>
                <a:off x="6845736" y="2327308"/>
                <a:ext cx="12546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E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NERGIE</a:t>
                </a:r>
                <a:endParaRPr lang="cs-CZ" dirty="0"/>
              </a:p>
            </p:txBody>
          </p:sp>
        </p:grpSp>
      </p:grpSp>
      <p:grpSp>
        <p:nvGrpSpPr>
          <p:cNvPr id="40" name="Skupina 39"/>
          <p:cNvGrpSpPr/>
          <p:nvPr/>
        </p:nvGrpSpPr>
        <p:grpSpPr>
          <a:xfrm>
            <a:off x="3622039" y="4681716"/>
            <a:ext cx="2318113" cy="1939164"/>
            <a:chOff x="3622039" y="4681716"/>
            <a:chExt cx="2318113" cy="1939164"/>
          </a:xfrm>
        </p:grpSpPr>
        <p:pic>
          <p:nvPicPr>
            <p:cNvPr id="5142" name="Picture 22" descr="C:\Documents and Settings\Administrator\Local Settings\Temporary Internet Files\Content.IE5\89ABCDEF\MP900433193[1].jp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22039" y="4701252"/>
              <a:ext cx="1258018" cy="9536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46" name="Picture 26" descr="C:\Documents and Settings\Administrator\Local Settings\Temporary Internet Files\Content.IE5\X7HI1KU4\MC900440666[1].png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20470" y="5009225"/>
              <a:ext cx="1371429" cy="13714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ree"/>
            <p:cNvSpPr>
              <a:spLocks noEditPoints="1" noChangeArrowheads="1"/>
            </p:cNvSpPr>
            <p:nvPr/>
          </p:nvSpPr>
          <p:spPr bwMode="auto">
            <a:xfrm>
              <a:off x="4539296" y="4681716"/>
              <a:ext cx="904875" cy="1241697"/>
            </a:xfrm>
            <a:custGeom>
              <a:avLst/>
              <a:gdLst>
                <a:gd name="G0" fmla="+- 0 0 0"/>
                <a:gd name="G1" fmla="*/ 18900 1 3"/>
                <a:gd name="G2" fmla="*/ 18900 2 3"/>
                <a:gd name="G3" fmla="+- 18900 0 0"/>
                <a:gd name="T0" fmla="*/ 10800 w 21600"/>
                <a:gd name="T1" fmla="*/ 0 h 21600"/>
                <a:gd name="T2" fmla="*/ 6171 w 21600"/>
                <a:gd name="T3" fmla="*/ 6300 h 21600"/>
                <a:gd name="T4" fmla="*/ 3086 w 21600"/>
                <a:gd name="T5" fmla="*/ 12600 h 21600"/>
                <a:gd name="T6" fmla="*/ 0 w 21600"/>
                <a:gd name="T7" fmla="*/ 18900 h 21600"/>
                <a:gd name="T8" fmla="*/ 15429 w 21600"/>
                <a:gd name="T9" fmla="*/ 6300 h 21600"/>
                <a:gd name="T10" fmla="*/ 18514 w 21600"/>
                <a:gd name="T11" fmla="*/ 12600 h 21600"/>
                <a:gd name="T12" fmla="*/ 21600 w 21600"/>
                <a:gd name="T13" fmla="*/ 18900 h 21600"/>
                <a:gd name="T14" fmla="*/ 17694720 60000 65536"/>
                <a:gd name="T15" fmla="*/ 11796480 60000 65536"/>
                <a:gd name="T16" fmla="*/ 11796480 60000 65536"/>
                <a:gd name="T17" fmla="*/ 11796480 60000 65536"/>
                <a:gd name="T18" fmla="*/ 0 60000 65536"/>
                <a:gd name="T19" fmla="*/ 0 60000 65536"/>
                <a:gd name="T20" fmla="*/ 0 60000 65536"/>
                <a:gd name="T21" fmla="*/ 761 w 21600"/>
                <a:gd name="T22" fmla="*/ 22454 h 21600"/>
                <a:gd name="T23" fmla="*/ 21069 w 21600"/>
                <a:gd name="T24" fmla="*/ 28282 h 2160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1600" h="21600">
                  <a:moveTo>
                    <a:pt x="0" y="18900"/>
                  </a:moveTo>
                  <a:lnTo>
                    <a:pt x="9257" y="18900"/>
                  </a:lnTo>
                  <a:lnTo>
                    <a:pt x="9257" y="21600"/>
                  </a:lnTo>
                  <a:lnTo>
                    <a:pt x="12343" y="21600"/>
                  </a:lnTo>
                  <a:lnTo>
                    <a:pt x="12343" y="18900"/>
                  </a:lnTo>
                  <a:lnTo>
                    <a:pt x="21600" y="18900"/>
                  </a:lnTo>
                  <a:lnTo>
                    <a:pt x="12343" y="12600"/>
                  </a:lnTo>
                  <a:lnTo>
                    <a:pt x="18514" y="12600"/>
                  </a:lnTo>
                  <a:lnTo>
                    <a:pt x="12343" y="6300"/>
                  </a:lnTo>
                  <a:lnTo>
                    <a:pt x="15429" y="6300"/>
                  </a:lnTo>
                  <a:lnTo>
                    <a:pt x="10800" y="0"/>
                  </a:lnTo>
                  <a:lnTo>
                    <a:pt x="6171" y="6300"/>
                  </a:lnTo>
                  <a:lnTo>
                    <a:pt x="9257" y="6300"/>
                  </a:lnTo>
                  <a:lnTo>
                    <a:pt x="3086" y="12600"/>
                  </a:lnTo>
                  <a:lnTo>
                    <a:pt x="9257" y="1260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38" name="Přímá spojnice 37"/>
            <p:cNvCxnSpPr/>
            <p:nvPr/>
          </p:nvCxnSpPr>
          <p:spPr>
            <a:xfrm>
              <a:off x="3622039" y="6602858"/>
              <a:ext cx="2318113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/>
            <p:nvPr/>
          </p:nvSpPr>
          <p:spPr>
            <a:xfrm>
              <a:off x="3836447" y="6251548"/>
              <a:ext cx="16077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Ž</a:t>
              </a:r>
              <a:r>
                <a:rPr lang="cs-CZ" b="1" dirty="0" smtClean="0">
                  <a:solidFill>
                    <a:srgbClr val="FF0000"/>
                  </a:solidFill>
                </a:rPr>
                <a:t>IVOT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57436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899592" y="1628800"/>
            <a:ext cx="738718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975" indent="-180975">
              <a:buFont typeface="Arial" pitchFamily="34" charset="0"/>
              <a:buChar char="•"/>
            </a:pPr>
            <a:r>
              <a:rPr lang="cs-CZ" sz="2000" dirty="0" smtClean="0"/>
              <a:t>Obrázky 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r>
              <a:rPr lang="en-US" sz="2000" dirty="0" smtClean="0"/>
              <a:t>&gt;</a:t>
            </a:r>
            <a:r>
              <a:rPr lang="cs-CZ" sz="20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0910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206</TotalTime>
  <Words>359</Words>
  <Application>Microsoft Office PowerPoint</Application>
  <PresentationFormat>Předvádění na obrazovce (4:3)</PresentationFormat>
  <Paragraphs>77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Přírodopis Č. DUMu:   VY_32_INOVACE_13_slunce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Č. DUMu:   VY_32_INOVACE_12_slunce   </dc:title>
  <dc:creator>pavla</dc:creator>
  <cp:lastModifiedBy>Alenka</cp:lastModifiedBy>
  <cp:revision>17</cp:revision>
  <dcterms:created xsi:type="dcterms:W3CDTF">2012-03-26T14:19:47Z</dcterms:created>
  <dcterms:modified xsi:type="dcterms:W3CDTF">2012-06-21T12:40:21Z</dcterms:modified>
</cp:coreProperties>
</file>