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66EC20-F892-4ED8-89C5-195DB748954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5BE60D-12AE-43D7-9DB9-D7F5AC75F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665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90658E5-4EA1-40D5-9E84-9EEB6ECC8BA6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82B632E-CF60-4018-B4DB-EC831FE2AF2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over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20.gif"/><Relationship Id="rId18" Type="http://schemas.openxmlformats.org/officeDocument/2006/relationships/image" Target="../media/image25.wmf"/><Relationship Id="rId3" Type="http://schemas.openxmlformats.org/officeDocument/2006/relationships/image" Target="../media/image10.wmf"/><Relationship Id="rId21" Type="http://schemas.openxmlformats.org/officeDocument/2006/relationships/image" Target="../media/image28.wmf"/><Relationship Id="rId7" Type="http://schemas.openxmlformats.org/officeDocument/2006/relationships/image" Target="../media/image14.wmf"/><Relationship Id="rId12" Type="http://schemas.openxmlformats.org/officeDocument/2006/relationships/image" Target="../media/image19.wmf"/><Relationship Id="rId17" Type="http://schemas.openxmlformats.org/officeDocument/2006/relationships/image" Target="../media/image24.wmf"/><Relationship Id="rId2" Type="http://schemas.openxmlformats.org/officeDocument/2006/relationships/image" Target="../media/image9.png"/><Relationship Id="rId16" Type="http://schemas.openxmlformats.org/officeDocument/2006/relationships/image" Target="../media/image23.wmf"/><Relationship Id="rId20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24" Type="http://schemas.openxmlformats.org/officeDocument/2006/relationships/image" Target="../media/image31.png"/><Relationship Id="rId5" Type="http://schemas.openxmlformats.org/officeDocument/2006/relationships/image" Target="../media/image12.wmf"/><Relationship Id="rId15" Type="http://schemas.openxmlformats.org/officeDocument/2006/relationships/image" Target="../media/image22.wmf"/><Relationship Id="rId23" Type="http://schemas.openxmlformats.org/officeDocument/2006/relationships/image" Target="../media/image30.wmf"/><Relationship Id="rId10" Type="http://schemas.openxmlformats.org/officeDocument/2006/relationships/image" Target="../media/image17.wmf"/><Relationship Id="rId19" Type="http://schemas.openxmlformats.org/officeDocument/2006/relationships/image" Target="../media/image26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Relationship Id="rId14" Type="http://schemas.openxmlformats.org/officeDocument/2006/relationships/image" Target="../media/image21.wmf"/><Relationship Id="rId22" Type="http://schemas.openxmlformats.org/officeDocument/2006/relationships/image" Target="../media/image2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20.gif"/><Relationship Id="rId18" Type="http://schemas.openxmlformats.org/officeDocument/2006/relationships/image" Target="../media/image25.wmf"/><Relationship Id="rId3" Type="http://schemas.openxmlformats.org/officeDocument/2006/relationships/image" Target="../media/image10.wmf"/><Relationship Id="rId21" Type="http://schemas.openxmlformats.org/officeDocument/2006/relationships/image" Target="../media/image28.wmf"/><Relationship Id="rId7" Type="http://schemas.openxmlformats.org/officeDocument/2006/relationships/image" Target="../media/image14.wmf"/><Relationship Id="rId12" Type="http://schemas.openxmlformats.org/officeDocument/2006/relationships/image" Target="../media/image19.wmf"/><Relationship Id="rId17" Type="http://schemas.openxmlformats.org/officeDocument/2006/relationships/image" Target="../media/image24.wmf"/><Relationship Id="rId2" Type="http://schemas.openxmlformats.org/officeDocument/2006/relationships/image" Target="../media/image32.png"/><Relationship Id="rId16" Type="http://schemas.openxmlformats.org/officeDocument/2006/relationships/image" Target="../media/image23.wmf"/><Relationship Id="rId20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24" Type="http://schemas.openxmlformats.org/officeDocument/2006/relationships/image" Target="../media/image31.png"/><Relationship Id="rId5" Type="http://schemas.openxmlformats.org/officeDocument/2006/relationships/image" Target="../media/image12.wmf"/><Relationship Id="rId15" Type="http://schemas.openxmlformats.org/officeDocument/2006/relationships/image" Target="../media/image22.wmf"/><Relationship Id="rId23" Type="http://schemas.openxmlformats.org/officeDocument/2006/relationships/image" Target="../media/image30.wmf"/><Relationship Id="rId10" Type="http://schemas.openxmlformats.org/officeDocument/2006/relationships/image" Target="../media/image17.wmf"/><Relationship Id="rId19" Type="http://schemas.openxmlformats.org/officeDocument/2006/relationships/image" Target="../media/image26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Relationship Id="rId14" Type="http://schemas.openxmlformats.org/officeDocument/2006/relationships/image" Target="../media/image21.wmf"/><Relationship Id="rId22" Type="http://schemas.openxmlformats.org/officeDocument/2006/relationships/image" Target="../media/image2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microsoft.com/office/2007/relationships/hdphoto" Target="../media/hdphoto1.wdp"/><Relationship Id="rId4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microsoft.com/office/2007/relationships/hdphoto" Target="../media/hdphoto1.wdp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458" y="764704"/>
            <a:ext cx="424973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>
            <a:spLocks noGrp="1"/>
          </p:cNvSpPr>
          <p:nvPr>
            <p:ph type="ctrTitle"/>
          </p:nvPr>
        </p:nvSpPr>
        <p:spPr>
          <a:xfrm>
            <a:off x="633413" y="1989138"/>
            <a:ext cx="7858125" cy="156368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ZŠP a ZŠS Uherský Brod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projekt </a:t>
            </a: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č. CZ.1.07/1.4.00/21.0961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CAF278">
                    <a:lumMod val="75000"/>
                  </a:srgbClr>
                </a:solidFill>
                <a:effectLst/>
                <a:uLnTx/>
                <a:uFillTx/>
              </a:rPr>
              <a:t>Přírodopis Č. </a:t>
            </a:r>
            <a:r>
              <a:rPr kumimoji="0" lang="cs-CZ" sz="2800" b="0" i="0" u="none" strike="noStrike" kern="0" cap="none" spc="0" normalizeH="0" baseline="0" noProof="0" dirty="0" err="1">
                <a:ln>
                  <a:noFill/>
                </a:ln>
                <a:solidFill>
                  <a:srgbClr val="CAF278">
                    <a:lumMod val="75000"/>
                  </a:srgbClr>
                </a:solidFill>
                <a:effectLst/>
                <a:uLnTx/>
                <a:uFillTx/>
              </a:rPr>
              <a:t>DUMu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CAF278">
                    <a:lumMod val="75000"/>
                  </a:srgbClr>
                </a:solidFill>
                <a:effectLst/>
                <a:uLnTx/>
                <a:uFillTx/>
              </a:rPr>
              <a:t>:  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CAF278">
                    <a:lumMod val="75000"/>
                  </a:srgbClr>
                </a:solidFill>
                <a:effectLst/>
                <a:uLnTx/>
                <a:uFillTx/>
              </a:rPr>
              <a:t/>
            </a:r>
            <a:b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CAF278">
                    <a:lumMod val="75000"/>
                  </a:srgbClr>
                </a:solidFill>
                <a:effectLst/>
                <a:uLnTx/>
                <a:uFillTx/>
              </a:rPr>
            </a:b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CAF278">
                    <a:lumMod val="75000"/>
                  </a:srgbClr>
                </a:solidFill>
                <a:effectLst/>
                <a:uLnTx/>
                <a:uFillTx/>
              </a:rPr>
              <a:t>VY_32_INOVACE_15</a:t>
            </a:r>
            <a:r>
              <a:rPr lang="cs-CZ" sz="2800" kern="0" spc="0" dirty="0" smtClean="0">
                <a:solidFill>
                  <a:srgbClr val="CAF278">
                    <a:lumMod val="75000"/>
                  </a:srgbClr>
                </a:solidFill>
              </a:rPr>
              <a:t>_ekologie</a:t>
            </a:r>
            <a: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CAF278">
                    <a:lumMod val="75000"/>
                  </a:srgbClr>
                </a:solidFill>
                <a:effectLst/>
                <a:uLnTx/>
                <a:uFillTx/>
              </a:rPr>
              <a:t/>
            </a:r>
            <a:br>
              <a:rPr kumimoji="0" lang="cs-CZ" sz="2800" b="0" i="0" u="none" strike="noStrike" kern="0" cap="none" spc="0" normalizeH="0" baseline="0" noProof="0" dirty="0">
                <a:ln>
                  <a:noFill/>
                </a:ln>
                <a:solidFill>
                  <a:srgbClr val="CAF278">
                    <a:lumMod val="75000"/>
                  </a:srgbClr>
                </a:solidFill>
                <a:effectLst/>
                <a:uLnTx/>
                <a:uFillTx/>
              </a:rPr>
            </a:b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rgbClr val="CAF278">
                  <a:lumMod val="75000"/>
                </a:srgbClr>
              </a:solidFill>
              <a:effectLst/>
              <a:uLnTx/>
              <a:uFillTx/>
            </a:endParaRPr>
          </a:p>
        </p:txBody>
      </p:sp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827584" y="5197778"/>
            <a:ext cx="410445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1" i="0" u="none" strike="noStrike" kern="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onstantia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1" i="0" u="none" strike="noStrike" kern="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onstantia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nstantia" pitchFamily="18" charset="0"/>
              </a:rPr>
              <a:t>Jméno autora:	</a:t>
            </a:r>
            <a:r>
              <a:rPr kumimoji="0" lang="cs-CZ" sz="2000" b="1" i="0" u="none" strike="noStrike" kern="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onstantia" pitchFamily="18" charset="0"/>
              </a:rPr>
              <a:t>Pavla Zajdová</a:t>
            </a:r>
            <a:endParaRPr kumimoji="0" lang="cs-CZ" sz="2000" b="1" i="0" u="none" strike="noStrike" kern="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6292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78488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62050" indent="-1162050"/>
            <a:r>
              <a:rPr lang="cs-CZ" sz="2000" dirty="0" smtClean="0"/>
              <a:t>Anotace:  Prezentace je určena žákům 6. tříd ZŠ praktické. </a:t>
            </a:r>
          </a:p>
          <a:p>
            <a:pPr marL="1073150" indent="-1073150"/>
            <a:r>
              <a:rPr lang="cs-CZ" sz="2000" dirty="0"/>
              <a:t> </a:t>
            </a:r>
            <a:r>
              <a:rPr lang="cs-CZ" sz="2000" dirty="0" smtClean="0"/>
              <a:t>                Slouží k prohlubování, procvičování a zdokonalení se v ekologických problémech. </a:t>
            </a:r>
          </a:p>
          <a:p>
            <a:pPr marL="1073150" indent="-1073150"/>
            <a:r>
              <a:rPr lang="cs-CZ" sz="2000" dirty="0"/>
              <a:t> </a:t>
            </a:r>
            <a:r>
              <a:rPr lang="cs-CZ" sz="2000" dirty="0" smtClean="0"/>
              <a:t>                Hravou formou si žáci ověřují znalosti o chování se v přírodě a o problémech, týkajících se životního prostředí.</a:t>
            </a:r>
          </a:p>
          <a:p>
            <a:pPr marL="1073150" indent="-1073150"/>
            <a:r>
              <a:rPr lang="cs-CZ" sz="2000" dirty="0" smtClean="0"/>
              <a:t>                 Lze tisknout i jako pracovní list.</a:t>
            </a:r>
          </a:p>
          <a:p>
            <a:pPr marL="1073150" indent="-1073150"/>
            <a:r>
              <a:rPr lang="cs-CZ" sz="2000" dirty="0" smtClean="0"/>
              <a:t>                 Doba vytvoření vzdělávacího materiálu – duben 2012.</a:t>
            </a:r>
            <a:endParaRPr lang="cs-CZ" sz="20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5076056" y="3872932"/>
            <a:ext cx="2589330" cy="2327354"/>
            <a:chOff x="5587894" y="3721620"/>
            <a:chExt cx="2589330" cy="2327354"/>
          </a:xfrm>
        </p:grpSpPr>
        <p:pic>
          <p:nvPicPr>
            <p:cNvPr id="2051" name="Picture 3" descr="C:\Documents and Settings\Administrator\Local Settings\Temporary Internet Files\Content.IE5\CU4O6NEF\MP900449068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78619">
              <a:off x="6684157" y="3721620"/>
              <a:ext cx="1493067" cy="16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Documents and Settings\Administrator\Local Settings\Temporary Internet Files\Content.IE5\93XAQT6U\MC90005627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389606">
              <a:off x="5587894" y="4221088"/>
              <a:ext cx="1356970" cy="18278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776024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7684" y="1196752"/>
            <a:ext cx="5688632" cy="1107996"/>
          </a:xfrm>
          <a:prstGeom prst="rect">
            <a:avLst/>
          </a:prstGeom>
          <a:noFill/>
          <a:ln w="12700">
            <a:solidFill>
              <a:schemeClr val="bg2"/>
            </a:solidFill>
            <a:prstDash val="dashDot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EKOLOGIE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697822" y="2851082"/>
            <a:ext cx="5748357" cy="2318962"/>
            <a:chOff x="1731316" y="2851082"/>
            <a:chExt cx="5748357" cy="2318962"/>
          </a:xfrm>
        </p:grpSpPr>
        <p:pic>
          <p:nvPicPr>
            <p:cNvPr id="3074" name="Picture 2" descr="C:\Documents and Settings\Administrator\Local Settings\Temporary Internet Files\Content.IE5\GA5BDWGP\MC90043760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5575" y="2851082"/>
              <a:ext cx="1212850" cy="1831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 descr="C:\Documents and Settings\Administrator\Local Settings\Temporary Internet Files\Content.IE5\GA5BDWGP\MC90043751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842691">
              <a:off x="1731316" y="3034605"/>
              <a:ext cx="2022475" cy="20447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7" name="Picture 5" descr="C:\Documents and Settings\Administrator\Local Settings\Temporary Internet Files\Content.IE5\G1634H6J\MC90043751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860845">
              <a:off x="5394174" y="3062745"/>
              <a:ext cx="2085499" cy="21072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71663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67874" y="470228"/>
            <a:ext cx="6969620" cy="720078"/>
            <a:chOff x="749831" y="596761"/>
            <a:chExt cx="6054417" cy="528058"/>
          </a:xfrm>
        </p:grpSpPr>
        <p:pic>
          <p:nvPicPr>
            <p:cNvPr id="4098" name="Picture 2" descr="C:\Documents and Settings\Administrator\Local Settings\Temporary Internet Files\Content.IE5\93XAQT6U\MC900437629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9831" y="596761"/>
              <a:ext cx="730991" cy="528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403648" y="692696"/>
              <a:ext cx="5400600" cy="293414"/>
            </a:xfrm>
            <a:prstGeom prst="rect">
              <a:avLst/>
            </a:prstGeom>
            <a:solidFill>
              <a:schemeClr val="tx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solidFill>
                    <a:schemeClr val="bg1"/>
                  </a:solidFill>
                </a:rPr>
                <a:t>1. Zakroužkuj a vypiš, které věci nepatří do přírody.</a:t>
              </a:r>
              <a:endParaRPr lang="cs-CZ" sz="20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794747" y="1141708"/>
            <a:ext cx="7779722" cy="4464496"/>
            <a:chOff x="794747" y="1141708"/>
            <a:chExt cx="7779722" cy="4464496"/>
          </a:xfrm>
        </p:grpSpPr>
        <p:grpSp>
          <p:nvGrpSpPr>
            <p:cNvPr id="6" name="Skupina 5"/>
            <p:cNvGrpSpPr/>
            <p:nvPr/>
          </p:nvGrpSpPr>
          <p:grpSpPr>
            <a:xfrm>
              <a:off x="794747" y="1141708"/>
              <a:ext cx="7779722" cy="4464496"/>
              <a:chOff x="608702" y="1268760"/>
              <a:chExt cx="7779722" cy="4464496"/>
            </a:xfrm>
          </p:grpSpPr>
          <p:pic>
            <p:nvPicPr>
              <p:cNvPr id="4099" name="Picture 3" descr="C:\Documents and Settings\Administrator\Local Settings\Temporary Internet Files\Content.IE5\CU4O6NEF\MC900059581[1].wmf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937" t="9570" r="1974" b="2397"/>
              <a:stretch/>
            </p:blipFill>
            <p:spPr bwMode="auto">
              <a:xfrm>
                <a:off x="608702" y="1268760"/>
                <a:ext cx="7779722" cy="446449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5" name="Picture 9" descr="C:\Documents and Settings\Administrator\Local Settings\Temporary Internet Files\Content.IE5\93XAQT6U\MC900353595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38559" y="4468613"/>
                <a:ext cx="628238" cy="60176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2" name="Picture 6" descr="C:\Documents and Settings\Administrator\Local Settings\Temporary Internet Files\Content.IE5\93XAQT6U\MC900232816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45759" y="4949731"/>
                <a:ext cx="884884" cy="73179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3" name="Picture 7" descr="C:\Documents and Settings\Administrator\Local Settings\Temporary Internet Files\Content.IE5\G1634H6J\MC900290206[1].wmf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427560" flipH="1">
                <a:off x="2867853" y="2866723"/>
                <a:ext cx="345004" cy="5179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4" name="Picture 8" descr="C:\Documents and Settings\Administrator\Local Settings\Temporary Internet Files\Content.IE5\CU4O6NEF\MC900398067[1].wmf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7212782">
                <a:off x="6838977" y="5201617"/>
                <a:ext cx="437642" cy="4441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6" name="Picture 10" descr="C:\Documents and Settings\Administrator\Local Settings\Temporary Internet Files\Content.IE5\CU4O6NEF\MC900290030[1].wmf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38701" y="3057372"/>
                <a:ext cx="516006" cy="37731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8" name="Picture 12" descr="C:\Documents and Settings\Administrator\Local Settings\Temporary Internet Files\Content.IE5\93XAQT6U\MC900352231[1].wmf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2690838">
                <a:off x="2523146" y="5185801"/>
                <a:ext cx="691308" cy="38567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9" name="Picture 13" descr="C:\Documents and Settings\Administrator\Local Settings\Temporary Internet Files\Content.IE5\93XAQT6U\MC900109299[1].wmf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06581" y="2294669"/>
                <a:ext cx="419948" cy="69022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0" name="Picture 14" descr="C:\Documents and Settings\Administrator\Local Settings\Temporary Internet Files\Content.IE5\GA5BDWGP\MC900083928[1].wmf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5700881" y="2204864"/>
                <a:ext cx="455456" cy="79513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1" name="Picture 15" descr="C:\Documents and Settings\Administrator\Local Settings\Temporary Internet Files\Content.IE5\GA5BDWGP\MC900027429[1].wmf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69849" y="2601213"/>
                <a:ext cx="760068" cy="56852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2" name="Picture 16" descr="C:\Documents and Settings\Administrator\Local Settings\Temporary Internet Files\Content.IE5\GA5BDWGP\MM900236412[1].gif"/>
              <p:cNvPicPr>
                <a:picLocks noChangeAspect="1" noChangeArrowheads="1" noCrop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670697">
                <a:off x="4211960" y="2371662"/>
                <a:ext cx="1000125" cy="55245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3" name="Picture 17" descr="C:\Documents and Settings\Administrator\Local Settings\Temporary Internet Files\Content.IE5\GA5BDWGP\MC900324466[1].wmf"/>
              <p:cNvPicPr>
                <a:picLocks noChangeAspect="1" noChangeArrowheads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60232" y="4161346"/>
                <a:ext cx="563294" cy="8373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4" name="Picture 18" descr="C:\Documents and Settings\Administrator\Local Settings\Temporary Internet Files\Content.IE5\CU4O6NEF\MC900356157[1].wmf"/>
              <p:cNvPicPr>
                <a:picLocks noChangeAspect="1" noChangeArrowheads="1"/>
              </p:cNvPicPr>
              <p:nvPr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36733" y="3604433"/>
                <a:ext cx="689796" cy="75364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6" name="Picture 20" descr="C:\Documents and Settings\Administrator\Local Settings\Temporary Internet Files\Content.IE5\93XAQT6U\MC900030127[1].wmf"/>
              <p:cNvPicPr>
                <a:picLocks noChangeAspect="1" noChangeArrowheads="1"/>
              </p:cNvPicPr>
              <p:nvPr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5050688" y="3717032"/>
                <a:ext cx="315942" cy="5591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7" name="Picture 21" descr="C:\Documents and Settings\Administrator\Local Settings\Temporary Internet Files\Content.IE5\CU4O6NEF\MC900030166[1].wmf"/>
              <p:cNvPicPr>
                <a:picLocks noChangeAspect="1" noChangeArrowheads="1"/>
              </p:cNvPicPr>
              <p:nvPr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02551" y="4241427"/>
                <a:ext cx="468507" cy="4014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8" name="Picture 22" descr="C:\Documents and Settings\Administrator\Local Settings\Temporary Internet Files\Content.IE5\GA5BDWGP\MC900030164[1].wmf"/>
              <p:cNvPicPr>
                <a:picLocks noChangeAspect="1" noChangeArrowheads="1"/>
              </p:cNvPicPr>
              <p:nvPr/>
            </p:nvPicPr>
            <p:blipFill>
              <a:blip r:embed="rId1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83916" y="5095170"/>
                <a:ext cx="537524" cy="5669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9" name="Picture 23" descr="C:\Documents and Settings\Administrator\Local Settings\Temporary Internet Files\Content.IE5\GA5BDWGP\MC900355699[1].wmf"/>
              <p:cNvPicPr>
                <a:picLocks noChangeAspect="1" noChangeArrowheads="1"/>
              </p:cNvPicPr>
              <p:nvPr/>
            </p:nvPicPr>
            <p:blipFill>
              <a:blip r:embed="rId1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427661" y="3548333"/>
                <a:ext cx="431783" cy="120997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20" name="Picture 24" descr="C:\Documents and Settings\Administrator\Local Settings\Temporary Internet Files\Content.IE5\G1634H6J\MC900237677[1].wmf"/>
              <p:cNvPicPr>
                <a:picLocks noChangeAspect="1" noChangeArrowheads="1"/>
              </p:cNvPicPr>
              <p:nvPr/>
            </p:nvPicPr>
            <p:blipFill>
              <a:blip r:embed="rId2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85363" y="5118511"/>
                <a:ext cx="493558" cy="4277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21" name="Picture 25" descr="C:\Documents and Settings\Administrator\Local Settings\Temporary Internet Files\Content.IE5\GA5BDWGP\MC900193576[1].wmf"/>
              <p:cNvPicPr>
                <a:picLocks noChangeAspect="1" noChangeArrowheads="1"/>
              </p:cNvPicPr>
              <p:nvPr/>
            </p:nvPicPr>
            <p:blipFill>
              <a:blip r:embed="rId2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30163" y="4979158"/>
                <a:ext cx="537197" cy="53164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22" name="Picture 26" descr="C:\Documents and Settings\Administrator\Local Settings\Temporary Internet Files\Content.IE5\G1634H6J\MC900290957[1].wmf"/>
              <p:cNvPicPr>
                <a:picLocks noChangeAspect="1" noChangeArrowheads="1"/>
              </p:cNvPicPr>
              <p:nvPr/>
            </p:nvPicPr>
            <p:blipFill>
              <a:blip r:embed="rId2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458973" y="4405093"/>
                <a:ext cx="419948" cy="46457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4107" name="Picture 11" descr="C:\Documents and Settings\Administrator\Local Settings\Temporary Internet Files\Content.IE5\GA5BDWGP\MC900312116[1].wmf"/>
            <p:cNvPicPr>
              <a:picLocks noChangeAspect="1" noChangeArrowheads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249042">
              <a:off x="6057136" y="5113619"/>
              <a:ext cx="405261" cy="5481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755458" y="5907904"/>
            <a:ext cx="7167392" cy="375189"/>
            <a:chOff x="755458" y="5907904"/>
            <a:chExt cx="7167392" cy="375189"/>
          </a:xfrm>
        </p:grpSpPr>
        <p:cxnSp>
          <p:nvCxnSpPr>
            <p:cNvPr id="5" name="Přímá spojnice 4"/>
            <p:cNvCxnSpPr/>
            <p:nvPr/>
          </p:nvCxnSpPr>
          <p:spPr>
            <a:xfrm flipV="1">
              <a:off x="756742" y="5907904"/>
              <a:ext cx="7166107" cy="7200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123" name="Picture 27"/>
            <p:cNvPicPr>
              <a:picLocks noChangeAspect="1" noChangeArrowheads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458" y="6207720"/>
              <a:ext cx="7167392" cy="753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378274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539552" y="410914"/>
            <a:ext cx="7920880" cy="785838"/>
            <a:chOff x="749831" y="596761"/>
            <a:chExt cx="5873989" cy="528058"/>
          </a:xfrm>
        </p:grpSpPr>
        <p:pic>
          <p:nvPicPr>
            <p:cNvPr id="4098" name="Picture 2" descr="C:\Documents and Settings\Administrator\Local Settings\Temporary Internet Files\Content.IE5\93XAQT6U\MC900437629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9831" y="596761"/>
              <a:ext cx="730991" cy="528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364984" y="692696"/>
              <a:ext cx="5258836" cy="268861"/>
            </a:xfrm>
            <a:prstGeom prst="rect">
              <a:avLst/>
            </a:prstGeom>
            <a:solidFill>
              <a:schemeClr val="tx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solidFill>
                    <a:schemeClr val="bg1"/>
                  </a:solidFill>
                </a:rPr>
                <a:t>ŘEŠENÍ: 1. Zakroužkuj a vypiš, které věci nepatří do přírody.</a:t>
              </a:r>
              <a:endParaRPr lang="cs-CZ" sz="20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61603" y="1196752"/>
            <a:ext cx="7712866" cy="4409452"/>
            <a:chOff x="794747" y="1141708"/>
            <a:chExt cx="7779722" cy="4464496"/>
          </a:xfrm>
        </p:grpSpPr>
        <p:grpSp>
          <p:nvGrpSpPr>
            <p:cNvPr id="6" name="Skupina 5"/>
            <p:cNvGrpSpPr/>
            <p:nvPr/>
          </p:nvGrpSpPr>
          <p:grpSpPr>
            <a:xfrm>
              <a:off x="794747" y="1141708"/>
              <a:ext cx="7779722" cy="4464496"/>
              <a:chOff x="608702" y="1268760"/>
              <a:chExt cx="7779722" cy="4464496"/>
            </a:xfrm>
          </p:grpSpPr>
          <p:pic>
            <p:nvPicPr>
              <p:cNvPr id="4099" name="Picture 3" descr="C:\Documents and Settings\Administrator\Local Settings\Temporary Internet Files\Content.IE5\CU4O6NEF\MC900059581[1].wmf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937" t="9570" r="1974" b="2397"/>
              <a:stretch/>
            </p:blipFill>
            <p:spPr bwMode="auto">
              <a:xfrm>
                <a:off x="608702" y="1268760"/>
                <a:ext cx="7779722" cy="446449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5" name="Picture 9" descr="C:\Documents and Settings\Administrator\Local Settings\Temporary Internet Files\Content.IE5\93XAQT6U\MC900353595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38559" y="4468613"/>
                <a:ext cx="628238" cy="60176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2" name="Picture 6" descr="C:\Documents and Settings\Administrator\Local Settings\Temporary Internet Files\Content.IE5\93XAQT6U\MC900232816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45759" y="4949731"/>
                <a:ext cx="884884" cy="73179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3" name="Picture 7" descr="C:\Documents and Settings\Administrator\Local Settings\Temporary Internet Files\Content.IE5\G1634H6J\MC900290206[1].wmf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427560" flipH="1">
                <a:off x="2867853" y="2866723"/>
                <a:ext cx="345004" cy="5179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4" name="Picture 8" descr="C:\Documents and Settings\Administrator\Local Settings\Temporary Internet Files\Content.IE5\CU4O6NEF\MC900398067[1].wmf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7212782">
                <a:off x="6838977" y="5201617"/>
                <a:ext cx="437642" cy="4441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6" name="Picture 10" descr="C:\Documents and Settings\Administrator\Local Settings\Temporary Internet Files\Content.IE5\CU4O6NEF\MC900290030[1].wmf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38701" y="3057372"/>
                <a:ext cx="516006" cy="37731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8" name="Picture 12" descr="C:\Documents and Settings\Administrator\Local Settings\Temporary Internet Files\Content.IE5\93XAQT6U\MC900352231[1].wmf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2690838">
                <a:off x="2523146" y="5185801"/>
                <a:ext cx="691308" cy="38567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09" name="Picture 13" descr="C:\Documents and Settings\Administrator\Local Settings\Temporary Internet Files\Content.IE5\93XAQT6U\MC900109299[1].wmf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06581" y="2294669"/>
                <a:ext cx="419948" cy="69022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0" name="Picture 14" descr="C:\Documents and Settings\Administrator\Local Settings\Temporary Internet Files\Content.IE5\GA5BDWGP\MC900083928[1].wmf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5700881" y="2204864"/>
                <a:ext cx="455456" cy="79513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1" name="Picture 15" descr="C:\Documents and Settings\Administrator\Local Settings\Temporary Internet Files\Content.IE5\GA5BDWGP\MC900027429[1].wmf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69849" y="2601213"/>
                <a:ext cx="760068" cy="56852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2" name="Picture 16" descr="C:\Documents and Settings\Administrator\Local Settings\Temporary Internet Files\Content.IE5\GA5BDWGP\MM900236412[1].gif"/>
              <p:cNvPicPr>
                <a:picLocks noChangeAspect="1" noChangeArrowheads="1" noCrop="1"/>
              </p:cNvPicPr>
              <p:nvPr/>
            </p:nvPicPr>
            <p:blipFill>
              <a:blip r:embed="rId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670697">
                <a:off x="4211960" y="2371662"/>
                <a:ext cx="1000125" cy="55245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3" name="Picture 17" descr="C:\Documents and Settings\Administrator\Local Settings\Temporary Internet Files\Content.IE5\GA5BDWGP\MC900324466[1].wmf"/>
              <p:cNvPicPr>
                <a:picLocks noChangeAspect="1" noChangeArrowheads="1"/>
              </p:cNvPicPr>
              <p:nvPr/>
            </p:nvPicPr>
            <p:blipFill>
              <a:blip r:embed="rId1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60232" y="4161346"/>
                <a:ext cx="563294" cy="8373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4" name="Picture 18" descr="C:\Documents and Settings\Administrator\Local Settings\Temporary Internet Files\Content.IE5\CU4O6NEF\MC900356157[1].wmf"/>
              <p:cNvPicPr>
                <a:picLocks noChangeAspect="1" noChangeArrowheads="1"/>
              </p:cNvPicPr>
              <p:nvPr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36733" y="3604433"/>
                <a:ext cx="689796" cy="75364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6" name="Picture 20" descr="C:\Documents and Settings\Administrator\Local Settings\Temporary Internet Files\Content.IE5\93XAQT6U\MC900030127[1].wmf"/>
              <p:cNvPicPr>
                <a:picLocks noChangeAspect="1" noChangeArrowheads="1"/>
              </p:cNvPicPr>
              <p:nvPr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5050688" y="3717032"/>
                <a:ext cx="315942" cy="5591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7" name="Picture 21" descr="C:\Documents and Settings\Administrator\Local Settings\Temporary Internet Files\Content.IE5\CU4O6NEF\MC900030166[1].wmf"/>
              <p:cNvPicPr>
                <a:picLocks noChangeAspect="1" noChangeArrowheads="1"/>
              </p:cNvPicPr>
              <p:nvPr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02551" y="4241427"/>
                <a:ext cx="468507" cy="4014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8" name="Picture 22" descr="C:\Documents and Settings\Administrator\Local Settings\Temporary Internet Files\Content.IE5\GA5BDWGP\MC900030164[1].wmf"/>
              <p:cNvPicPr>
                <a:picLocks noChangeAspect="1" noChangeArrowheads="1"/>
              </p:cNvPicPr>
              <p:nvPr/>
            </p:nvPicPr>
            <p:blipFill>
              <a:blip r:embed="rId1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83916" y="5095170"/>
                <a:ext cx="537524" cy="5669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19" name="Picture 23" descr="C:\Documents and Settings\Administrator\Local Settings\Temporary Internet Files\Content.IE5\GA5BDWGP\MC900355699[1].wmf"/>
              <p:cNvPicPr>
                <a:picLocks noChangeAspect="1" noChangeArrowheads="1"/>
              </p:cNvPicPr>
              <p:nvPr/>
            </p:nvPicPr>
            <p:blipFill>
              <a:blip r:embed="rId1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427661" y="3548333"/>
                <a:ext cx="431783" cy="120997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20" name="Picture 24" descr="C:\Documents and Settings\Administrator\Local Settings\Temporary Internet Files\Content.IE5\G1634H6J\MC900237677[1].wmf"/>
              <p:cNvPicPr>
                <a:picLocks noChangeAspect="1" noChangeArrowheads="1"/>
              </p:cNvPicPr>
              <p:nvPr/>
            </p:nvPicPr>
            <p:blipFill>
              <a:blip r:embed="rId2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85363" y="5118511"/>
                <a:ext cx="493558" cy="4277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21" name="Picture 25" descr="C:\Documents and Settings\Administrator\Local Settings\Temporary Internet Files\Content.IE5\GA5BDWGP\MC900193576[1].wmf"/>
              <p:cNvPicPr>
                <a:picLocks noChangeAspect="1" noChangeArrowheads="1"/>
              </p:cNvPicPr>
              <p:nvPr/>
            </p:nvPicPr>
            <p:blipFill>
              <a:blip r:embed="rId2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30163" y="4979158"/>
                <a:ext cx="537197" cy="53164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122" name="Picture 26" descr="C:\Documents and Settings\Administrator\Local Settings\Temporary Internet Files\Content.IE5\G1634H6J\MC900290957[1].wmf"/>
              <p:cNvPicPr>
                <a:picLocks noChangeAspect="1" noChangeArrowheads="1"/>
              </p:cNvPicPr>
              <p:nvPr/>
            </p:nvPicPr>
            <p:blipFill>
              <a:blip r:embed="rId2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458973" y="4405093"/>
                <a:ext cx="419948" cy="46457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4107" name="Picture 11" descr="C:\Documents and Settings\Administrator\Local Settings\Temporary Internet Files\Content.IE5\GA5BDWGP\MC900312116[1].wmf"/>
            <p:cNvPicPr>
              <a:picLocks noChangeAspect="1" noChangeArrowheads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249042">
              <a:off x="6057136" y="5113619"/>
              <a:ext cx="405261" cy="5481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755458" y="5599929"/>
            <a:ext cx="7297947" cy="792781"/>
            <a:chOff x="755458" y="5599929"/>
            <a:chExt cx="7297947" cy="792781"/>
          </a:xfrm>
        </p:grpSpPr>
        <p:grpSp>
          <p:nvGrpSpPr>
            <p:cNvPr id="10" name="Skupina 9"/>
            <p:cNvGrpSpPr/>
            <p:nvPr/>
          </p:nvGrpSpPr>
          <p:grpSpPr>
            <a:xfrm>
              <a:off x="755458" y="5979912"/>
              <a:ext cx="7167392" cy="375189"/>
              <a:chOff x="755458" y="5907904"/>
              <a:chExt cx="7167392" cy="375189"/>
            </a:xfrm>
          </p:grpSpPr>
          <p:cxnSp>
            <p:nvCxnSpPr>
              <p:cNvPr id="5" name="Přímá spojnice 4"/>
              <p:cNvCxnSpPr/>
              <p:nvPr/>
            </p:nvCxnSpPr>
            <p:spPr>
              <a:xfrm flipV="1">
                <a:off x="756742" y="5907904"/>
                <a:ext cx="7166107" cy="720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123" name="Picture 27"/>
              <p:cNvPicPr>
                <a:picLocks noChangeAspect="1" noChangeArrowheads="1"/>
              </p:cNvPicPr>
              <p:nvPr/>
            </p:nvPicPr>
            <p:blipFill>
              <a:blip r:embed="rId2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55458" y="6207720"/>
                <a:ext cx="7167392" cy="753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" name="TextovéPole 3"/>
            <p:cNvSpPr txBox="1"/>
            <p:nvPr/>
          </p:nvSpPr>
          <p:spPr>
            <a:xfrm>
              <a:off x="861603" y="5599929"/>
              <a:ext cx="7191802" cy="7927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sz="1600" b="1" dirty="0" smtClean="0">
                  <a:solidFill>
                    <a:srgbClr val="FF0000"/>
                  </a:solidFill>
                </a:rPr>
                <a:t>PNEUMATIKA, KANYSTRY, OTEVŘENÝ OHEŇ, INJEKCE, OHRYZEK, PET LÁHEV, PLECHOVKA, TOALETNÍ PAPÍR, CIGARETA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55818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67874" y="470228"/>
            <a:ext cx="7764566" cy="720078"/>
            <a:chOff x="749831" y="596761"/>
            <a:chExt cx="6054417" cy="528058"/>
          </a:xfrm>
        </p:grpSpPr>
        <p:pic>
          <p:nvPicPr>
            <p:cNvPr id="4" name="Picture 2" descr="C:\Documents and Settings\Administrator\Local Settings\Temporary Internet Files\Content.IE5\93XAQT6U\MC900437629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9831" y="596761"/>
              <a:ext cx="730991" cy="528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403648" y="692696"/>
              <a:ext cx="5400600" cy="270844"/>
            </a:xfrm>
            <a:prstGeom prst="rect">
              <a:avLst/>
            </a:prstGeom>
            <a:solidFill>
              <a:schemeClr val="tx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2</a:t>
              </a:r>
              <a:r>
                <a:rPr lang="cs-CZ" dirty="0" smtClean="0">
                  <a:solidFill>
                    <a:schemeClr val="bg1"/>
                  </a:solidFill>
                </a:rPr>
                <a:t>. Roztřiď odpadky do správných kontejnerů. Vybarvi pastelkou.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624869" y="841679"/>
            <a:ext cx="1584176" cy="5174703"/>
            <a:chOff x="3624869" y="841679"/>
            <a:chExt cx="1584176" cy="517470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624869" y="3250390"/>
              <a:ext cx="158417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>
                  <a:solidFill>
                    <a:schemeClr val="bg1"/>
                  </a:solidFill>
                </a:rPr>
                <a:t>BAREVNÉ SKLO</a:t>
              </a:r>
              <a:endParaRPr lang="cs-CZ" sz="1400" dirty="0">
                <a:solidFill>
                  <a:schemeClr val="bg1"/>
                </a:solidFill>
              </a:endParaRPr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3687997" y="841679"/>
              <a:ext cx="1286177" cy="5174703"/>
              <a:chOff x="3687997" y="841679"/>
              <a:chExt cx="1286177" cy="5174703"/>
            </a:xfrm>
          </p:grpSpPr>
          <p:pic>
            <p:nvPicPr>
              <p:cNvPr id="5124" name="Picture 4" descr="C:\Documents and Settings\Administrator\Local Settings\Temporary Internet Files\Content.IE5\CU4O6NEF\MC900433860[1].pn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64919" y="4787381"/>
                <a:ext cx="951154" cy="95115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" name="Picture 4" descr="C:\Documents and Settings\Administrator\Local Settings\Temporary Internet Files\Content.IE5\CU4O6NEF\MC900433860[1].png"/>
              <p:cNvPicPr>
                <a:picLocks noChangeAspect="1" noChangeArrowheads="1"/>
              </p:cNvPicPr>
              <p:nvPr/>
            </p:nvPicPr>
            <p:blipFill>
              <a:blip r:embed="rId4">
                <a:duotone>
                  <a:prstClr val="black"/>
                  <a:srgbClr val="FFFF00">
                    <a:tint val="45000"/>
                    <a:satMod val="400000"/>
                  </a:srgbClr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200000"/>
                        </a14:imgEffect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79088" y="3389293"/>
                <a:ext cx="1108287" cy="110828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" name="Picture 4" descr="C:\Documents and Settings\Administrator\Local Settings\Temporary Internet Files\Content.IE5\CU4O6NEF\MC900433860[1].png"/>
              <p:cNvPicPr>
                <a:picLocks noChangeAspect="1" noChangeArrowheads="1"/>
              </p:cNvPicPr>
              <p:nvPr/>
            </p:nvPicPr>
            <p:blipFill>
              <a:blip r:embed="rId3">
                <a:duotone>
                  <a:prstClr val="black"/>
                  <a:srgbClr val="00B05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79088" y="2214537"/>
                <a:ext cx="1036985" cy="103698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" name="Picture 4" descr="C:\Documents and Settings\Administrator\Local Settings\Temporary Internet Files\Content.IE5\CU4O6NEF\MC900433860[1].png"/>
              <p:cNvPicPr>
                <a:picLocks noChangeAspect="1" noChangeArrowheads="1"/>
              </p:cNvPicPr>
              <p:nvPr/>
            </p:nvPicPr>
            <p:blipFill>
              <a:blip r:embed="rId6">
                <a:duotone>
                  <a:prstClr val="black"/>
                  <a:schemeClr val="tx1">
                    <a:tint val="45000"/>
                    <a:satMod val="400000"/>
                  </a:schemeClr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87997" y="841679"/>
                <a:ext cx="1219169" cy="121916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" name="TextovéPole 1"/>
              <p:cNvSpPr txBox="1"/>
              <p:nvPr/>
            </p:nvSpPr>
            <p:spPr>
              <a:xfrm>
                <a:off x="3822046" y="2060649"/>
                <a:ext cx="115212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 smtClean="0">
                    <a:solidFill>
                      <a:schemeClr val="bg1"/>
                    </a:solidFill>
                  </a:rPr>
                  <a:t>BÍLÉ SKLO</a:t>
                </a:r>
                <a:endParaRPr lang="cs-CZ" sz="14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3845828" y="4479604"/>
                <a:ext cx="99402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400" dirty="0" smtClean="0">
                    <a:solidFill>
                      <a:schemeClr val="bg1"/>
                    </a:solidFill>
                  </a:rPr>
                  <a:t>PLAST</a:t>
                </a:r>
                <a:endParaRPr lang="cs-CZ" sz="14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941331" y="5708605"/>
                <a:ext cx="803019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400" dirty="0" smtClean="0">
                    <a:solidFill>
                      <a:schemeClr val="bg1"/>
                    </a:solidFill>
                  </a:rPr>
                  <a:t>PAPÍR</a:t>
                </a:r>
                <a:endParaRPr lang="cs-CZ" sz="1400" dirty="0">
                  <a:solidFill>
                    <a:schemeClr val="bg1"/>
                  </a:solidFill>
                </a:endParaRPr>
              </a:p>
            </p:txBody>
          </p:sp>
        </p:grpSp>
      </p:grp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4971158"/>
              </p:ext>
            </p:extLst>
          </p:nvPr>
        </p:nvGraphicFramePr>
        <p:xfrm>
          <a:off x="767874" y="1390428"/>
          <a:ext cx="2424803" cy="5106015"/>
        </p:xfrm>
        <a:graphic>
          <a:graphicData uri="http://schemas.openxmlformats.org/drawingml/2006/table">
            <a:tbl>
              <a:tblPr bandRow="1">
                <a:tableStyleId>{5202B0CA-FC54-4496-8BCA-5EF66A818D29}</a:tableStyleId>
              </a:tblPr>
              <a:tblGrid>
                <a:gridCol w="2424803"/>
              </a:tblGrid>
              <a:tr h="449757"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KELÍMEK OD JOGURTU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BÍLÁ</a:t>
                      </a:r>
                      <a:r>
                        <a:rPr lang="cs-CZ" baseline="0" dirty="0" smtClean="0"/>
                        <a:t> SKLENIČKA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PLASTOVÝ KELÍMEK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ČASOPIS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OBAL</a:t>
                      </a:r>
                      <a:r>
                        <a:rPr lang="cs-CZ" baseline="0" dirty="0" smtClean="0"/>
                        <a:t> OD ŠAMPONU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ROZBITÉ</a:t>
                      </a:r>
                      <a:r>
                        <a:rPr lang="cs-CZ" baseline="0" dirty="0" smtClean="0"/>
                        <a:t> OKNO</a:t>
                      </a:r>
                      <a:r>
                        <a:rPr lang="cs-CZ" dirty="0" smtClean="0"/>
                        <a:t> </a:t>
                      </a:r>
                      <a:r>
                        <a:rPr lang="cs-CZ" baseline="0" dirty="0" smtClean="0"/>
                        <a:t>(PRŮHLEDNÉ)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OBÁLKA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KNIHA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SKLO OD PIVA(HNĚDÉ)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7087165"/>
              </p:ext>
            </p:extLst>
          </p:nvPr>
        </p:nvGraphicFramePr>
        <p:xfrm>
          <a:off x="5580112" y="1451263"/>
          <a:ext cx="2592288" cy="4879136"/>
        </p:xfrm>
        <a:graphic>
          <a:graphicData uri="http://schemas.openxmlformats.org/drawingml/2006/table">
            <a:tbl>
              <a:tblPr bandRow="1">
                <a:tableStyleId>{5202B0CA-FC54-4496-8BCA-5EF66A818D29}</a:tableStyleId>
              </a:tblPr>
              <a:tblGrid>
                <a:gridCol w="2592288"/>
              </a:tblGrid>
              <a:tr h="443710">
                <a:tc>
                  <a:txBody>
                    <a:bodyPr/>
                    <a:lstStyle/>
                    <a:p>
                      <a:r>
                        <a:rPr lang="cs-CZ" dirty="0" smtClean="0"/>
                        <a:t>SKLENICE OD VÍNA(ZELENÁ)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KARTON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IGELITOVÝ PYTLÍK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PET LÁHEV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SKLENICE OD DŽEMU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LETÁK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ČERVENÝ SKLENĚNÝ</a:t>
                      </a:r>
                      <a:r>
                        <a:rPr lang="cs-CZ" baseline="0" dirty="0" smtClean="0"/>
                        <a:t> HRNEK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NOVINY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IGELITOVÁ</a:t>
                      </a:r>
                      <a:r>
                        <a:rPr lang="cs-CZ" baseline="0" dirty="0" smtClean="0"/>
                        <a:t> TAŠKA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PAPÍROVÁ KRABICE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59934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539552" y="470229"/>
            <a:ext cx="8280920" cy="526778"/>
            <a:chOff x="667097" y="596761"/>
            <a:chExt cx="6137151" cy="528058"/>
          </a:xfrm>
        </p:grpSpPr>
        <p:pic>
          <p:nvPicPr>
            <p:cNvPr id="4" name="Picture 2" descr="C:\Documents and Settings\Administrator\Local Settings\Temporary Internet Files\Content.IE5\93XAQT6U\MC900437629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7097" y="596761"/>
              <a:ext cx="500385" cy="5280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93542" y="692696"/>
              <a:ext cx="5610706" cy="370230"/>
            </a:xfrm>
            <a:prstGeom prst="rect">
              <a:avLst/>
            </a:prstGeom>
            <a:solidFill>
              <a:schemeClr val="tx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ŘEŠENÍ: 2. Roztřiď odpadky do správných kontejnerů. Vybarvi pastelkou.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624869" y="841679"/>
            <a:ext cx="1584176" cy="5174703"/>
            <a:chOff x="3624869" y="841679"/>
            <a:chExt cx="1584176" cy="517470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624869" y="3250390"/>
              <a:ext cx="158417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>
                  <a:solidFill>
                    <a:schemeClr val="bg1"/>
                  </a:solidFill>
                </a:rPr>
                <a:t>BAREVNÉ SKLO</a:t>
              </a:r>
              <a:endParaRPr lang="cs-CZ" sz="1400" dirty="0">
                <a:solidFill>
                  <a:schemeClr val="bg1"/>
                </a:solidFill>
              </a:endParaRPr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3687997" y="841679"/>
              <a:ext cx="1286177" cy="5174703"/>
              <a:chOff x="3687997" y="841679"/>
              <a:chExt cx="1286177" cy="5174703"/>
            </a:xfrm>
          </p:grpSpPr>
          <p:pic>
            <p:nvPicPr>
              <p:cNvPr id="5124" name="Picture 4" descr="C:\Documents and Settings\Administrator\Local Settings\Temporary Internet Files\Content.IE5\CU4O6NEF\MC900433860[1].pn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64919" y="4787381"/>
                <a:ext cx="951154" cy="95115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" name="Picture 4" descr="C:\Documents and Settings\Administrator\Local Settings\Temporary Internet Files\Content.IE5\CU4O6NEF\MC900433860[1].png"/>
              <p:cNvPicPr>
                <a:picLocks noChangeAspect="1" noChangeArrowheads="1"/>
              </p:cNvPicPr>
              <p:nvPr/>
            </p:nvPicPr>
            <p:blipFill>
              <a:blip r:embed="rId4">
                <a:duotone>
                  <a:prstClr val="black"/>
                  <a:srgbClr val="FFFF00">
                    <a:tint val="45000"/>
                    <a:satMod val="400000"/>
                  </a:srgbClr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200000"/>
                        </a14:imgEffect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79088" y="3389293"/>
                <a:ext cx="1108287" cy="110828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9" name="Picture 4" descr="C:\Documents and Settings\Administrator\Local Settings\Temporary Internet Files\Content.IE5\CU4O6NEF\MC900433860[1].png"/>
              <p:cNvPicPr>
                <a:picLocks noChangeAspect="1" noChangeArrowheads="1"/>
              </p:cNvPicPr>
              <p:nvPr/>
            </p:nvPicPr>
            <p:blipFill>
              <a:blip r:embed="rId3">
                <a:duotone>
                  <a:prstClr val="black"/>
                  <a:srgbClr val="00B05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79088" y="2214537"/>
                <a:ext cx="1036985" cy="103698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" name="Picture 4" descr="C:\Documents and Settings\Administrator\Local Settings\Temporary Internet Files\Content.IE5\CU4O6NEF\MC900433860[1].png"/>
              <p:cNvPicPr>
                <a:picLocks noChangeAspect="1" noChangeArrowheads="1"/>
              </p:cNvPicPr>
              <p:nvPr/>
            </p:nvPicPr>
            <p:blipFill>
              <a:blip r:embed="rId6">
                <a:duotone>
                  <a:prstClr val="black"/>
                  <a:schemeClr val="tx1">
                    <a:tint val="45000"/>
                    <a:satMod val="400000"/>
                  </a:schemeClr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4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87997" y="841679"/>
                <a:ext cx="1219169" cy="121916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" name="TextovéPole 1"/>
              <p:cNvSpPr txBox="1"/>
              <p:nvPr/>
            </p:nvSpPr>
            <p:spPr>
              <a:xfrm>
                <a:off x="3822046" y="2060649"/>
                <a:ext cx="1152128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 smtClean="0">
                    <a:solidFill>
                      <a:schemeClr val="bg1"/>
                    </a:solidFill>
                  </a:rPr>
                  <a:t>BÍLÉ SKLO</a:t>
                </a:r>
                <a:endParaRPr lang="cs-CZ" sz="14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3845828" y="4479604"/>
                <a:ext cx="99402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400" dirty="0" smtClean="0">
                    <a:solidFill>
                      <a:schemeClr val="bg1"/>
                    </a:solidFill>
                  </a:rPr>
                  <a:t>PLAST</a:t>
                </a:r>
                <a:endParaRPr lang="cs-CZ" sz="14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941331" y="5708605"/>
                <a:ext cx="803019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400" dirty="0" smtClean="0">
                    <a:solidFill>
                      <a:schemeClr val="bg1"/>
                    </a:solidFill>
                  </a:rPr>
                  <a:t>PAPÍR</a:t>
                </a:r>
                <a:endParaRPr lang="cs-CZ" sz="1400" dirty="0">
                  <a:solidFill>
                    <a:schemeClr val="bg1"/>
                  </a:solidFill>
                </a:endParaRPr>
              </a:p>
            </p:txBody>
          </p:sp>
        </p:grpSp>
      </p:grp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811958"/>
              </p:ext>
            </p:extLst>
          </p:nvPr>
        </p:nvGraphicFramePr>
        <p:xfrm>
          <a:off x="767874" y="1390428"/>
          <a:ext cx="2424803" cy="5106015"/>
        </p:xfrm>
        <a:graphic>
          <a:graphicData uri="http://schemas.openxmlformats.org/drawingml/2006/table">
            <a:tbl>
              <a:tblPr bandRow="1">
                <a:tableStyleId>{5202B0CA-FC54-4496-8BCA-5EF66A818D29}</a:tableStyleId>
              </a:tblPr>
              <a:tblGrid>
                <a:gridCol w="2424803"/>
              </a:tblGrid>
              <a:tr h="449757"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KELÍMEK OD JOGURTU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BÍLÁ</a:t>
                      </a:r>
                      <a:r>
                        <a:rPr lang="cs-CZ" baseline="0" dirty="0" smtClean="0"/>
                        <a:t> SKLENIČKA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PLASTOVÝ KELÍMEK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ČASOPIS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OBAL</a:t>
                      </a:r>
                      <a:r>
                        <a:rPr lang="cs-CZ" baseline="0" dirty="0" smtClean="0"/>
                        <a:t> OD ŠAMPONU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ROZBITÉ</a:t>
                      </a:r>
                      <a:r>
                        <a:rPr lang="cs-CZ" baseline="0" dirty="0" smtClean="0"/>
                        <a:t> OKNO</a:t>
                      </a:r>
                      <a:r>
                        <a:rPr lang="cs-CZ" dirty="0" smtClean="0"/>
                        <a:t> </a:t>
                      </a:r>
                      <a:r>
                        <a:rPr lang="cs-CZ" baseline="0" dirty="0" smtClean="0"/>
                        <a:t>(PRŮHLEDNÉ)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OBÁLKA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dirty="0" smtClean="0"/>
                        <a:t>KNIHA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56003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SKLO OD PIVA(HNĚDÉ)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8731185"/>
              </p:ext>
            </p:extLst>
          </p:nvPr>
        </p:nvGraphicFramePr>
        <p:xfrm>
          <a:off x="5580112" y="1451263"/>
          <a:ext cx="2592288" cy="4879136"/>
        </p:xfrm>
        <a:graphic>
          <a:graphicData uri="http://schemas.openxmlformats.org/drawingml/2006/table">
            <a:tbl>
              <a:tblPr bandRow="1">
                <a:tableStyleId>{5202B0CA-FC54-4496-8BCA-5EF66A818D29}</a:tableStyleId>
              </a:tblPr>
              <a:tblGrid>
                <a:gridCol w="2592288"/>
              </a:tblGrid>
              <a:tr h="443710">
                <a:tc>
                  <a:txBody>
                    <a:bodyPr/>
                    <a:lstStyle/>
                    <a:p>
                      <a:r>
                        <a:rPr lang="cs-CZ" dirty="0" smtClean="0"/>
                        <a:t>SKLENICE OD VÍNA(ZELENÁ)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KARTON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IGELITOVÝ PYTLÍK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PET LÁHEV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SKLENICE OD DŽEMU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LETÁK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ČERVENÝ SKLENĚNÝ</a:t>
                      </a:r>
                      <a:r>
                        <a:rPr lang="cs-CZ" baseline="0" dirty="0" smtClean="0"/>
                        <a:t> HRNEK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NOVINY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IGELITOVÁ</a:t>
                      </a:r>
                      <a:r>
                        <a:rPr lang="cs-CZ" baseline="0" dirty="0" smtClean="0"/>
                        <a:t> TAŠKA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49872">
                <a:tc>
                  <a:txBody>
                    <a:bodyPr/>
                    <a:lstStyle/>
                    <a:p>
                      <a:r>
                        <a:rPr lang="cs-CZ" dirty="0" smtClean="0"/>
                        <a:t>PAPÍROVÁ KRABICE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7773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3502" y="119675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827584" y="1998243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indent="-180975">
              <a:buFont typeface="Arial" pitchFamily="34" charset="0"/>
              <a:buChar char="•"/>
            </a:pPr>
            <a:r>
              <a:rPr lang="cs-CZ" sz="2000" dirty="0" smtClean="0"/>
              <a:t>Obrázky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en-US" sz="2000" dirty="0" smtClean="0"/>
              <a:t>&gt;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834160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210</TotalTime>
  <Words>264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ZŠP a ZŠS Uherský Brod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Alenka</cp:lastModifiedBy>
  <cp:revision>12</cp:revision>
  <dcterms:created xsi:type="dcterms:W3CDTF">2012-04-17T13:59:22Z</dcterms:created>
  <dcterms:modified xsi:type="dcterms:W3CDTF">2012-06-21T12:15:44Z</dcterms:modified>
</cp:coreProperties>
</file>