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79" autoAdjust="0"/>
  </p:normalViewPr>
  <p:slideViewPr>
    <p:cSldViewPr>
      <p:cViewPr varScale="1">
        <p:scale>
          <a:sx n="102" d="100"/>
          <a:sy n="102" d="100"/>
        </p:scale>
        <p:origin x="-240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96A7B1F-873E-43C0-A263-12ECE8517D5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3291056-B7AA-42D0-991E-D5F31B74B35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70" y="521957"/>
            <a:ext cx="424973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odnadpis 2"/>
          <p:cNvSpPr>
            <a:spLocks noGrp="1"/>
          </p:cNvSpPr>
          <p:nvPr>
            <p:ph type="subTitle" idx="1"/>
          </p:nvPr>
        </p:nvSpPr>
        <p:spPr>
          <a:xfrm>
            <a:off x="433050" y="1988840"/>
            <a:ext cx="4931038" cy="13085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ZŠP a ZŠS Uherský Brod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projekt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č. CZ.1.07/1.4.00/21.0961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324160" y="3413217"/>
            <a:ext cx="6840128" cy="1239919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Přírodopis Č. </a:t>
            </a:r>
            <a:r>
              <a:rPr kumimoji="0" lang="cs-CZ" sz="3000" i="0" u="none" strike="noStrike" kern="0" cap="none" spc="0" normalizeH="0" baseline="0" noProof="0" dirty="0" err="1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DUMu</a:t>
            </a:r>
            <a:r>
              <a:rPr kumimoji="0" lang="cs-CZ" sz="30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:  </a:t>
            </a:r>
            <a:r>
              <a:rPr kumimoji="0" lang="cs-CZ" sz="3000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3000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r>
              <a:rPr kumimoji="0" lang="cs-CZ" sz="3000" i="0" u="none" strike="noStrike" kern="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VY_32_INOVACE_16_</a:t>
            </a:r>
            <a:r>
              <a:rPr kumimoji="0" lang="cs-CZ" sz="3000" i="0" u="none" strike="noStrike" kern="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pomocníci člověka</a:t>
            </a:r>
            <a:r>
              <a:rPr kumimoji="0" lang="cs-CZ" sz="30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3000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endParaRPr kumimoji="0" lang="cs-CZ" sz="3000" i="0" u="none" strike="noStrike" kern="0" cap="none" spc="0" normalizeH="0" baseline="0" noProof="0" dirty="0">
              <a:ln>
                <a:noFill/>
              </a:ln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1" name="TextovéPole 5"/>
          <p:cNvSpPr txBox="1">
            <a:spLocks noChangeArrowheads="1"/>
          </p:cNvSpPr>
          <p:nvPr/>
        </p:nvSpPr>
        <p:spPr bwMode="auto">
          <a:xfrm>
            <a:off x="467544" y="5022468"/>
            <a:ext cx="453650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Jméno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autora:</a:t>
            </a:r>
            <a:r>
              <a:rPr kumimoji="0" lang="cs-CZ" sz="2400" b="1" i="0" u="none" strike="noStrike" kern="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 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Pavla Zajdová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12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68407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82663" indent="-982663"/>
            <a:r>
              <a:rPr lang="cs-CZ" dirty="0" smtClean="0"/>
              <a:t>Anotace: Prezentace je určena žákům 6. ročníku ZŠ praktické jako metodická pomůcka k výuce přírodopisu. </a:t>
            </a:r>
          </a:p>
          <a:p>
            <a:pPr marL="982663" indent="-982663"/>
            <a:r>
              <a:rPr lang="cs-CZ" dirty="0"/>
              <a:t> </a:t>
            </a:r>
            <a:r>
              <a:rPr lang="cs-CZ" dirty="0" smtClean="0"/>
              <a:t>               Vztahuje se k učivu o strojích, které usnadňují lidem práci. Zaměřuje se na nejstarší jednoduché stroje, ale i na novodobé stroje využívané v domácnosti.</a:t>
            </a:r>
          </a:p>
          <a:p>
            <a:pPr marL="982663"/>
            <a:r>
              <a:rPr lang="cs-CZ" dirty="0" smtClean="0"/>
              <a:t>Lze tisknout i jako pracovní list.</a:t>
            </a:r>
          </a:p>
          <a:p>
            <a:pPr marL="982663"/>
            <a:r>
              <a:rPr lang="cs-CZ" dirty="0" smtClean="0"/>
              <a:t>Doba vytvoření vzdělávacího materiálu – duben 2012.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CU4O6NEF\MC900379443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9179">
            <a:off x="6181429" y="3702619"/>
            <a:ext cx="192312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36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10792" y="1340768"/>
            <a:ext cx="5904656" cy="4566044"/>
            <a:chOff x="1403648" y="1484784"/>
            <a:chExt cx="5904656" cy="4566044"/>
          </a:xfrm>
        </p:grpSpPr>
        <p:sp>
          <p:nvSpPr>
            <p:cNvPr id="3" name="TextovéPole 2"/>
            <p:cNvSpPr txBox="1"/>
            <p:nvPr/>
          </p:nvSpPr>
          <p:spPr>
            <a:xfrm>
              <a:off x="1403648" y="1484784"/>
              <a:ext cx="5904656" cy="707886"/>
            </a:xfrm>
            <a:prstGeom prst="rect">
              <a:avLst/>
            </a:prstGeom>
            <a:noFill/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40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POMOCNÍCI ČLOVĚKA</a:t>
              </a:r>
              <a:endPara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pic>
          <p:nvPicPr>
            <p:cNvPr id="3074" name="Picture 2" descr="C:\Documents and Settings\Administrator\Local Settings\Temporary Internet Files\Content.IE5\G1634H6J\MC90033585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65384">
              <a:off x="3201995" y="4501628"/>
              <a:ext cx="1499203" cy="1431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Documents and Settings\Administrator\Local Settings\Temporary Internet Files\Content.IE5\93XAQT6U\MC90023215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6070" y="3174409"/>
              <a:ext cx="1603546" cy="1660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Documents and Settings\Administrator\Local Settings\Temporary Internet Files\Content.IE5\CU4O6NEF\MC90023274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3476484"/>
              <a:ext cx="1810693" cy="18665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Administrator\Local Settings\Temporary Internet Files\Content.IE5\CU4O6NEF\MC90035236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1186" y="3302959"/>
              <a:ext cx="899609" cy="11067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C:\Documents and Settings\Administrator\Local Settings\Temporary Internet Files\Content.IE5\G1634H6J\MC90029604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870188">
              <a:off x="4713385" y="4711840"/>
              <a:ext cx="1355871" cy="13221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phone3"/>
            <p:cNvSpPr>
              <a:spLocks noEditPoints="1" noChangeArrowheads="1"/>
            </p:cNvSpPr>
            <p:nvPr/>
          </p:nvSpPr>
          <p:spPr bwMode="auto">
            <a:xfrm>
              <a:off x="6550791" y="4105426"/>
              <a:ext cx="757513" cy="92687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200 w 21600"/>
                <a:gd name="T17" fmla="*/ 23516 h 21600"/>
                <a:gd name="T18" fmla="*/ 21400 w 21600"/>
                <a:gd name="T19" fmla="*/ 4048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10692" y="21600"/>
                  </a:moveTo>
                  <a:lnTo>
                    <a:pt x="21600" y="21600"/>
                  </a:lnTo>
                  <a:lnTo>
                    <a:pt x="21600" y="10684"/>
                  </a:lnTo>
                  <a:lnTo>
                    <a:pt x="21600" y="0"/>
                  </a:lnTo>
                  <a:lnTo>
                    <a:pt x="10190" y="0"/>
                  </a:lnTo>
                  <a:lnTo>
                    <a:pt x="0" y="0"/>
                  </a:lnTo>
                  <a:lnTo>
                    <a:pt x="0" y="10916"/>
                  </a:lnTo>
                  <a:lnTo>
                    <a:pt x="0" y="21600"/>
                  </a:lnTo>
                  <a:lnTo>
                    <a:pt x="10692" y="21600"/>
                  </a:lnTo>
                  <a:close/>
                </a:path>
                <a:path w="21600" h="21600" extrusionOk="0">
                  <a:moveTo>
                    <a:pt x="3552" y="13565"/>
                  </a:moveTo>
                  <a:lnTo>
                    <a:pt x="3552" y="14206"/>
                  </a:lnTo>
                  <a:lnTo>
                    <a:pt x="3409" y="14584"/>
                  </a:lnTo>
                  <a:lnTo>
                    <a:pt x="3050" y="15021"/>
                  </a:lnTo>
                  <a:lnTo>
                    <a:pt x="2619" y="15429"/>
                  </a:lnTo>
                  <a:lnTo>
                    <a:pt x="2296" y="15836"/>
                  </a:lnTo>
                  <a:lnTo>
                    <a:pt x="2045" y="16244"/>
                  </a:lnTo>
                  <a:lnTo>
                    <a:pt x="1902" y="16564"/>
                  </a:lnTo>
                  <a:lnTo>
                    <a:pt x="1794" y="17001"/>
                  </a:lnTo>
                  <a:lnTo>
                    <a:pt x="1830" y="17466"/>
                  </a:lnTo>
                  <a:lnTo>
                    <a:pt x="2009" y="17932"/>
                  </a:lnTo>
                  <a:lnTo>
                    <a:pt x="2260" y="18311"/>
                  </a:lnTo>
                  <a:lnTo>
                    <a:pt x="2548" y="18718"/>
                  </a:lnTo>
                  <a:lnTo>
                    <a:pt x="3050" y="19126"/>
                  </a:lnTo>
                  <a:lnTo>
                    <a:pt x="3552" y="19533"/>
                  </a:lnTo>
                  <a:lnTo>
                    <a:pt x="4342" y="19737"/>
                  </a:lnTo>
                  <a:lnTo>
                    <a:pt x="5095" y="19737"/>
                  </a:lnTo>
                  <a:lnTo>
                    <a:pt x="5849" y="19737"/>
                  </a:lnTo>
                  <a:lnTo>
                    <a:pt x="6351" y="19533"/>
                  </a:lnTo>
                  <a:lnTo>
                    <a:pt x="7140" y="19126"/>
                  </a:lnTo>
                  <a:lnTo>
                    <a:pt x="7535" y="18747"/>
                  </a:lnTo>
                  <a:lnTo>
                    <a:pt x="7894" y="18311"/>
                  </a:lnTo>
                  <a:lnTo>
                    <a:pt x="8145" y="17903"/>
                  </a:lnTo>
                  <a:lnTo>
                    <a:pt x="8324" y="17408"/>
                  </a:lnTo>
                  <a:lnTo>
                    <a:pt x="8324" y="16942"/>
                  </a:lnTo>
                  <a:lnTo>
                    <a:pt x="8252" y="16593"/>
                  </a:lnTo>
                  <a:lnTo>
                    <a:pt x="8145" y="16244"/>
                  </a:lnTo>
                  <a:lnTo>
                    <a:pt x="7894" y="15836"/>
                  </a:lnTo>
                  <a:lnTo>
                    <a:pt x="7571" y="15429"/>
                  </a:lnTo>
                  <a:lnTo>
                    <a:pt x="7140" y="15021"/>
                  </a:lnTo>
                  <a:lnTo>
                    <a:pt x="6853" y="14613"/>
                  </a:lnTo>
                  <a:lnTo>
                    <a:pt x="6602" y="14206"/>
                  </a:lnTo>
                  <a:lnTo>
                    <a:pt x="6602" y="13565"/>
                  </a:lnTo>
                  <a:lnTo>
                    <a:pt x="6602" y="8035"/>
                  </a:lnTo>
                  <a:lnTo>
                    <a:pt x="6602" y="7598"/>
                  </a:lnTo>
                  <a:lnTo>
                    <a:pt x="6853" y="6987"/>
                  </a:lnTo>
                  <a:lnTo>
                    <a:pt x="7212" y="6579"/>
                  </a:lnTo>
                  <a:lnTo>
                    <a:pt x="7643" y="6171"/>
                  </a:lnTo>
                  <a:lnTo>
                    <a:pt x="7894" y="5764"/>
                  </a:lnTo>
                  <a:lnTo>
                    <a:pt x="8037" y="5531"/>
                  </a:lnTo>
                  <a:lnTo>
                    <a:pt x="8252" y="5153"/>
                  </a:lnTo>
                  <a:lnTo>
                    <a:pt x="8360" y="4599"/>
                  </a:lnTo>
                  <a:lnTo>
                    <a:pt x="8288" y="4134"/>
                  </a:lnTo>
                  <a:lnTo>
                    <a:pt x="8145" y="3697"/>
                  </a:lnTo>
                  <a:lnTo>
                    <a:pt x="7894" y="3289"/>
                  </a:lnTo>
                  <a:lnTo>
                    <a:pt x="7499" y="2853"/>
                  </a:lnTo>
                  <a:lnTo>
                    <a:pt x="7033" y="2533"/>
                  </a:lnTo>
                  <a:lnTo>
                    <a:pt x="6387" y="2242"/>
                  </a:lnTo>
                  <a:lnTo>
                    <a:pt x="5849" y="2067"/>
                  </a:lnTo>
                  <a:lnTo>
                    <a:pt x="5095" y="1950"/>
                  </a:lnTo>
                  <a:lnTo>
                    <a:pt x="4234" y="2038"/>
                  </a:lnTo>
                  <a:lnTo>
                    <a:pt x="3552" y="2271"/>
                  </a:lnTo>
                  <a:lnTo>
                    <a:pt x="3050" y="2504"/>
                  </a:lnTo>
                  <a:lnTo>
                    <a:pt x="2548" y="2882"/>
                  </a:lnTo>
                  <a:lnTo>
                    <a:pt x="2225" y="3231"/>
                  </a:lnTo>
                  <a:lnTo>
                    <a:pt x="1973" y="3697"/>
                  </a:lnTo>
                  <a:lnTo>
                    <a:pt x="1794" y="4308"/>
                  </a:lnTo>
                  <a:lnTo>
                    <a:pt x="1794" y="4745"/>
                  </a:lnTo>
                  <a:lnTo>
                    <a:pt x="1866" y="5123"/>
                  </a:lnTo>
                  <a:lnTo>
                    <a:pt x="2045" y="5560"/>
                  </a:lnTo>
                  <a:lnTo>
                    <a:pt x="2296" y="5851"/>
                  </a:lnTo>
                  <a:lnTo>
                    <a:pt x="2548" y="6171"/>
                  </a:lnTo>
                  <a:lnTo>
                    <a:pt x="3014" y="6608"/>
                  </a:lnTo>
                  <a:lnTo>
                    <a:pt x="3301" y="6987"/>
                  </a:lnTo>
                  <a:lnTo>
                    <a:pt x="3552" y="7598"/>
                  </a:lnTo>
                  <a:lnTo>
                    <a:pt x="3552" y="8035"/>
                  </a:lnTo>
                  <a:lnTo>
                    <a:pt x="3552" y="13565"/>
                  </a:lnTo>
                  <a:close/>
                </a:path>
                <a:path w="21600" h="21600" extrusionOk="0">
                  <a:moveTo>
                    <a:pt x="10154" y="1863"/>
                  </a:moveTo>
                  <a:lnTo>
                    <a:pt x="19088" y="1863"/>
                  </a:lnTo>
                  <a:lnTo>
                    <a:pt x="19088" y="8238"/>
                  </a:lnTo>
                  <a:lnTo>
                    <a:pt x="10154" y="8238"/>
                  </a:lnTo>
                  <a:lnTo>
                    <a:pt x="10154" y="1863"/>
                  </a:lnTo>
                  <a:moveTo>
                    <a:pt x="10441" y="10101"/>
                  </a:moveTo>
                  <a:lnTo>
                    <a:pt x="10441" y="9461"/>
                  </a:lnTo>
                  <a:lnTo>
                    <a:pt x="18837" y="9461"/>
                  </a:lnTo>
                  <a:lnTo>
                    <a:pt x="18837" y="10101"/>
                  </a:lnTo>
                  <a:lnTo>
                    <a:pt x="10441" y="10101"/>
                  </a:lnTo>
                  <a:moveTo>
                    <a:pt x="11374" y="11004"/>
                  </a:moveTo>
                  <a:lnTo>
                    <a:pt x="12630" y="11004"/>
                  </a:lnTo>
                  <a:lnTo>
                    <a:pt x="12630" y="12226"/>
                  </a:lnTo>
                  <a:lnTo>
                    <a:pt x="11374" y="12226"/>
                  </a:lnTo>
                  <a:lnTo>
                    <a:pt x="11374" y="11004"/>
                  </a:lnTo>
                  <a:moveTo>
                    <a:pt x="13993" y="11004"/>
                  </a:moveTo>
                  <a:lnTo>
                    <a:pt x="15249" y="11004"/>
                  </a:lnTo>
                  <a:lnTo>
                    <a:pt x="15249" y="12226"/>
                  </a:lnTo>
                  <a:lnTo>
                    <a:pt x="13993" y="12226"/>
                  </a:lnTo>
                  <a:lnTo>
                    <a:pt x="13993" y="11004"/>
                  </a:lnTo>
                  <a:moveTo>
                    <a:pt x="16649" y="11004"/>
                  </a:moveTo>
                  <a:lnTo>
                    <a:pt x="17904" y="11004"/>
                  </a:lnTo>
                  <a:lnTo>
                    <a:pt x="17904" y="12226"/>
                  </a:lnTo>
                  <a:lnTo>
                    <a:pt x="16649" y="12226"/>
                  </a:lnTo>
                  <a:lnTo>
                    <a:pt x="16649" y="11004"/>
                  </a:lnTo>
                  <a:moveTo>
                    <a:pt x="11374" y="12954"/>
                  </a:moveTo>
                  <a:lnTo>
                    <a:pt x="12630" y="12954"/>
                  </a:lnTo>
                  <a:lnTo>
                    <a:pt x="12630" y="14177"/>
                  </a:lnTo>
                  <a:lnTo>
                    <a:pt x="11374" y="14177"/>
                  </a:lnTo>
                  <a:lnTo>
                    <a:pt x="11374" y="12954"/>
                  </a:lnTo>
                  <a:moveTo>
                    <a:pt x="13993" y="12954"/>
                  </a:moveTo>
                  <a:lnTo>
                    <a:pt x="15249" y="12954"/>
                  </a:lnTo>
                  <a:lnTo>
                    <a:pt x="15249" y="14177"/>
                  </a:lnTo>
                  <a:lnTo>
                    <a:pt x="13993" y="14177"/>
                  </a:lnTo>
                  <a:lnTo>
                    <a:pt x="13993" y="12954"/>
                  </a:lnTo>
                  <a:moveTo>
                    <a:pt x="16649" y="12954"/>
                  </a:moveTo>
                  <a:lnTo>
                    <a:pt x="17904" y="12954"/>
                  </a:lnTo>
                  <a:lnTo>
                    <a:pt x="17904" y="14177"/>
                  </a:lnTo>
                  <a:lnTo>
                    <a:pt x="16649" y="14177"/>
                  </a:lnTo>
                  <a:lnTo>
                    <a:pt x="16649" y="12954"/>
                  </a:lnTo>
                  <a:moveTo>
                    <a:pt x="11374" y="14905"/>
                  </a:moveTo>
                  <a:lnTo>
                    <a:pt x="12630" y="14905"/>
                  </a:lnTo>
                  <a:lnTo>
                    <a:pt x="12630" y="16127"/>
                  </a:lnTo>
                  <a:lnTo>
                    <a:pt x="11374" y="16127"/>
                  </a:lnTo>
                  <a:lnTo>
                    <a:pt x="11374" y="14905"/>
                  </a:lnTo>
                  <a:moveTo>
                    <a:pt x="13993" y="14905"/>
                  </a:moveTo>
                  <a:lnTo>
                    <a:pt x="15249" y="14905"/>
                  </a:lnTo>
                  <a:lnTo>
                    <a:pt x="15249" y="16127"/>
                  </a:lnTo>
                  <a:lnTo>
                    <a:pt x="13993" y="16127"/>
                  </a:lnTo>
                  <a:lnTo>
                    <a:pt x="13993" y="14905"/>
                  </a:lnTo>
                  <a:moveTo>
                    <a:pt x="16649" y="14905"/>
                  </a:moveTo>
                  <a:lnTo>
                    <a:pt x="17904" y="14905"/>
                  </a:lnTo>
                  <a:lnTo>
                    <a:pt x="17904" y="16127"/>
                  </a:lnTo>
                  <a:lnTo>
                    <a:pt x="16649" y="16127"/>
                  </a:lnTo>
                  <a:lnTo>
                    <a:pt x="16649" y="14905"/>
                  </a:lnTo>
                  <a:moveTo>
                    <a:pt x="11374" y="16855"/>
                  </a:moveTo>
                  <a:lnTo>
                    <a:pt x="12630" y="16855"/>
                  </a:lnTo>
                  <a:lnTo>
                    <a:pt x="12630" y="18078"/>
                  </a:lnTo>
                  <a:lnTo>
                    <a:pt x="11374" y="18078"/>
                  </a:lnTo>
                  <a:lnTo>
                    <a:pt x="11374" y="16855"/>
                  </a:lnTo>
                  <a:moveTo>
                    <a:pt x="13993" y="16855"/>
                  </a:moveTo>
                  <a:lnTo>
                    <a:pt x="15249" y="16855"/>
                  </a:lnTo>
                  <a:lnTo>
                    <a:pt x="15249" y="18078"/>
                  </a:lnTo>
                  <a:lnTo>
                    <a:pt x="13993" y="18078"/>
                  </a:lnTo>
                  <a:lnTo>
                    <a:pt x="13993" y="16855"/>
                  </a:lnTo>
                  <a:moveTo>
                    <a:pt x="16649" y="16855"/>
                  </a:moveTo>
                  <a:lnTo>
                    <a:pt x="17904" y="16855"/>
                  </a:lnTo>
                  <a:lnTo>
                    <a:pt x="17904" y="18078"/>
                  </a:lnTo>
                  <a:lnTo>
                    <a:pt x="16649" y="18078"/>
                  </a:lnTo>
                  <a:lnTo>
                    <a:pt x="16649" y="16855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3082" name="Picture 10" descr="C:\Documents and Settings\Administrator\Local Settings\Temporary Internet Files\Content.IE5\GA5BDWGP\MC90021596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7903" y="3284984"/>
              <a:ext cx="1488393" cy="1723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2817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179512" y="116632"/>
            <a:ext cx="8640960" cy="1317417"/>
            <a:chOff x="179512" y="116632"/>
            <a:chExt cx="8640960" cy="1317417"/>
          </a:xfrm>
        </p:grpSpPr>
        <p:pic>
          <p:nvPicPr>
            <p:cNvPr id="4098" name="Picture 2" descr="C:\Documents and Settings\Administrator\Local Settings\Temporary Internet Files\Content.IE5\GA5BDWGP\MC90034879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76672"/>
              <a:ext cx="965606" cy="9573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145118" y="116632"/>
              <a:ext cx="7675354" cy="936104"/>
            </a:xfrm>
            <a:prstGeom prst="cloudCallout">
              <a:avLst>
                <a:gd name="adj1" fmla="val -50279"/>
                <a:gd name="adj2" fmla="val 4967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07704" y="400018"/>
              <a:ext cx="64807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1. Spoj domácí spotřebič s tím, k čemu slouží. 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960826" y="1759729"/>
            <a:ext cx="885643" cy="3672409"/>
            <a:chOff x="518005" y="1628800"/>
            <a:chExt cx="1254225" cy="4465676"/>
          </a:xfrm>
        </p:grpSpPr>
        <p:pic>
          <p:nvPicPr>
            <p:cNvPr id="4100" name="Picture 4" descr="C:\Documents and Settings\Administrator\Local Settings\Temporary Internet Files\Content.IE5\CU4O6NEF\MC90040596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315" y="1628800"/>
              <a:ext cx="630084" cy="6267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Documents and Settings\Administrator\Local Settings\Temporary Internet Files\Content.IE5\GA5BDWGP\MC90031129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388" y="2440313"/>
              <a:ext cx="556909" cy="7726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 descr="C:\Documents and Settings\Administrator\Local Settings\Temporary Internet Files\Content.IE5\G1634H6J\MC900335650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1715"/>
            <a:stretch/>
          </p:blipFill>
          <p:spPr bwMode="auto">
            <a:xfrm>
              <a:off x="569553" y="3284984"/>
              <a:ext cx="708952" cy="8640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phone3"/>
            <p:cNvSpPr>
              <a:spLocks noEditPoints="1" noChangeArrowheads="1"/>
            </p:cNvSpPr>
            <p:nvPr/>
          </p:nvSpPr>
          <p:spPr bwMode="auto">
            <a:xfrm>
              <a:off x="629144" y="4293096"/>
              <a:ext cx="639395" cy="66064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200 w 21600"/>
                <a:gd name="T17" fmla="*/ 23516 h 21600"/>
                <a:gd name="T18" fmla="*/ 21400 w 21600"/>
                <a:gd name="T19" fmla="*/ 4048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10692" y="21600"/>
                  </a:moveTo>
                  <a:lnTo>
                    <a:pt x="21600" y="21600"/>
                  </a:lnTo>
                  <a:lnTo>
                    <a:pt x="21600" y="10684"/>
                  </a:lnTo>
                  <a:lnTo>
                    <a:pt x="21600" y="0"/>
                  </a:lnTo>
                  <a:lnTo>
                    <a:pt x="10190" y="0"/>
                  </a:lnTo>
                  <a:lnTo>
                    <a:pt x="0" y="0"/>
                  </a:lnTo>
                  <a:lnTo>
                    <a:pt x="0" y="10916"/>
                  </a:lnTo>
                  <a:lnTo>
                    <a:pt x="0" y="21600"/>
                  </a:lnTo>
                  <a:lnTo>
                    <a:pt x="10692" y="21600"/>
                  </a:lnTo>
                  <a:close/>
                </a:path>
                <a:path w="21600" h="21600" extrusionOk="0">
                  <a:moveTo>
                    <a:pt x="3552" y="13565"/>
                  </a:moveTo>
                  <a:lnTo>
                    <a:pt x="3552" y="14206"/>
                  </a:lnTo>
                  <a:lnTo>
                    <a:pt x="3409" y="14584"/>
                  </a:lnTo>
                  <a:lnTo>
                    <a:pt x="3050" y="15021"/>
                  </a:lnTo>
                  <a:lnTo>
                    <a:pt x="2619" y="15429"/>
                  </a:lnTo>
                  <a:lnTo>
                    <a:pt x="2296" y="15836"/>
                  </a:lnTo>
                  <a:lnTo>
                    <a:pt x="2045" y="16244"/>
                  </a:lnTo>
                  <a:lnTo>
                    <a:pt x="1902" y="16564"/>
                  </a:lnTo>
                  <a:lnTo>
                    <a:pt x="1794" y="17001"/>
                  </a:lnTo>
                  <a:lnTo>
                    <a:pt x="1830" y="17466"/>
                  </a:lnTo>
                  <a:lnTo>
                    <a:pt x="2009" y="17932"/>
                  </a:lnTo>
                  <a:lnTo>
                    <a:pt x="2260" y="18311"/>
                  </a:lnTo>
                  <a:lnTo>
                    <a:pt x="2548" y="18718"/>
                  </a:lnTo>
                  <a:lnTo>
                    <a:pt x="3050" y="19126"/>
                  </a:lnTo>
                  <a:lnTo>
                    <a:pt x="3552" y="19533"/>
                  </a:lnTo>
                  <a:lnTo>
                    <a:pt x="4342" y="19737"/>
                  </a:lnTo>
                  <a:lnTo>
                    <a:pt x="5095" y="19737"/>
                  </a:lnTo>
                  <a:lnTo>
                    <a:pt x="5849" y="19737"/>
                  </a:lnTo>
                  <a:lnTo>
                    <a:pt x="6351" y="19533"/>
                  </a:lnTo>
                  <a:lnTo>
                    <a:pt x="7140" y="19126"/>
                  </a:lnTo>
                  <a:lnTo>
                    <a:pt x="7535" y="18747"/>
                  </a:lnTo>
                  <a:lnTo>
                    <a:pt x="7894" y="18311"/>
                  </a:lnTo>
                  <a:lnTo>
                    <a:pt x="8145" y="17903"/>
                  </a:lnTo>
                  <a:lnTo>
                    <a:pt x="8324" y="17408"/>
                  </a:lnTo>
                  <a:lnTo>
                    <a:pt x="8324" y="16942"/>
                  </a:lnTo>
                  <a:lnTo>
                    <a:pt x="8252" y="16593"/>
                  </a:lnTo>
                  <a:lnTo>
                    <a:pt x="8145" y="16244"/>
                  </a:lnTo>
                  <a:lnTo>
                    <a:pt x="7894" y="15836"/>
                  </a:lnTo>
                  <a:lnTo>
                    <a:pt x="7571" y="15429"/>
                  </a:lnTo>
                  <a:lnTo>
                    <a:pt x="7140" y="15021"/>
                  </a:lnTo>
                  <a:lnTo>
                    <a:pt x="6853" y="14613"/>
                  </a:lnTo>
                  <a:lnTo>
                    <a:pt x="6602" y="14206"/>
                  </a:lnTo>
                  <a:lnTo>
                    <a:pt x="6602" y="13565"/>
                  </a:lnTo>
                  <a:lnTo>
                    <a:pt x="6602" y="8035"/>
                  </a:lnTo>
                  <a:lnTo>
                    <a:pt x="6602" y="7598"/>
                  </a:lnTo>
                  <a:lnTo>
                    <a:pt x="6853" y="6987"/>
                  </a:lnTo>
                  <a:lnTo>
                    <a:pt x="7212" y="6579"/>
                  </a:lnTo>
                  <a:lnTo>
                    <a:pt x="7643" y="6171"/>
                  </a:lnTo>
                  <a:lnTo>
                    <a:pt x="7894" y="5764"/>
                  </a:lnTo>
                  <a:lnTo>
                    <a:pt x="8037" y="5531"/>
                  </a:lnTo>
                  <a:lnTo>
                    <a:pt x="8252" y="5153"/>
                  </a:lnTo>
                  <a:lnTo>
                    <a:pt x="8360" y="4599"/>
                  </a:lnTo>
                  <a:lnTo>
                    <a:pt x="8288" y="4134"/>
                  </a:lnTo>
                  <a:lnTo>
                    <a:pt x="8145" y="3697"/>
                  </a:lnTo>
                  <a:lnTo>
                    <a:pt x="7894" y="3289"/>
                  </a:lnTo>
                  <a:lnTo>
                    <a:pt x="7499" y="2853"/>
                  </a:lnTo>
                  <a:lnTo>
                    <a:pt x="7033" y="2533"/>
                  </a:lnTo>
                  <a:lnTo>
                    <a:pt x="6387" y="2242"/>
                  </a:lnTo>
                  <a:lnTo>
                    <a:pt x="5849" y="2067"/>
                  </a:lnTo>
                  <a:lnTo>
                    <a:pt x="5095" y="1950"/>
                  </a:lnTo>
                  <a:lnTo>
                    <a:pt x="4234" y="2038"/>
                  </a:lnTo>
                  <a:lnTo>
                    <a:pt x="3552" y="2271"/>
                  </a:lnTo>
                  <a:lnTo>
                    <a:pt x="3050" y="2504"/>
                  </a:lnTo>
                  <a:lnTo>
                    <a:pt x="2548" y="2882"/>
                  </a:lnTo>
                  <a:lnTo>
                    <a:pt x="2225" y="3231"/>
                  </a:lnTo>
                  <a:lnTo>
                    <a:pt x="1973" y="3697"/>
                  </a:lnTo>
                  <a:lnTo>
                    <a:pt x="1794" y="4308"/>
                  </a:lnTo>
                  <a:lnTo>
                    <a:pt x="1794" y="4745"/>
                  </a:lnTo>
                  <a:lnTo>
                    <a:pt x="1866" y="5123"/>
                  </a:lnTo>
                  <a:lnTo>
                    <a:pt x="2045" y="5560"/>
                  </a:lnTo>
                  <a:lnTo>
                    <a:pt x="2296" y="5851"/>
                  </a:lnTo>
                  <a:lnTo>
                    <a:pt x="2548" y="6171"/>
                  </a:lnTo>
                  <a:lnTo>
                    <a:pt x="3014" y="6608"/>
                  </a:lnTo>
                  <a:lnTo>
                    <a:pt x="3301" y="6987"/>
                  </a:lnTo>
                  <a:lnTo>
                    <a:pt x="3552" y="7598"/>
                  </a:lnTo>
                  <a:lnTo>
                    <a:pt x="3552" y="8035"/>
                  </a:lnTo>
                  <a:lnTo>
                    <a:pt x="3552" y="13565"/>
                  </a:lnTo>
                  <a:close/>
                </a:path>
                <a:path w="21600" h="21600" extrusionOk="0">
                  <a:moveTo>
                    <a:pt x="10154" y="1863"/>
                  </a:moveTo>
                  <a:lnTo>
                    <a:pt x="19088" y="1863"/>
                  </a:lnTo>
                  <a:lnTo>
                    <a:pt x="19088" y="8238"/>
                  </a:lnTo>
                  <a:lnTo>
                    <a:pt x="10154" y="8238"/>
                  </a:lnTo>
                  <a:lnTo>
                    <a:pt x="10154" y="1863"/>
                  </a:lnTo>
                  <a:moveTo>
                    <a:pt x="10441" y="10101"/>
                  </a:moveTo>
                  <a:lnTo>
                    <a:pt x="10441" y="9461"/>
                  </a:lnTo>
                  <a:lnTo>
                    <a:pt x="18837" y="9461"/>
                  </a:lnTo>
                  <a:lnTo>
                    <a:pt x="18837" y="10101"/>
                  </a:lnTo>
                  <a:lnTo>
                    <a:pt x="10441" y="10101"/>
                  </a:lnTo>
                  <a:moveTo>
                    <a:pt x="11374" y="11004"/>
                  </a:moveTo>
                  <a:lnTo>
                    <a:pt x="12630" y="11004"/>
                  </a:lnTo>
                  <a:lnTo>
                    <a:pt x="12630" y="12226"/>
                  </a:lnTo>
                  <a:lnTo>
                    <a:pt x="11374" y="12226"/>
                  </a:lnTo>
                  <a:lnTo>
                    <a:pt x="11374" y="11004"/>
                  </a:lnTo>
                  <a:moveTo>
                    <a:pt x="13993" y="11004"/>
                  </a:moveTo>
                  <a:lnTo>
                    <a:pt x="15249" y="11004"/>
                  </a:lnTo>
                  <a:lnTo>
                    <a:pt x="15249" y="12226"/>
                  </a:lnTo>
                  <a:lnTo>
                    <a:pt x="13993" y="12226"/>
                  </a:lnTo>
                  <a:lnTo>
                    <a:pt x="13993" y="11004"/>
                  </a:lnTo>
                  <a:moveTo>
                    <a:pt x="16649" y="11004"/>
                  </a:moveTo>
                  <a:lnTo>
                    <a:pt x="17904" y="11004"/>
                  </a:lnTo>
                  <a:lnTo>
                    <a:pt x="17904" y="12226"/>
                  </a:lnTo>
                  <a:lnTo>
                    <a:pt x="16649" y="12226"/>
                  </a:lnTo>
                  <a:lnTo>
                    <a:pt x="16649" y="11004"/>
                  </a:lnTo>
                  <a:moveTo>
                    <a:pt x="11374" y="12954"/>
                  </a:moveTo>
                  <a:lnTo>
                    <a:pt x="12630" y="12954"/>
                  </a:lnTo>
                  <a:lnTo>
                    <a:pt x="12630" y="14177"/>
                  </a:lnTo>
                  <a:lnTo>
                    <a:pt x="11374" y="14177"/>
                  </a:lnTo>
                  <a:lnTo>
                    <a:pt x="11374" y="12954"/>
                  </a:lnTo>
                  <a:moveTo>
                    <a:pt x="13993" y="12954"/>
                  </a:moveTo>
                  <a:lnTo>
                    <a:pt x="15249" y="12954"/>
                  </a:lnTo>
                  <a:lnTo>
                    <a:pt x="15249" y="14177"/>
                  </a:lnTo>
                  <a:lnTo>
                    <a:pt x="13993" y="14177"/>
                  </a:lnTo>
                  <a:lnTo>
                    <a:pt x="13993" y="12954"/>
                  </a:lnTo>
                  <a:moveTo>
                    <a:pt x="16649" y="12954"/>
                  </a:moveTo>
                  <a:lnTo>
                    <a:pt x="17904" y="12954"/>
                  </a:lnTo>
                  <a:lnTo>
                    <a:pt x="17904" y="14177"/>
                  </a:lnTo>
                  <a:lnTo>
                    <a:pt x="16649" y="14177"/>
                  </a:lnTo>
                  <a:lnTo>
                    <a:pt x="16649" y="12954"/>
                  </a:lnTo>
                  <a:moveTo>
                    <a:pt x="11374" y="14905"/>
                  </a:moveTo>
                  <a:lnTo>
                    <a:pt x="12630" y="14905"/>
                  </a:lnTo>
                  <a:lnTo>
                    <a:pt x="12630" y="16127"/>
                  </a:lnTo>
                  <a:lnTo>
                    <a:pt x="11374" y="16127"/>
                  </a:lnTo>
                  <a:lnTo>
                    <a:pt x="11374" y="14905"/>
                  </a:lnTo>
                  <a:moveTo>
                    <a:pt x="13993" y="14905"/>
                  </a:moveTo>
                  <a:lnTo>
                    <a:pt x="15249" y="14905"/>
                  </a:lnTo>
                  <a:lnTo>
                    <a:pt x="15249" y="16127"/>
                  </a:lnTo>
                  <a:lnTo>
                    <a:pt x="13993" y="16127"/>
                  </a:lnTo>
                  <a:lnTo>
                    <a:pt x="13993" y="14905"/>
                  </a:lnTo>
                  <a:moveTo>
                    <a:pt x="16649" y="14905"/>
                  </a:moveTo>
                  <a:lnTo>
                    <a:pt x="17904" y="14905"/>
                  </a:lnTo>
                  <a:lnTo>
                    <a:pt x="17904" y="16127"/>
                  </a:lnTo>
                  <a:lnTo>
                    <a:pt x="16649" y="16127"/>
                  </a:lnTo>
                  <a:lnTo>
                    <a:pt x="16649" y="14905"/>
                  </a:lnTo>
                  <a:moveTo>
                    <a:pt x="11374" y="16855"/>
                  </a:moveTo>
                  <a:lnTo>
                    <a:pt x="12630" y="16855"/>
                  </a:lnTo>
                  <a:lnTo>
                    <a:pt x="12630" y="18078"/>
                  </a:lnTo>
                  <a:lnTo>
                    <a:pt x="11374" y="18078"/>
                  </a:lnTo>
                  <a:lnTo>
                    <a:pt x="11374" y="16855"/>
                  </a:lnTo>
                  <a:moveTo>
                    <a:pt x="13993" y="16855"/>
                  </a:moveTo>
                  <a:lnTo>
                    <a:pt x="15249" y="16855"/>
                  </a:lnTo>
                  <a:lnTo>
                    <a:pt x="15249" y="18078"/>
                  </a:lnTo>
                  <a:lnTo>
                    <a:pt x="13993" y="18078"/>
                  </a:lnTo>
                  <a:lnTo>
                    <a:pt x="13993" y="16855"/>
                  </a:lnTo>
                  <a:moveTo>
                    <a:pt x="16649" y="16855"/>
                  </a:moveTo>
                  <a:lnTo>
                    <a:pt x="17904" y="16855"/>
                  </a:lnTo>
                  <a:lnTo>
                    <a:pt x="17904" y="18078"/>
                  </a:lnTo>
                  <a:lnTo>
                    <a:pt x="16649" y="18078"/>
                  </a:lnTo>
                  <a:lnTo>
                    <a:pt x="16649" y="16855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4104" name="Picture 8" descr="C:\Documents and Settings\Administrator\Local Settings\Temporary Internet Files\Content.IE5\93XAQT6U\MC90035236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8005" y="5085184"/>
              <a:ext cx="1254225" cy="10092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630172" y="1463013"/>
            <a:ext cx="795245" cy="3838196"/>
            <a:chOff x="4630172" y="1463012"/>
            <a:chExt cx="1103693" cy="4416101"/>
          </a:xfrm>
        </p:grpSpPr>
        <p:pic>
          <p:nvPicPr>
            <p:cNvPr id="4105" name="Picture 9" descr="C:\Documents and Settings\Administrator\Local Settings\Temporary Internet Files\Content.IE5\93XAQT6U\MM900365222[1].gif"/>
            <p:cNvPicPr>
              <a:picLocks noChangeAspect="1" noChangeArrowheads="1" noCrop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4711" y="1463012"/>
              <a:ext cx="682783" cy="6827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6" name="Picture 10" descr="C:\Documents and Settings\Administrator\Local Settings\Temporary Internet Files\Content.IE5\CU4O6NEF\MC900352357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0710" y="2343236"/>
              <a:ext cx="554707" cy="9417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7" name="Picture 11" descr="C:\Documents and Settings\Administrator\Local Settings\Temporary Internet Files\Content.IE5\CU4O6NEF\MC900352437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1345" y="3573016"/>
              <a:ext cx="892520" cy="5024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9" name="Picture 13" descr="C:\Documents and Settings\Administrator\Local Settings\Temporary Internet Files\Content.IE5\GA5BDWGP\MC900335639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2042" y="4141108"/>
              <a:ext cx="845452" cy="662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0" name="Picture 14" descr="C:\Documents and Settings\Administrator\Local Settings\Temporary Internet Files\Content.IE5\GA5BDWGP\MC900352358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0172" y="4953744"/>
              <a:ext cx="1035782" cy="9253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143552"/>
              </p:ext>
            </p:extLst>
          </p:nvPr>
        </p:nvGraphicFramePr>
        <p:xfrm>
          <a:off x="2123728" y="1502233"/>
          <a:ext cx="2304256" cy="4026035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2304256"/>
              </a:tblGrid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umožňuje dorozumívání se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rozvádí</a:t>
                      </a:r>
                      <a:r>
                        <a:rPr lang="cs-CZ" baseline="0" dirty="0" smtClean="0"/>
                        <a:t> teplo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odstraňuje nečistoty a prach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odstraňuje</a:t>
                      </a:r>
                      <a:r>
                        <a:rPr lang="cs-CZ" baseline="0" dirty="0" smtClean="0"/>
                        <a:t> nečistoty z prádla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uchovává potraviny čerstvé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965911"/>
              </p:ext>
            </p:extLst>
          </p:nvPr>
        </p:nvGraphicFramePr>
        <p:xfrm>
          <a:off x="5868144" y="1463013"/>
          <a:ext cx="2016224" cy="4048386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2016224"/>
              </a:tblGrid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tepelně upravuje pokrmy</a:t>
                      </a:r>
                      <a:endParaRPr lang="cs-CZ" dirty="0"/>
                    </a:p>
                  </a:txBody>
                  <a:tcPr anchor="ctr"/>
                </a:tc>
              </a:tr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rozmělňuje, drtí,</a:t>
                      </a:r>
                      <a:r>
                        <a:rPr lang="cs-CZ" baseline="0" dirty="0" smtClean="0"/>
                        <a:t> promačkává </a:t>
                      </a:r>
                      <a:endParaRPr lang="cs-CZ" dirty="0"/>
                    </a:p>
                  </a:txBody>
                  <a:tcPr anchor="ctr"/>
                </a:tc>
              </a:tr>
              <a:tr h="8813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tepelně připravuje</a:t>
                      </a:r>
                      <a:r>
                        <a:rPr lang="cs-CZ" baseline="0" dirty="0" smtClean="0"/>
                        <a:t> pokrmy (vaří, peče)</a:t>
                      </a:r>
                      <a:endParaRPr lang="cs-CZ" dirty="0"/>
                    </a:p>
                  </a:txBody>
                  <a:tcPr anchor="ctr"/>
                </a:tc>
              </a:tr>
              <a:tr h="8813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slouží k vysoušení po koupání</a:t>
                      </a:r>
                      <a:endParaRPr lang="cs-CZ" dirty="0"/>
                    </a:p>
                  </a:txBody>
                  <a:tcPr anchor="ctr"/>
                </a:tc>
              </a:tr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čistí nádobí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114854" y="6011996"/>
            <a:ext cx="403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potřebují k tomu, aby fungovaly?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161549" y="6011058"/>
            <a:ext cx="295559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59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179512" y="116632"/>
            <a:ext cx="8640960" cy="1317417"/>
            <a:chOff x="179512" y="116632"/>
            <a:chExt cx="8640960" cy="1317417"/>
          </a:xfrm>
        </p:grpSpPr>
        <p:pic>
          <p:nvPicPr>
            <p:cNvPr id="4098" name="Picture 2" descr="C:\Documents and Settings\Administrator\Local Settings\Temporary Internet Files\Content.IE5\GA5BDWGP\MC90034879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76672"/>
              <a:ext cx="965606" cy="9573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145118" y="116632"/>
              <a:ext cx="7675354" cy="936104"/>
            </a:xfrm>
            <a:prstGeom prst="cloudCallout">
              <a:avLst>
                <a:gd name="adj1" fmla="val -50279"/>
                <a:gd name="adj2" fmla="val 4967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907704" y="400018"/>
              <a:ext cx="64807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ŘEŠENÍ: 1. Spoj domácí spotřebič s tím, k čemu slouží. 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960826" y="1759729"/>
            <a:ext cx="885643" cy="3672409"/>
            <a:chOff x="518005" y="1628800"/>
            <a:chExt cx="1254225" cy="4465676"/>
          </a:xfrm>
        </p:grpSpPr>
        <p:pic>
          <p:nvPicPr>
            <p:cNvPr id="4100" name="Picture 4" descr="C:\Documents and Settings\Administrator\Local Settings\Temporary Internet Files\Content.IE5\CU4O6NEF\MC90040596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315" y="1628800"/>
              <a:ext cx="630084" cy="6267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Documents and Settings\Administrator\Local Settings\Temporary Internet Files\Content.IE5\GA5BDWGP\MC90031129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388" y="2440313"/>
              <a:ext cx="556909" cy="7726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 descr="C:\Documents and Settings\Administrator\Local Settings\Temporary Internet Files\Content.IE5\G1634H6J\MC900335650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1715"/>
            <a:stretch/>
          </p:blipFill>
          <p:spPr bwMode="auto">
            <a:xfrm>
              <a:off x="569553" y="3284984"/>
              <a:ext cx="708952" cy="8640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phone3"/>
            <p:cNvSpPr>
              <a:spLocks noEditPoints="1" noChangeArrowheads="1"/>
            </p:cNvSpPr>
            <p:nvPr/>
          </p:nvSpPr>
          <p:spPr bwMode="auto">
            <a:xfrm>
              <a:off x="629144" y="4293096"/>
              <a:ext cx="639395" cy="66064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200 w 21600"/>
                <a:gd name="T17" fmla="*/ 23516 h 21600"/>
                <a:gd name="T18" fmla="*/ 21400 w 21600"/>
                <a:gd name="T19" fmla="*/ 4048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10692" y="21600"/>
                  </a:moveTo>
                  <a:lnTo>
                    <a:pt x="21600" y="21600"/>
                  </a:lnTo>
                  <a:lnTo>
                    <a:pt x="21600" y="10684"/>
                  </a:lnTo>
                  <a:lnTo>
                    <a:pt x="21600" y="0"/>
                  </a:lnTo>
                  <a:lnTo>
                    <a:pt x="10190" y="0"/>
                  </a:lnTo>
                  <a:lnTo>
                    <a:pt x="0" y="0"/>
                  </a:lnTo>
                  <a:lnTo>
                    <a:pt x="0" y="10916"/>
                  </a:lnTo>
                  <a:lnTo>
                    <a:pt x="0" y="21600"/>
                  </a:lnTo>
                  <a:lnTo>
                    <a:pt x="10692" y="21600"/>
                  </a:lnTo>
                  <a:close/>
                </a:path>
                <a:path w="21600" h="21600" extrusionOk="0">
                  <a:moveTo>
                    <a:pt x="3552" y="13565"/>
                  </a:moveTo>
                  <a:lnTo>
                    <a:pt x="3552" y="14206"/>
                  </a:lnTo>
                  <a:lnTo>
                    <a:pt x="3409" y="14584"/>
                  </a:lnTo>
                  <a:lnTo>
                    <a:pt x="3050" y="15021"/>
                  </a:lnTo>
                  <a:lnTo>
                    <a:pt x="2619" y="15429"/>
                  </a:lnTo>
                  <a:lnTo>
                    <a:pt x="2296" y="15836"/>
                  </a:lnTo>
                  <a:lnTo>
                    <a:pt x="2045" y="16244"/>
                  </a:lnTo>
                  <a:lnTo>
                    <a:pt x="1902" y="16564"/>
                  </a:lnTo>
                  <a:lnTo>
                    <a:pt x="1794" y="17001"/>
                  </a:lnTo>
                  <a:lnTo>
                    <a:pt x="1830" y="17466"/>
                  </a:lnTo>
                  <a:lnTo>
                    <a:pt x="2009" y="17932"/>
                  </a:lnTo>
                  <a:lnTo>
                    <a:pt x="2260" y="18311"/>
                  </a:lnTo>
                  <a:lnTo>
                    <a:pt x="2548" y="18718"/>
                  </a:lnTo>
                  <a:lnTo>
                    <a:pt x="3050" y="19126"/>
                  </a:lnTo>
                  <a:lnTo>
                    <a:pt x="3552" y="19533"/>
                  </a:lnTo>
                  <a:lnTo>
                    <a:pt x="4342" y="19737"/>
                  </a:lnTo>
                  <a:lnTo>
                    <a:pt x="5095" y="19737"/>
                  </a:lnTo>
                  <a:lnTo>
                    <a:pt x="5849" y="19737"/>
                  </a:lnTo>
                  <a:lnTo>
                    <a:pt x="6351" y="19533"/>
                  </a:lnTo>
                  <a:lnTo>
                    <a:pt x="7140" y="19126"/>
                  </a:lnTo>
                  <a:lnTo>
                    <a:pt x="7535" y="18747"/>
                  </a:lnTo>
                  <a:lnTo>
                    <a:pt x="7894" y="18311"/>
                  </a:lnTo>
                  <a:lnTo>
                    <a:pt x="8145" y="17903"/>
                  </a:lnTo>
                  <a:lnTo>
                    <a:pt x="8324" y="17408"/>
                  </a:lnTo>
                  <a:lnTo>
                    <a:pt x="8324" y="16942"/>
                  </a:lnTo>
                  <a:lnTo>
                    <a:pt x="8252" y="16593"/>
                  </a:lnTo>
                  <a:lnTo>
                    <a:pt x="8145" y="16244"/>
                  </a:lnTo>
                  <a:lnTo>
                    <a:pt x="7894" y="15836"/>
                  </a:lnTo>
                  <a:lnTo>
                    <a:pt x="7571" y="15429"/>
                  </a:lnTo>
                  <a:lnTo>
                    <a:pt x="7140" y="15021"/>
                  </a:lnTo>
                  <a:lnTo>
                    <a:pt x="6853" y="14613"/>
                  </a:lnTo>
                  <a:lnTo>
                    <a:pt x="6602" y="14206"/>
                  </a:lnTo>
                  <a:lnTo>
                    <a:pt x="6602" y="13565"/>
                  </a:lnTo>
                  <a:lnTo>
                    <a:pt x="6602" y="8035"/>
                  </a:lnTo>
                  <a:lnTo>
                    <a:pt x="6602" y="7598"/>
                  </a:lnTo>
                  <a:lnTo>
                    <a:pt x="6853" y="6987"/>
                  </a:lnTo>
                  <a:lnTo>
                    <a:pt x="7212" y="6579"/>
                  </a:lnTo>
                  <a:lnTo>
                    <a:pt x="7643" y="6171"/>
                  </a:lnTo>
                  <a:lnTo>
                    <a:pt x="7894" y="5764"/>
                  </a:lnTo>
                  <a:lnTo>
                    <a:pt x="8037" y="5531"/>
                  </a:lnTo>
                  <a:lnTo>
                    <a:pt x="8252" y="5153"/>
                  </a:lnTo>
                  <a:lnTo>
                    <a:pt x="8360" y="4599"/>
                  </a:lnTo>
                  <a:lnTo>
                    <a:pt x="8288" y="4134"/>
                  </a:lnTo>
                  <a:lnTo>
                    <a:pt x="8145" y="3697"/>
                  </a:lnTo>
                  <a:lnTo>
                    <a:pt x="7894" y="3289"/>
                  </a:lnTo>
                  <a:lnTo>
                    <a:pt x="7499" y="2853"/>
                  </a:lnTo>
                  <a:lnTo>
                    <a:pt x="7033" y="2533"/>
                  </a:lnTo>
                  <a:lnTo>
                    <a:pt x="6387" y="2242"/>
                  </a:lnTo>
                  <a:lnTo>
                    <a:pt x="5849" y="2067"/>
                  </a:lnTo>
                  <a:lnTo>
                    <a:pt x="5095" y="1950"/>
                  </a:lnTo>
                  <a:lnTo>
                    <a:pt x="4234" y="2038"/>
                  </a:lnTo>
                  <a:lnTo>
                    <a:pt x="3552" y="2271"/>
                  </a:lnTo>
                  <a:lnTo>
                    <a:pt x="3050" y="2504"/>
                  </a:lnTo>
                  <a:lnTo>
                    <a:pt x="2548" y="2882"/>
                  </a:lnTo>
                  <a:lnTo>
                    <a:pt x="2225" y="3231"/>
                  </a:lnTo>
                  <a:lnTo>
                    <a:pt x="1973" y="3697"/>
                  </a:lnTo>
                  <a:lnTo>
                    <a:pt x="1794" y="4308"/>
                  </a:lnTo>
                  <a:lnTo>
                    <a:pt x="1794" y="4745"/>
                  </a:lnTo>
                  <a:lnTo>
                    <a:pt x="1866" y="5123"/>
                  </a:lnTo>
                  <a:lnTo>
                    <a:pt x="2045" y="5560"/>
                  </a:lnTo>
                  <a:lnTo>
                    <a:pt x="2296" y="5851"/>
                  </a:lnTo>
                  <a:lnTo>
                    <a:pt x="2548" y="6171"/>
                  </a:lnTo>
                  <a:lnTo>
                    <a:pt x="3014" y="6608"/>
                  </a:lnTo>
                  <a:lnTo>
                    <a:pt x="3301" y="6987"/>
                  </a:lnTo>
                  <a:lnTo>
                    <a:pt x="3552" y="7598"/>
                  </a:lnTo>
                  <a:lnTo>
                    <a:pt x="3552" y="8035"/>
                  </a:lnTo>
                  <a:lnTo>
                    <a:pt x="3552" y="13565"/>
                  </a:lnTo>
                  <a:close/>
                </a:path>
                <a:path w="21600" h="21600" extrusionOk="0">
                  <a:moveTo>
                    <a:pt x="10154" y="1863"/>
                  </a:moveTo>
                  <a:lnTo>
                    <a:pt x="19088" y="1863"/>
                  </a:lnTo>
                  <a:lnTo>
                    <a:pt x="19088" y="8238"/>
                  </a:lnTo>
                  <a:lnTo>
                    <a:pt x="10154" y="8238"/>
                  </a:lnTo>
                  <a:lnTo>
                    <a:pt x="10154" y="1863"/>
                  </a:lnTo>
                  <a:moveTo>
                    <a:pt x="10441" y="10101"/>
                  </a:moveTo>
                  <a:lnTo>
                    <a:pt x="10441" y="9461"/>
                  </a:lnTo>
                  <a:lnTo>
                    <a:pt x="18837" y="9461"/>
                  </a:lnTo>
                  <a:lnTo>
                    <a:pt x="18837" y="10101"/>
                  </a:lnTo>
                  <a:lnTo>
                    <a:pt x="10441" y="10101"/>
                  </a:lnTo>
                  <a:moveTo>
                    <a:pt x="11374" y="11004"/>
                  </a:moveTo>
                  <a:lnTo>
                    <a:pt x="12630" y="11004"/>
                  </a:lnTo>
                  <a:lnTo>
                    <a:pt x="12630" y="12226"/>
                  </a:lnTo>
                  <a:lnTo>
                    <a:pt x="11374" y="12226"/>
                  </a:lnTo>
                  <a:lnTo>
                    <a:pt x="11374" y="11004"/>
                  </a:lnTo>
                  <a:moveTo>
                    <a:pt x="13993" y="11004"/>
                  </a:moveTo>
                  <a:lnTo>
                    <a:pt x="15249" y="11004"/>
                  </a:lnTo>
                  <a:lnTo>
                    <a:pt x="15249" y="12226"/>
                  </a:lnTo>
                  <a:lnTo>
                    <a:pt x="13993" y="12226"/>
                  </a:lnTo>
                  <a:lnTo>
                    <a:pt x="13993" y="11004"/>
                  </a:lnTo>
                  <a:moveTo>
                    <a:pt x="16649" y="11004"/>
                  </a:moveTo>
                  <a:lnTo>
                    <a:pt x="17904" y="11004"/>
                  </a:lnTo>
                  <a:lnTo>
                    <a:pt x="17904" y="12226"/>
                  </a:lnTo>
                  <a:lnTo>
                    <a:pt x="16649" y="12226"/>
                  </a:lnTo>
                  <a:lnTo>
                    <a:pt x="16649" y="11004"/>
                  </a:lnTo>
                  <a:moveTo>
                    <a:pt x="11374" y="12954"/>
                  </a:moveTo>
                  <a:lnTo>
                    <a:pt x="12630" y="12954"/>
                  </a:lnTo>
                  <a:lnTo>
                    <a:pt x="12630" y="14177"/>
                  </a:lnTo>
                  <a:lnTo>
                    <a:pt x="11374" y="14177"/>
                  </a:lnTo>
                  <a:lnTo>
                    <a:pt x="11374" y="12954"/>
                  </a:lnTo>
                  <a:moveTo>
                    <a:pt x="13993" y="12954"/>
                  </a:moveTo>
                  <a:lnTo>
                    <a:pt x="15249" y="12954"/>
                  </a:lnTo>
                  <a:lnTo>
                    <a:pt x="15249" y="14177"/>
                  </a:lnTo>
                  <a:lnTo>
                    <a:pt x="13993" y="14177"/>
                  </a:lnTo>
                  <a:lnTo>
                    <a:pt x="13993" y="12954"/>
                  </a:lnTo>
                  <a:moveTo>
                    <a:pt x="16649" y="12954"/>
                  </a:moveTo>
                  <a:lnTo>
                    <a:pt x="17904" y="12954"/>
                  </a:lnTo>
                  <a:lnTo>
                    <a:pt x="17904" y="14177"/>
                  </a:lnTo>
                  <a:lnTo>
                    <a:pt x="16649" y="14177"/>
                  </a:lnTo>
                  <a:lnTo>
                    <a:pt x="16649" y="12954"/>
                  </a:lnTo>
                  <a:moveTo>
                    <a:pt x="11374" y="14905"/>
                  </a:moveTo>
                  <a:lnTo>
                    <a:pt x="12630" y="14905"/>
                  </a:lnTo>
                  <a:lnTo>
                    <a:pt x="12630" y="16127"/>
                  </a:lnTo>
                  <a:lnTo>
                    <a:pt x="11374" y="16127"/>
                  </a:lnTo>
                  <a:lnTo>
                    <a:pt x="11374" y="14905"/>
                  </a:lnTo>
                  <a:moveTo>
                    <a:pt x="13993" y="14905"/>
                  </a:moveTo>
                  <a:lnTo>
                    <a:pt x="15249" y="14905"/>
                  </a:lnTo>
                  <a:lnTo>
                    <a:pt x="15249" y="16127"/>
                  </a:lnTo>
                  <a:lnTo>
                    <a:pt x="13993" y="16127"/>
                  </a:lnTo>
                  <a:lnTo>
                    <a:pt x="13993" y="14905"/>
                  </a:lnTo>
                  <a:moveTo>
                    <a:pt x="16649" y="14905"/>
                  </a:moveTo>
                  <a:lnTo>
                    <a:pt x="17904" y="14905"/>
                  </a:lnTo>
                  <a:lnTo>
                    <a:pt x="17904" y="16127"/>
                  </a:lnTo>
                  <a:lnTo>
                    <a:pt x="16649" y="16127"/>
                  </a:lnTo>
                  <a:lnTo>
                    <a:pt x="16649" y="14905"/>
                  </a:lnTo>
                  <a:moveTo>
                    <a:pt x="11374" y="16855"/>
                  </a:moveTo>
                  <a:lnTo>
                    <a:pt x="12630" y="16855"/>
                  </a:lnTo>
                  <a:lnTo>
                    <a:pt x="12630" y="18078"/>
                  </a:lnTo>
                  <a:lnTo>
                    <a:pt x="11374" y="18078"/>
                  </a:lnTo>
                  <a:lnTo>
                    <a:pt x="11374" y="16855"/>
                  </a:lnTo>
                  <a:moveTo>
                    <a:pt x="13993" y="16855"/>
                  </a:moveTo>
                  <a:lnTo>
                    <a:pt x="15249" y="16855"/>
                  </a:lnTo>
                  <a:lnTo>
                    <a:pt x="15249" y="18078"/>
                  </a:lnTo>
                  <a:lnTo>
                    <a:pt x="13993" y="18078"/>
                  </a:lnTo>
                  <a:lnTo>
                    <a:pt x="13993" y="16855"/>
                  </a:lnTo>
                  <a:moveTo>
                    <a:pt x="16649" y="16855"/>
                  </a:moveTo>
                  <a:lnTo>
                    <a:pt x="17904" y="16855"/>
                  </a:lnTo>
                  <a:lnTo>
                    <a:pt x="17904" y="18078"/>
                  </a:lnTo>
                  <a:lnTo>
                    <a:pt x="16649" y="18078"/>
                  </a:lnTo>
                  <a:lnTo>
                    <a:pt x="16649" y="16855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4104" name="Picture 8" descr="C:\Documents and Settings\Administrator\Local Settings\Temporary Internet Files\Content.IE5\93XAQT6U\MC90035236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8005" y="5085184"/>
              <a:ext cx="1254225" cy="10092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630172" y="1463013"/>
            <a:ext cx="795245" cy="3838196"/>
            <a:chOff x="4630172" y="1463012"/>
            <a:chExt cx="1103693" cy="4416101"/>
          </a:xfrm>
        </p:grpSpPr>
        <p:pic>
          <p:nvPicPr>
            <p:cNvPr id="4105" name="Picture 9" descr="C:\Documents and Settings\Administrator\Local Settings\Temporary Internet Files\Content.IE5\93XAQT6U\MM900365222[1].gif"/>
            <p:cNvPicPr>
              <a:picLocks noChangeAspect="1" noChangeArrowheads="1" noCrop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4711" y="1463012"/>
              <a:ext cx="682783" cy="6827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6" name="Picture 10" descr="C:\Documents and Settings\Administrator\Local Settings\Temporary Internet Files\Content.IE5\CU4O6NEF\MC900352357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0710" y="2343236"/>
              <a:ext cx="554707" cy="9417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7" name="Picture 11" descr="C:\Documents and Settings\Administrator\Local Settings\Temporary Internet Files\Content.IE5\CU4O6NEF\MC900352437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1345" y="3573016"/>
              <a:ext cx="892520" cy="5024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9" name="Picture 13" descr="C:\Documents and Settings\Administrator\Local Settings\Temporary Internet Files\Content.IE5\GA5BDWGP\MC900335639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2042" y="4141108"/>
              <a:ext cx="845452" cy="662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0" name="Picture 14" descr="C:\Documents and Settings\Administrator\Local Settings\Temporary Internet Files\Content.IE5\GA5BDWGP\MC900352358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0172" y="4953744"/>
              <a:ext cx="1035782" cy="9253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488345"/>
              </p:ext>
            </p:extLst>
          </p:nvPr>
        </p:nvGraphicFramePr>
        <p:xfrm>
          <a:off x="2123728" y="1502233"/>
          <a:ext cx="2304256" cy="4026035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2304256"/>
              </a:tblGrid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umožňuje dorozumívání se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rozvádí</a:t>
                      </a:r>
                      <a:r>
                        <a:rPr lang="cs-CZ" baseline="0" dirty="0" smtClean="0"/>
                        <a:t> teplo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odstraňuje nečistoty a prach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odstraňuje</a:t>
                      </a:r>
                      <a:r>
                        <a:rPr lang="cs-CZ" baseline="0" dirty="0" smtClean="0"/>
                        <a:t> nečistoty z prádla</a:t>
                      </a:r>
                      <a:endParaRPr lang="cs-CZ" dirty="0"/>
                    </a:p>
                  </a:txBody>
                  <a:tcPr anchor="ctr"/>
                </a:tc>
              </a:tr>
              <a:tr h="805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uchovává potraviny čerstvé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338841"/>
              </p:ext>
            </p:extLst>
          </p:nvPr>
        </p:nvGraphicFramePr>
        <p:xfrm>
          <a:off x="5868144" y="1463013"/>
          <a:ext cx="2016224" cy="4048386"/>
        </p:xfrm>
        <a:graphic>
          <a:graphicData uri="http://schemas.openxmlformats.org/drawingml/2006/table">
            <a:tbl>
              <a:tblPr bandRow="1">
                <a:tableStyleId>{793D81CF-94F2-401A-BA57-92F5A7B2D0C5}</a:tableStyleId>
              </a:tblPr>
              <a:tblGrid>
                <a:gridCol w="2016224"/>
              </a:tblGrid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tepelně upravuje pokrmy</a:t>
                      </a:r>
                      <a:endParaRPr lang="cs-CZ" dirty="0"/>
                    </a:p>
                  </a:txBody>
                  <a:tcPr anchor="ctr"/>
                </a:tc>
              </a:tr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rozmělňuje, drtí,</a:t>
                      </a:r>
                      <a:r>
                        <a:rPr lang="cs-CZ" baseline="0" dirty="0" smtClean="0"/>
                        <a:t> promačkává </a:t>
                      </a:r>
                      <a:endParaRPr lang="cs-CZ" dirty="0"/>
                    </a:p>
                  </a:txBody>
                  <a:tcPr anchor="ctr"/>
                </a:tc>
              </a:tr>
              <a:tr h="8813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tepelně připravuje</a:t>
                      </a:r>
                      <a:r>
                        <a:rPr lang="cs-CZ" baseline="0" dirty="0" smtClean="0"/>
                        <a:t> pokrmy (vaří, peče)</a:t>
                      </a:r>
                      <a:endParaRPr lang="cs-CZ" dirty="0"/>
                    </a:p>
                  </a:txBody>
                  <a:tcPr anchor="ctr"/>
                </a:tc>
              </a:tr>
              <a:tr h="8813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slouží k vysoušení po koupání</a:t>
                      </a:r>
                      <a:endParaRPr lang="cs-CZ" dirty="0"/>
                    </a:p>
                  </a:txBody>
                  <a:tcPr anchor="ctr"/>
                </a:tc>
              </a:tr>
              <a:tr h="7398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čistí nádobí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114854" y="6011996"/>
            <a:ext cx="403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potřebují k tomu, aby fungovaly?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161549" y="6011058"/>
            <a:ext cx="295559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ELEKTŘINU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>
            <a:endCxn id="5" idx="1"/>
          </p:cNvCxnSpPr>
          <p:nvPr/>
        </p:nvCxnSpPr>
        <p:spPr>
          <a:xfrm>
            <a:off x="1507647" y="2228048"/>
            <a:ext cx="616081" cy="128720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61677" y="2871649"/>
            <a:ext cx="662051" cy="2145486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102" idx="3"/>
          </p:cNvCxnSpPr>
          <p:nvPr/>
        </p:nvCxnSpPr>
        <p:spPr>
          <a:xfrm>
            <a:off x="1497836" y="3477015"/>
            <a:ext cx="625892" cy="745380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4" idx="3"/>
          </p:cNvCxnSpPr>
          <p:nvPr/>
        </p:nvCxnSpPr>
        <p:spPr>
          <a:xfrm flipV="1">
            <a:off x="1490799" y="2017457"/>
            <a:ext cx="632929" cy="220493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691680" y="2637302"/>
            <a:ext cx="432048" cy="2261771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105" idx="3"/>
          </p:cNvCxnSpPr>
          <p:nvPr/>
        </p:nvCxnSpPr>
        <p:spPr>
          <a:xfrm>
            <a:off x="5276720" y="1759729"/>
            <a:ext cx="591424" cy="231896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61549" y="2919211"/>
            <a:ext cx="706595" cy="377684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276720" y="1916832"/>
            <a:ext cx="591424" cy="1380063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6" name="Přímá spojnice 4095"/>
          <p:cNvCxnSpPr>
            <a:stCxn id="4109" idx="3"/>
          </p:cNvCxnSpPr>
          <p:nvPr/>
        </p:nvCxnSpPr>
        <p:spPr>
          <a:xfrm flipV="1">
            <a:off x="5276720" y="2744793"/>
            <a:ext cx="663432" cy="133390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9" name="Přímá spojnice 4098"/>
          <p:cNvCxnSpPr/>
          <p:nvPr/>
        </p:nvCxnSpPr>
        <p:spPr>
          <a:xfrm>
            <a:off x="5376485" y="5017135"/>
            <a:ext cx="491659" cy="0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151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16632"/>
            <a:ext cx="8640960" cy="1317417"/>
            <a:chOff x="179512" y="116632"/>
            <a:chExt cx="8640960" cy="1317417"/>
          </a:xfrm>
        </p:grpSpPr>
        <p:pic>
          <p:nvPicPr>
            <p:cNvPr id="3" name="Picture 2" descr="C:\Documents and Settings\Administrator\Local Settings\Temporary Internet Files\Content.IE5\GA5BDWGP\MC90034879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76672"/>
              <a:ext cx="965606" cy="9573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1145118" y="116632"/>
              <a:ext cx="7675354" cy="936104"/>
            </a:xfrm>
            <a:prstGeom prst="cloudCallout">
              <a:avLst>
                <a:gd name="adj1" fmla="val -50279"/>
                <a:gd name="adj2" fmla="val 4967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07704" y="400018"/>
              <a:ext cx="64807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2</a:t>
              </a:r>
              <a:r>
                <a:rPr lang="cs-CZ" dirty="0" smtClean="0"/>
                <a:t>. Poznej o jaký jednoduchý stroj se jedná.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7544" y="1772816"/>
            <a:ext cx="8208912" cy="1231106"/>
            <a:chOff x="467544" y="1772816"/>
            <a:chExt cx="8208912" cy="1231106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1772816"/>
              <a:ext cx="8208912" cy="123110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slouží ke </a:t>
              </a:r>
              <a:r>
                <a:rPr lang="cs-CZ" u="sng" dirty="0" smtClean="0"/>
                <a:t>zmenšení</a:t>
              </a:r>
              <a:r>
                <a:rPr lang="cs-CZ" dirty="0" smtClean="0"/>
                <a:t> síly. Má různé podoby - např. kleště, </a:t>
              </a:r>
            </a:p>
            <a:p>
              <a:r>
                <a:rPr lang="cs-CZ" dirty="0" smtClean="0"/>
                <a:t>páčidlo, klika, nůžky, houpačka, zvedák, louskáček na ořechy, </a:t>
              </a:r>
            </a:p>
            <a:p>
              <a:r>
                <a:rPr lang="cs-CZ" dirty="0" smtClean="0"/>
                <a:t>otvírák na láhve…atd.                          </a:t>
              </a:r>
              <a:r>
                <a:rPr lang="cs-CZ" sz="2000" dirty="0" smtClean="0"/>
                <a:t>_ _ _ _</a:t>
              </a:r>
            </a:p>
            <a:p>
              <a:endParaRPr lang="cs-CZ" dirty="0"/>
            </a:p>
          </p:txBody>
        </p:sp>
        <p:pic>
          <p:nvPicPr>
            <p:cNvPr id="5122" name="Picture 2" descr="C:\Documents and Settings\Administrator\Local Settings\Temporary Internet Files\Content.IE5\93XAQT6U\MC9003794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8407" y="1990886"/>
              <a:ext cx="809735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464356" y="3194392"/>
            <a:ext cx="8208912" cy="1477328"/>
            <a:chOff x="464356" y="3194392"/>
            <a:chExt cx="8208912" cy="1477328"/>
          </a:xfrm>
        </p:grpSpPr>
        <p:sp>
          <p:nvSpPr>
            <p:cNvPr id="11" name="TextovéPole 10"/>
            <p:cNvSpPr txBox="1"/>
            <p:nvPr/>
          </p:nvSpPr>
          <p:spPr>
            <a:xfrm>
              <a:off x="464356" y="3194392"/>
              <a:ext cx="8208912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se může </a:t>
              </a:r>
              <a:r>
                <a:rPr lang="cs-CZ" u="sng" dirty="0" smtClean="0"/>
                <a:t>otáčet</a:t>
              </a:r>
              <a:r>
                <a:rPr lang="cs-CZ" dirty="0" smtClean="0"/>
                <a:t> kolem svého středu. Sloužil k </a:t>
              </a:r>
              <a:r>
                <a:rPr lang="cs-CZ" u="sng" dirty="0" smtClean="0"/>
                <a:t>přepravě</a:t>
              </a:r>
              <a:r>
                <a:rPr lang="cs-CZ" dirty="0" smtClean="0"/>
                <a:t> nákladu. Nejstarší bylo vyrobeno ze dřeva. Dnes má již různé podoby – např. ozubené, součástí automobilu, kočárku, stavebních strojů, </a:t>
              </a:r>
            </a:p>
            <a:p>
              <a:r>
                <a:rPr lang="cs-CZ" dirty="0" smtClean="0"/>
                <a:t>podvozku letadel …atd.                   _ _ _ _</a:t>
              </a:r>
            </a:p>
            <a:p>
              <a:endParaRPr lang="cs-CZ" dirty="0"/>
            </a:p>
          </p:txBody>
        </p:sp>
        <p:pic>
          <p:nvPicPr>
            <p:cNvPr id="5123" name="Picture 3" descr="C:\Documents and Settings\Administrator\Local Settings\Temporary Internet Files\Content.IE5\CU4O6NEF\MC900292730[1].wmf"/>
            <p:cNvPicPr>
              <a:picLocks noChangeAspect="1" noChangeArrowheads="1"/>
            </p:cNvPicPr>
            <p:nvPr/>
          </p:nvPicPr>
          <p:blipFill>
            <a:blip r:embed="rId4" cstate="print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0897" y="3870925"/>
              <a:ext cx="1113423" cy="8007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478691" y="4992690"/>
            <a:ext cx="8208912" cy="1206433"/>
            <a:chOff x="478691" y="4992690"/>
            <a:chExt cx="8208912" cy="1206433"/>
          </a:xfrm>
        </p:grpSpPr>
        <p:sp>
          <p:nvSpPr>
            <p:cNvPr id="13" name="TextovéPole 12"/>
            <p:cNvSpPr txBox="1"/>
            <p:nvPr/>
          </p:nvSpPr>
          <p:spPr>
            <a:xfrm>
              <a:off x="478691" y="4992690"/>
              <a:ext cx="8208912" cy="12003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slouží ke </a:t>
              </a:r>
              <a:r>
                <a:rPr lang="cs-CZ" u="sng" dirty="0" smtClean="0"/>
                <a:t>zvedání </a:t>
              </a:r>
              <a:r>
                <a:rPr lang="cs-CZ" dirty="0" smtClean="0"/>
                <a:t>těles. Skládá se z lana</a:t>
              </a:r>
              <a:r>
                <a:rPr lang="cs-CZ" dirty="0"/>
                <a:t> </a:t>
              </a:r>
              <a:r>
                <a:rPr lang="cs-CZ" dirty="0" smtClean="0"/>
                <a:t>a kolečka. </a:t>
              </a:r>
            </a:p>
            <a:p>
              <a:r>
                <a:rPr lang="cs-CZ" dirty="0" smtClean="0"/>
                <a:t>Na tomto principu funguje např. výtah nebo jeřáb.    _ _ _ _ _ _ </a:t>
              </a:r>
            </a:p>
            <a:p>
              <a:endParaRPr lang="cs-CZ" dirty="0" smtClean="0"/>
            </a:p>
            <a:p>
              <a:endParaRPr lang="cs-CZ" dirty="0"/>
            </a:p>
          </p:txBody>
        </p:sp>
        <p:pic>
          <p:nvPicPr>
            <p:cNvPr id="5124" name="Picture 4" descr="C:\Documents and Settings\Administrator\Local Settings\Temporary Internet Files\Content.IE5\CU4O6NEF\MC900197873[1].wmf"/>
            <p:cNvPicPr>
              <a:picLocks noChangeAspect="1" noChangeArrowheads="1"/>
            </p:cNvPicPr>
            <p:nvPr/>
          </p:nvPicPr>
          <p:blipFill>
            <a:blip r:embed="rId5" cstate="print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8407" y="5085185"/>
              <a:ext cx="920017" cy="1113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2568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116632"/>
            <a:ext cx="8640960" cy="1317417"/>
            <a:chOff x="179512" y="116632"/>
            <a:chExt cx="8640960" cy="1317417"/>
          </a:xfrm>
        </p:grpSpPr>
        <p:pic>
          <p:nvPicPr>
            <p:cNvPr id="3" name="Picture 2" descr="C:\Documents and Settings\Administrator\Local Settings\Temporary Internet Files\Content.IE5\GA5BDWGP\MC90034879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76672"/>
              <a:ext cx="965606" cy="9573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1145118" y="116632"/>
              <a:ext cx="7675354" cy="936104"/>
            </a:xfrm>
            <a:prstGeom prst="cloudCallout">
              <a:avLst>
                <a:gd name="adj1" fmla="val -50279"/>
                <a:gd name="adj2" fmla="val 4967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07704" y="400018"/>
              <a:ext cx="64807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ŘEŠENÍ: 2. Poznej o jaký jednoduchý stroj se jedná.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7544" y="1772816"/>
            <a:ext cx="8208912" cy="1261884"/>
            <a:chOff x="467544" y="1772816"/>
            <a:chExt cx="8208912" cy="1261884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1772816"/>
              <a:ext cx="8208912" cy="126188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slouží ke </a:t>
              </a:r>
              <a:r>
                <a:rPr lang="cs-CZ" u="sng" dirty="0" smtClean="0"/>
                <a:t>zmenšení</a:t>
              </a:r>
              <a:r>
                <a:rPr lang="cs-CZ" dirty="0" smtClean="0"/>
                <a:t> síly. Má různé podoby - např. kleště, </a:t>
              </a:r>
            </a:p>
            <a:p>
              <a:r>
                <a:rPr lang="cs-CZ" dirty="0" smtClean="0"/>
                <a:t>páčidlo, klika, nůžky, houpačka, zvedák, louskáček na ořechy, </a:t>
              </a:r>
            </a:p>
            <a:p>
              <a:r>
                <a:rPr lang="cs-CZ" dirty="0" smtClean="0"/>
                <a:t>otvírák na láhve…atd.                          </a:t>
              </a:r>
              <a:r>
                <a:rPr lang="cs-CZ" sz="2000" dirty="0" smtClean="0"/>
                <a:t> </a:t>
              </a:r>
            </a:p>
            <a:p>
              <a:pPr algn="ctr"/>
              <a:r>
                <a:rPr lang="cs-CZ" sz="2000" dirty="0" smtClean="0"/>
                <a:t>                                         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PÁKA</a:t>
              </a:r>
            </a:p>
          </p:txBody>
        </p:sp>
        <p:pic>
          <p:nvPicPr>
            <p:cNvPr id="5122" name="Picture 2" descr="C:\Documents and Settings\Administrator\Local Settings\Temporary Internet Files\Content.IE5\93XAQT6U\MC9003794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8407" y="1990886"/>
              <a:ext cx="809735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464356" y="3194392"/>
            <a:ext cx="8208912" cy="1477328"/>
            <a:chOff x="464356" y="3194392"/>
            <a:chExt cx="8208912" cy="1477328"/>
          </a:xfrm>
        </p:grpSpPr>
        <p:sp>
          <p:nvSpPr>
            <p:cNvPr id="11" name="TextovéPole 10"/>
            <p:cNvSpPr txBox="1"/>
            <p:nvPr/>
          </p:nvSpPr>
          <p:spPr>
            <a:xfrm>
              <a:off x="464356" y="3194392"/>
              <a:ext cx="8208912" cy="1477328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se může </a:t>
              </a:r>
              <a:r>
                <a:rPr lang="cs-CZ" u="sng" dirty="0" smtClean="0"/>
                <a:t>otáčet</a:t>
              </a:r>
              <a:r>
                <a:rPr lang="cs-CZ" dirty="0" smtClean="0"/>
                <a:t> kolem svého středu. Sloužil k </a:t>
              </a:r>
              <a:r>
                <a:rPr lang="cs-CZ" u="sng" dirty="0" smtClean="0"/>
                <a:t>přepravě</a:t>
              </a:r>
              <a:r>
                <a:rPr lang="cs-CZ" dirty="0" smtClean="0"/>
                <a:t> nákladu. Nejstarší bylo vyrobeno ze dřeva. Dnes má již různé podoby – např. ozubené, součástí automobilu, kočárku, stavebních strojů, </a:t>
              </a:r>
            </a:p>
            <a:p>
              <a:r>
                <a:rPr lang="cs-CZ" dirty="0" smtClean="0"/>
                <a:t>podvozku letadel …atd.                                                 </a:t>
              </a:r>
              <a:r>
                <a:rPr lang="cs-CZ" b="1" dirty="0" smtClean="0">
                  <a:solidFill>
                    <a:srgbClr val="FF0000"/>
                  </a:solidFill>
                </a:rPr>
                <a:t>   KOLO</a:t>
              </a:r>
            </a:p>
            <a:p>
              <a:endParaRPr lang="cs-CZ" dirty="0"/>
            </a:p>
          </p:txBody>
        </p:sp>
        <p:pic>
          <p:nvPicPr>
            <p:cNvPr id="5123" name="Picture 3" descr="C:\Documents and Settings\Administrator\Local Settings\Temporary Internet Files\Content.IE5\CU4O6NEF\MC900292730[1].wmf"/>
            <p:cNvPicPr>
              <a:picLocks noChangeAspect="1" noChangeArrowheads="1"/>
            </p:cNvPicPr>
            <p:nvPr/>
          </p:nvPicPr>
          <p:blipFill>
            <a:blip r:embed="rId4" cstate="print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0897" y="3870925"/>
              <a:ext cx="1113423" cy="8007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462942" y="4992690"/>
            <a:ext cx="8208912" cy="1206433"/>
            <a:chOff x="462942" y="4992690"/>
            <a:chExt cx="8208912" cy="1206433"/>
          </a:xfrm>
        </p:grpSpPr>
        <p:sp>
          <p:nvSpPr>
            <p:cNvPr id="13" name="TextovéPole 12"/>
            <p:cNvSpPr txBox="1"/>
            <p:nvPr/>
          </p:nvSpPr>
          <p:spPr>
            <a:xfrm>
              <a:off x="462942" y="4992690"/>
              <a:ext cx="8208912" cy="12003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Stroj, který slouží ke </a:t>
              </a:r>
              <a:r>
                <a:rPr lang="cs-CZ" u="sng" dirty="0" smtClean="0"/>
                <a:t>zvedání</a:t>
              </a:r>
              <a:r>
                <a:rPr lang="cs-CZ" dirty="0" smtClean="0"/>
                <a:t> těles. Skládá se z lana</a:t>
              </a:r>
              <a:r>
                <a:rPr lang="cs-CZ" dirty="0"/>
                <a:t> </a:t>
              </a:r>
              <a:r>
                <a:rPr lang="cs-CZ" dirty="0" smtClean="0"/>
                <a:t>a kolečka. </a:t>
              </a:r>
            </a:p>
            <a:p>
              <a:r>
                <a:rPr lang="cs-CZ" dirty="0" smtClean="0"/>
                <a:t>Na tomto principu funguje např. výtah nebo jeřáb.    </a:t>
              </a:r>
            </a:p>
            <a:p>
              <a:r>
                <a:rPr lang="cs-CZ" dirty="0"/>
                <a:t> </a:t>
              </a:r>
              <a:r>
                <a:rPr lang="cs-CZ" dirty="0" smtClean="0"/>
                <a:t>                                                                                      </a:t>
              </a:r>
              <a:r>
                <a:rPr lang="cs-CZ" b="1" dirty="0" smtClean="0">
                  <a:solidFill>
                    <a:srgbClr val="FF0000"/>
                  </a:solidFill>
                </a:rPr>
                <a:t>KLADKA</a:t>
              </a:r>
            </a:p>
            <a:p>
              <a:endParaRPr lang="cs-CZ" dirty="0"/>
            </a:p>
          </p:txBody>
        </p:sp>
        <p:pic>
          <p:nvPicPr>
            <p:cNvPr id="5124" name="Picture 4" descr="C:\Documents and Settings\Administrator\Local Settings\Temporary Internet Files\Content.IE5\CU4O6NEF\MC900197873[1].wmf"/>
            <p:cNvPicPr>
              <a:picLocks noChangeAspect="1" noChangeArrowheads="1"/>
            </p:cNvPicPr>
            <p:nvPr/>
          </p:nvPicPr>
          <p:blipFill>
            <a:blip r:embed="rId5" cstate="print">
              <a:biLevel thresh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8407" y="5085185"/>
              <a:ext cx="920017" cy="1113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1482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3502" y="119675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</a:rPr>
              <a:t>POUŽITÉ ZDROJE: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998243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7758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117</TotalTime>
  <Words>464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Přírodopis Č. DUMu:   VY_32_INOVACE_16_ pomocníci člověka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Č. DUMu:   VY_32_INOVACE_16_ pomocníci člověka </dc:title>
  <dc:creator>pavla</dc:creator>
  <cp:lastModifiedBy>Alenka</cp:lastModifiedBy>
  <cp:revision>15</cp:revision>
  <dcterms:created xsi:type="dcterms:W3CDTF">2012-04-24T13:41:38Z</dcterms:created>
  <dcterms:modified xsi:type="dcterms:W3CDTF">2012-06-21T12:37:28Z</dcterms:modified>
</cp:coreProperties>
</file>