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524050-9534-45C8-8854-79DE7D3C9B8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A998E8-D0E0-45C2-B4A4-62D1B52F04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907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A998E8-D0E0-45C2-B4A4-62D1B52F044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1900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5B3DF-95EE-43A1-8BEF-0AC4534C120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E46A26B-F255-4D5D-9D14-9B932724AFBA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05B3DF-95EE-43A1-8BEF-0AC4534C120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E46A26B-F255-4D5D-9D14-9B932724AFB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5B3DF-95EE-43A1-8BEF-0AC4534C120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E46A26B-F255-4D5D-9D14-9B932724AFB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405B3DF-95EE-43A1-8BEF-0AC4534C120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E46A26B-F255-4D5D-9D14-9B932724AFBA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6405B3DF-95EE-43A1-8BEF-0AC4534C120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E46A26B-F255-4D5D-9D14-9B932724AFBA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5B3DF-95EE-43A1-8BEF-0AC4534C120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E46A26B-F255-4D5D-9D14-9B932724AFBA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5B3DF-95EE-43A1-8BEF-0AC4534C120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E46A26B-F255-4D5D-9D14-9B932724AFBA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405B3DF-95EE-43A1-8BEF-0AC4534C120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E46A26B-F255-4D5D-9D14-9B932724AFBA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05B3DF-95EE-43A1-8BEF-0AC4534C120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E46A26B-F255-4D5D-9D14-9B932724AFB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5B3DF-95EE-43A1-8BEF-0AC4534C120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6A26B-F255-4D5D-9D14-9B932724A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5B3DF-95EE-43A1-8BEF-0AC4534C120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6A26B-F255-4D5D-9D14-9B932724AF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6405B3DF-95EE-43A1-8BEF-0AC4534C120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FE46A26B-F255-4D5D-9D14-9B932724AFB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27" y="476672"/>
            <a:ext cx="4249737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>
            <a:spLocks noGrp="1"/>
          </p:cNvSpPr>
          <p:nvPr>
            <p:ph type="title"/>
          </p:nvPr>
        </p:nvSpPr>
        <p:spPr>
          <a:xfrm>
            <a:off x="610927" y="1556792"/>
            <a:ext cx="5455958" cy="1266799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ZŠP a ZŠS Uherský Brod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projekt </a:t>
            </a:r>
            <a:r>
              <a:rPr kumimoji="0" lang="cs-CZ" sz="28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č. CZ.1.07/1.4.00/21.0961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subTitle" idx="1"/>
          </p:nvPr>
        </p:nvSpPr>
        <p:spPr>
          <a:xfrm>
            <a:off x="479919" y="3429000"/>
            <a:ext cx="6534543" cy="108012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0" cap="none" spc="0" normalizeH="0" baseline="0" noProof="0" dirty="0">
                <a:ln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Přírodopis Č. </a:t>
            </a:r>
            <a:r>
              <a:rPr kumimoji="0" lang="cs-CZ" sz="2800" b="1" i="0" u="none" strike="noStrike" kern="0" cap="none" spc="0" normalizeH="0" baseline="0" noProof="0" dirty="0" err="1">
                <a:ln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DUMu</a:t>
            </a:r>
            <a:r>
              <a:rPr kumimoji="0" lang="cs-CZ" sz="2800" b="1" i="0" u="none" strike="noStrike" kern="0" cap="none" spc="0" normalizeH="0" baseline="0" noProof="0" dirty="0">
                <a:ln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:  </a:t>
            </a: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/>
            </a:r>
            <a:b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</a:b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VY_32_INOVACE_17_</a:t>
            </a:r>
            <a:r>
              <a:rPr kumimoji="0" lang="cs-CZ" sz="2800" b="1" i="0" u="none" strike="noStrike" kern="0" cap="none" spc="0" normalizeH="0" noProof="0" dirty="0" smtClean="0">
                <a:ln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 </a:t>
            </a:r>
            <a:r>
              <a:rPr lang="cs-CZ" sz="2800" b="1" i="0" kern="0" spc="0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elektrická </a:t>
            </a:r>
            <a:r>
              <a:rPr lang="cs-CZ" sz="2800" b="1" i="0" kern="0" spc="0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energie</a:t>
            </a:r>
            <a:r>
              <a:rPr kumimoji="0" lang="cs-CZ" sz="2800" b="1" i="0" u="none" strike="noStrike" kern="0" cap="none" spc="0" normalizeH="0" baseline="0" noProof="0" dirty="0">
                <a:ln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/>
            </a:r>
            <a:br>
              <a:rPr kumimoji="0" lang="cs-CZ" sz="2800" b="1" i="0" u="none" strike="noStrike" kern="0" cap="none" spc="0" normalizeH="0" baseline="0" noProof="0" dirty="0">
                <a:ln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</a:br>
            <a:endParaRPr kumimoji="0" lang="cs-CZ" sz="2800" b="1" i="0" u="none" strike="noStrike" kern="0" cap="none" spc="0" normalizeH="0" baseline="0" noProof="0" dirty="0">
              <a:ln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</a:endParaRPr>
          </a:p>
        </p:txBody>
      </p:sp>
      <p:sp>
        <p:nvSpPr>
          <p:cNvPr id="7" name="TextovéPole 5"/>
          <p:cNvSpPr txBox="1">
            <a:spLocks noChangeArrowheads="1"/>
          </p:cNvSpPr>
          <p:nvPr/>
        </p:nvSpPr>
        <p:spPr bwMode="auto">
          <a:xfrm>
            <a:off x="467544" y="5022468"/>
            <a:ext cx="4536504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1" i="0" u="none" strike="noStrike" kern="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</a:rPr>
              <a:t>Jméno </a:t>
            </a: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</a:rPr>
              <a:t>autora:</a:t>
            </a:r>
            <a:r>
              <a:rPr kumimoji="0" lang="cs-CZ" sz="2400" b="1" i="0" u="none" strike="noStrike" kern="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</a:rPr>
              <a:t>  </a:t>
            </a: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</a:rPr>
              <a:t>Pavla Zajdová</a:t>
            </a:r>
            <a:endParaRPr kumimoji="0" lang="cs-CZ" sz="2400" b="1" i="0" u="none" strike="noStrike" kern="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66420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980728"/>
            <a:ext cx="8424936" cy="2308324"/>
          </a:xfrm>
          <a:prstGeom prst="rect">
            <a:avLst/>
          </a:prstGeom>
          <a:noFill/>
          <a:ln w="28575">
            <a:solidFill>
              <a:schemeClr val="tx1"/>
            </a:solidFill>
            <a:prstDash val="sysDot"/>
          </a:ln>
        </p:spPr>
        <p:txBody>
          <a:bodyPr wrap="square" rtlCol="0">
            <a:spAutoFit/>
          </a:bodyPr>
          <a:lstStyle/>
          <a:p>
            <a:pPr marL="1343025" indent="-1252538"/>
            <a:r>
              <a:rPr lang="cs-CZ" sz="2400" dirty="0" smtClean="0"/>
              <a:t>Anotace: Tato prezentace je určena žákům 6. tříd ZŠ praktické jako metodický materiál k učivu o elektrické energii.</a:t>
            </a:r>
          </a:p>
          <a:p>
            <a:pPr marL="1343025" indent="-1252538"/>
            <a:r>
              <a:rPr lang="cs-CZ" sz="2400" dirty="0"/>
              <a:t> </a:t>
            </a:r>
            <a:r>
              <a:rPr lang="cs-CZ" sz="2400" dirty="0" smtClean="0"/>
              <a:t>                    Děti si tak mohou lépe upevňovat a procvičovat znalosti ze základů fyziky.</a:t>
            </a:r>
          </a:p>
          <a:p>
            <a:pPr marL="1343025"/>
            <a:r>
              <a:rPr lang="cs-CZ" sz="2400" dirty="0" smtClean="0"/>
              <a:t>Je možné vytisknout i jako pracovní list.</a:t>
            </a:r>
          </a:p>
          <a:p>
            <a:pPr marL="1343025"/>
            <a:r>
              <a:rPr lang="cs-CZ" sz="2400" dirty="0" smtClean="0"/>
              <a:t>Doba vytvoření vzdělávacího materiálu – květen 2012.</a:t>
            </a:r>
          </a:p>
        </p:txBody>
      </p:sp>
      <p:pic>
        <p:nvPicPr>
          <p:cNvPr id="1026" name="Picture 2" descr="C:\Program Files\Microsoft Office\MEDIA\CAGCAT10\j0195812.wmf"/>
          <p:cNvPicPr>
            <a:picLocks noChangeAspect="1" noChangeArrowheads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293096"/>
            <a:ext cx="1773022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9788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51620" y="1844824"/>
            <a:ext cx="6840760" cy="830997"/>
          </a:xfrm>
          <a:prstGeom prst="rect">
            <a:avLst/>
          </a:prstGeom>
          <a:noFill/>
          <a:ln w="38100">
            <a:solidFill>
              <a:schemeClr val="bg2">
                <a:lumMod val="40000"/>
                <a:lumOff val="60000"/>
              </a:schemeClr>
            </a:solidFill>
          </a:ln>
        </p:spPr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4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ELEKTRICKÁ ENERGIE</a:t>
            </a:r>
            <a:endParaRPr lang="cs-CZ" sz="4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2328311" y="3460216"/>
            <a:ext cx="4487379" cy="2213318"/>
            <a:chOff x="1974914" y="2930982"/>
            <a:chExt cx="5382431" cy="2906165"/>
          </a:xfrm>
        </p:grpSpPr>
        <p:pic>
          <p:nvPicPr>
            <p:cNvPr id="2052" name="Picture 4" descr="E:\MP900315493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16676">
              <a:off x="3779912" y="2958042"/>
              <a:ext cx="2088231" cy="28791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1" name="Picture 3" descr="E:\MP900402693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09184">
              <a:off x="5567242" y="2930982"/>
              <a:ext cx="1790103" cy="17693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3" name="Picture 5" descr="E:\MP900434149.JPG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96278">
              <a:off x="1974914" y="3757598"/>
              <a:ext cx="1929408" cy="12799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054" name="Picture 6" descr="E:\MP90043924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9902" y="548680"/>
            <a:ext cx="1364196" cy="909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8716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Skupina 27"/>
          <p:cNvGrpSpPr/>
          <p:nvPr/>
        </p:nvGrpSpPr>
        <p:grpSpPr>
          <a:xfrm>
            <a:off x="611560" y="548680"/>
            <a:ext cx="5400600" cy="936104"/>
            <a:chOff x="467544" y="332656"/>
            <a:chExt cx="5400600" cy="936104"/>
          </a:xfrm>
        </p:grpSpPr>
        <p:sp>
          <p:nvSpPr>
            <p:cNvPr id="3" name="TextovéPole 2"/>
            <p:cNvSpPr txBox="1"/>
            <p:nvPr/>
          </p:nvSpPr>
          <p:spPr>
            <a:xfrm>
              <a:off x="1187624" y="739186"/>
              <a:ext cx="468052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1. Doplň podle nápovědy, co patří do textu.</a:t>
              </a:r>
              <a:endParaRPr lang="cs-CZ" sz="2000" dirty="0"/>
            </a:p>
          </p:txBody>
        </p:sp>
        <p:sp>
          <p:nvSpPr>
            <p:cNvPr id="4" name="Litebulb"/>
            <p:cNvSpPr>
              <a:spLocks noEditPoints="1" noChangeArrowheads="1"/>
            </p:cNvSpPr>
            <p:nvPr/>
          </p:nvSpPr>
          <p:spPr bwMode="auto">
            <a:xfrm>
              <a:off x="467544" y="332656"/>
              <a:ext cx="720080" cy="936104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7782 h 21600"/>
                <a:gd name="T4" fmla="*/ 0 w 21600"/>
                <a:gd name="T5" fmla="*/ 7782 h 21600"/>
                <a:gd name="T6" fmla="*/ 10800 w 21600"/>
                <a:gd name="T7" fmla="*/ 21600 h 21600"/>
                <a:gd name="T8" fmla="*/ 3556 w 21600"/>
                <a:gd name="T9" fmla="*/ 2188 h 21600"/>
                <a:gd name="T10" fmla="*/ 18277 w 21600"/>
                <a:gd name="T11" fmla="*/ 928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97732" y="1844824"/>
            <a:ext cx="8422740" cy="4247317"/>
            <a:chOff x="397732" y="2132856"/>
            <a:chExt cx="8422740" cy="4247317"/>
          </a:xfrm>
        </p:grpSpPr>
        <p:sp>
          <p:nvSpPr>
            <p:cNvPr id="5" name="TextovéPole 4"/>
            <p:cNvSpPr txBox="1"/>
            <p:nvPr/>
          </p:nvSpPr>
          <p:spPr>
            <a:xfrm>
              <a:off x="397732" y="2132856"/>
              <a:ext cx="8422740" cy="42473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cs-CZ" sz="2000" dirty="0"/>
                <a:t>Elektrické spotřebiče potřebují ke svému provozu </a:t>
              </a:r>
              <a:r>
                <a:rPr lang="cs-CZ" sz="2000" dirty="0" smtClean="0"/>
                <a:t>elektrickou                            .</a:t>
              </a:r>
            </a:p>
            <a:p>
              <a:pPr>
                <a:lnSpc>
                  <a:spcPct val="150000"/>
                </a:lnSpc>
              </a:pPr>
              <a:r>
                <a:rPr lang="cs-CZ" sz="2000" dirty="0" smtClean="0"/>
                <a:t>Ta </a:t>
              </a:r>
              <a:r>
                <a:rPr lang="cs-CZ" sz="2000" dirty="0"/>
                <a:t>se vyrábí v </a:t>
              </a:r>
              <a:r>
                <a:rPr lang="cs-CZ" sz="2000" dirty="0" smtClean="0"/>
                <a:t>                                     .  Kromě </a:t>
              </a:r>
              <a:r>
                <a:rPr lang="cs-CZ" sz="2000" dirty="0"/>
                <a:t>spotřebičů ji doma využíváme ke </a:t>
              </a:r>
              <a:endParaRPr lang="cs-CZ" sz="2000" dirty="0" smtClean="0"/>
            </a:p>
            <a:p>
              <a:pPr>
                <a:lnSpc>
                  <a:spcPct val="150000"/>
                </a:lnSpc>
              </a:pPr>
              <a:r>
                <a:rPr lang="cs-CZ" sz="2000" dirty="0" smtClean="0"/>
                <a:t>                                         a                                     .</a:t>
              </a:r>
              <a:endParaRPr lang="cs-CZ" sz="2000" dirty="0"/>
            </a:p>
            <a:p>
              <a:pPr>
                <a:lnSpc>
                  <a:spcPct val="150000"/>
                </a:lnSpc>
              </a:pPr>
              <a:r>
                <a:rPr lang="cs-CZ" sz="2000" dirty="0"/>
                <a:t>Elektrika je velmi  </a:t>
              </a:r>
              <a:r>
                <a:rPr lang="cs-CZ" sz="2000" dirty="0" smtClean="0"/>
                <a:t>                                  , může člověka                          ,usmrtit </a:t>
              </a:r>
              <a:r>
                <a:rPr lang="cs-CZ" sz="2000" dirty="0"/>
                <a:t>nebo </a:t>
              </a:r>
              <a:r>
                <a:rPr lang="cs-CZ" sz="2000" dirty="0" smtClean="0"/>
                <a:t>způsobit</a:t>
              </a:r>
              <a:r>
                <a:rPr lang="cs-CZ" sz="2000" dirty="0"/>
                <a:t> </a:t>
              </a:r>
              <a:r>
                <a:rPr lang="cs-CZ" sz="2000" dirty="0" smtClean="0"/>
                <a:t>                            .</a:t>
              </a:r>
              <a:endParaRPr lang="cs-CZ" sz="2000" dirty="0"/>
            </a:p>
            <a:p>
              <a:pPr>
                <a:lnSpc>
                  <a:spcPct val="150000"/>
                </a:lnSpc>
              </a:pPr>
              <a:r>
                <a:rPr lang="cs-CZ" sz="2000" dirty="0"/>
                <a:t>Elektrické články</a:t>
              </a:r>
              <a:r>
                <a:rPr lang="cs-CZ" sz="2000" dirty="0" smtClean="0"/>
                <a:t>, které </a:t>
              </a:r>
              <a:r>
                <a:rPr lang="cs-CZ" sz="2000" dirty="0"/>
                <a:t>poskytují elektrickou energii se </a:t>
              </a:r>
              <a:r>
                <a:rPr lang="cs-CZ" sz="2000" dirty="0" smtClean="0"/>
                <a:t>nazývají                              .</a:t>
              </a:r>
              <a:endParaRPr lang="cs-CZ" sz="2000" dirty="0"/>
            </a:p>
            <a:p>
              <a:pPr>
                <a:lnSpc>
                  <a:spcPct val="150000"/>
                </a:lnSpc>
              </a:pPr>
              <a:r>
                <a:rPr lang="cs-CZ" sz="2000" dirty="0"/>
                <a:t> </a:t>
              </a:r>
            </a:p>
            <a:p>
              <a:pPr marL="1162050" indent="-1162050">
                <a:lnSpc>
                  <a:spcPct val="150000"/>
                </a:lnSpc>
              </a:pPr>
              <a:r>
                <a:rPr lang="cs-CZ" sz="2000" dirty="0"/>
                <a:t>Nápověda: nebezpečná, elektrárně, požár, energii, svícení, zranit, </a:t>
              </a:r>
              <a:r>
                <a:rPr lang="cs-CZ" sz="2000" dirty="0" smtClean="0"/>
                <a:t>baterie, topení</a:t>
              </a:r>
              <a:endParaRPr lang="cs-CZ" sz="2000" dirty="0"/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6948264" y="2564904"/>
              <a:ext cx="1224136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476306" y="3429000"/>
              <a:ext cx="179143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898032" y="3429000"/>
              <a:ext cx="154927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1979712" y="2996952"/>
              <a:ext cx="1728192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2414004" y="3933056"/>
              <a:ext cx="1548939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5652120" y="3933056"/>
              <a:ext cx="1224136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1547664" y="4365104"/>
              <a:ext cx="1224136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7236296" y="4797152"/>
              <a:ext cx="1296144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79852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Skupina 27"/>
          <p:cNvGrpSpPr/>
          <p:nvPr/>
        </p:nvGrpSpPr>
        <p:grpSpPr>
          <a:xfrm>
            <a:off x="611560" y="548680"/>
            <a:ext cx="7272808" cy="1114416"/>
            <a:chOff x="467544" y="332656"/>
            <a:chExt cx="5400600" cy="1114416"/>
          </a:xfrm>
        </p:grpSpPr>
        <p:sp>
          <p:nvSpPr>
            <p:cNvPr id="3" name="TextovéPole 2"/>
            <p:cNvSpPr txBox="1"/>
            <p:nvPr/>
          </p:nvSpPr>
          <p:spPr>
            <a:xfrm>
              <a:off x="1187624" y="739186"/>
              <a:ext cx="46805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ŘEŠENÍ: 1. Doplň podle nápovědy, co patří do textu.</a:t>
              </a:r>
              <a:endParaRPr lang="cs-CZ" sz="2000" dirty="0"/>
            </a:p>
          </p:txBody>
        </p:sp>
        <p:sp>
          <p:nvSpPr>
            <p:cNvPr id="4" name="Litebulb"/>
            <p:cNvSpPr>
              <a:spLocks noEditPoints="1" noChangeArrowheads="1"/>
            </p:cNvSpPr>
            <p:nvPr/>
          </p:nvSpPr>
          <p:spPr bwMode="auto">
            <a:xfrm>
              <a:off x="467544" y="332656"/>
              <a:ext cx="720080" cy="936104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7782 h 21600"/>
                <a:gd name="T4" fmla="*/ 0 w 21600"/>
                <a:gd name="T5" fmla="*/ 7782 h 21600"/>
                <a:gd name="T6" fmla="*/ 10800 w 21600"/>
                <a:gd name="T7" fmla="*/ 21600 h 21600"/>
                <a:gd name="T8" fmla="*/ 3556 w 21600"/>
                <a:gd name="T9" fmla="*/ 2188 h 21600"/>
                <a:gd name="T10" fmla="*/ 18277 w 21600"/>
                <a:gd name="T11" fmla="*/ 928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397732" y="1844824"/>
            <a:ext cx="842274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/>
              <a:t>Elektrické spotřebiče potřebují ke svému provozu </a:t>
            </a:r>
            <a:r>
              <a:rPr lang="cs-CZ" sz="2000" dirty="0" smtClean="0"/>
              <a:t>elektrickou  </a:t>
            </a:r>
            <a:r>
              <a:rPr lang="cs-CZ" sz="2000" dirty="0" smtClean="0">
                <a:solidFill>
                  <a:srgbClr val="FF0000"/>
                </a:solidFill>
              </a:rPr>
              <a:t>ENERGII</a:t>
            </a:r>
            <a:r>
              <a:rPr lang="cs-CZ" sz="2000" dirty="0" smtClean="0"/>
              <a:t> 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Ta </a:t>
            </a:r>
            <a:r>
              <a:rPr lang="cs-CZ" sz="2000" dirty="0"/>
              <a:t>se vyrábí </a:t>
            </a:r>
            <a:r>
              <a:rPr lang="cs-CZ" sz="2000" dirty="0" smtClean="0"/>
              <a:t>v</a:t>
            </a:r>
            <a:r>
              <a:rPr lang="cs-CZ" sz="2000" dirty="0"/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ELEKTRÁRNĚ </a:t>
            </a:r>
            <a:r>
              <a:rPr lang="cs-CZ" sz="2000" dirty="0" smtClean="0"/>
              <a:t>.  Kromě </a:t>
            </a:r>
            <a:r>
              <a:rPr lang="cs-CZ" sz="2000" dirty="0"/>
              <a:t>spotřebičů ji doma využíváme ke 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rgbClr val="FF0000"/>
                </a:solidFill>
              </a:rPr>
              <a:t> SVÍCENÍ  </a:t>
            </a:r>
            <a:r>
              <a:rPr lang="cs-CZ" sz="2000" dirty="0" smtClean="0"/>
              <a:t>a  </a:t>
            </a:r>
            <a:r>
              <a:rPr lang="cs-CZ" sz="2000" dirty="0" smtClean="0">
                <a:solidFill>
                  <a:srgbClr val="FF0000"/>
                </a:solidFill>
              </a:rPr>
              <a:t>TOPENÍ </a:t>
            </a:r>
            <a:r>
              <a:rPr lang="cs-CZ" sz="2000" dirty="0" smtClean="0"/>
              <a:t>.</a:t>
            </a:r>
            <a:endParaRPr lang="cs-CZ" sz="2000" dirty="0"/>
          </a:p>
          <a:p>
            <a:pPr>
              <a:lnSpc>
                <a:spcPct val="150000"/>
              </a:lnSpc>
            </a:pPr>
            <a:r>
              <a:rPr lang="cs-CZ" sz="2000" dirty="0"/>
              <a:t>Elektrika je velmi </a:t>
            </a:r>
            <a:r>
              <a:rPr lang="cs-CZ" sz="2000" dirty="0" smtClean="0">
                <a:solidFill>
                  <a:srgbClr val="FF0000"/>
                </a:solidFill>
              </a:rPr>
              <a:t>NEBEZPEČNÁ</a:t>
            </a:r>
            <a:r>
              <a:rPr lang="cs-CZ" sz="2000" dirty="0" smtClean="0"/>
              <a:t>, může člověka </a:t>
            </a:r>
            <a:r>
              <a:rPr lang="cs-CZ" sz="2000" dirty="0" smtClean="0">
                <a:solidFill>
                  <a:srgbClr val="FF0000"/>
                </a:solidFill>
              </a:rPr>
              <a:t>ZRANIT</a:t>
            </a:r>
            <a:r>
              <a:rPr lang="cs-CZ" sz="2000" dirty="0" smtClean="0"/>
              <a:t> ,usmrtit </a:t>
            </a:r>
            <a:r>
              <a:rPr lang="cs-CZ" sz="2000" dirty="0"/>
              <a:t>nebo </a:t>
            </a:r>
            <a:r>
              <a:rPr lang="cs-CZ" sz="2000" dirty="0" smtClean="0"/>
              <a:t>způsobit</a:t>
            </a:r>
            <a:r>
              <a:rPr lang="cs-CZ" sz="2000" dirty="0"/>
              <a:t> </a:t>
            </a:r>
            <a:r>
              <a:rPr lang="cs-CZ" sz="2000" dirty="0" smtClean="0"/>
              <a:t> 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POŽÁR</a:t>
            </a:r>
            <a:r>
              <a:rPr lang="cs-CZ" sz="2000" dirty="0" smtClean="0"/>
              <a:t>.</a:t>
            </a:r>
            <a:endParaRPr lang="cs-CZ" sz="2000" dirty="0"/>
          </a:p>
          <a:p>
            <a:pPr>
              <a:lnSpc>
                <a:spcPct val="150000"/>
              </a:lnSpc>
            </a:pPr>
            <a:r>
              <a:rPr lang="cs-CZ" sz="2000" dirty="0"/>
              <a:t>Elektrické články</a:t>
            </a:r>
            <a:r>
              <a:rPr lang="cs-CZ" sz="2000" dirty="0" smtClean="0"/>
              <a:t>, které </a:t>
            </a:r>
            <a:r>
              <a:rPr lang="cs-CZ" sz="2000" dirty="0"/>
              <a:t>poskytují elektrickou energii se </a:t>
            </a:r>
            <a:r>
              <a:rPr lang="cs-CZ" sz="2000" dirty="0" smtClean="0"/>
              <a:t>nazývají  </a:t>
            </a:r>
            <a:r>
              <a:rPr lang="cs-CZ" sz="2000" dirty="0" smtClean="0">
                <a:solidFill>
                  <a:srgbClr val="FF0000"/>
                </a:solidFill>
              </a:rPr>
              <a:t>BATERIE </a:t>
            </a:r>
            <a:r>
              <a:rPr lang="cs-CZ" sz="2000" dirty="0" smtClean="0"/>
              <a:t>.</a:t>
            </a:r>
            <a:endParaRPr lang="cs-CZ" sz="2000" dirty="0"/>
          </a:p>
          <a:p>
            <a:pPr>
              <a:lnSpc>
                <a:spcPct val="150000"/>
              </a:lnSpc>
            </a:pPr>
            <a:r>
              <a:rPr lang="cs-CZ" sz="2000" dirty="0"/>
              <a:t> </a:t>
            </a:r>
          </a:p>
          <a:p>
            <a:pPr marL="1252538" indent="-1252538">
              <a:lnSpc>
                <a:spcPct val="150000"/>
              </a:lnSpc>
            </a:pPr>
            <a:r>
              <a:rPr lang="cs-CZ" sz="2000" dirty="0"/>
              <a:t>Nápověda: nebezpečná, elektrárně, požár, energii, svícení, zranit, </a:t>
            </a:r>
            <a:r>
              <a:rPr lang="cs-CZ" sz="2000" dirty="0" smtClean="0"/>
              <a:t>baterie,   topení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89893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755576" y="548680"/>
            <a:ext cx="6552728" cy="936104"/>
            <a:chOff x="583686" y="332656"/>
            <a:chExt cx="5284458" cy="936104"/>
          </a:xfrm>
        </p:grpSpPr>
        <p:sp>
          <p:nvSpPr>
            <p:cNvPr id="4" name="TextovéPole 3"/>
            <p:cNvSpPr txBox="1"/>
            <p:nvPr/>
          </p:nvSpPr>
          <p:spPr>
            <a:xfrm>
              <a:off x="1187624" y="739186"/>
              <a:ext cx="468052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/>
                <a:t>2</a:t>
              </a:r>
              <a:r>
                <a:rPr lang="cs-CZ" sz="2000" dirty="0" smtClean="0"/>
                <a:t>. Vyber z nabízených možností, tu správnou.</a:t>
              </a:r>
              <a:endParaRPr lang="cs-CZ" sz="2000" dirty="0"/>
            </a:p>
          </p:txBody>
        </p:sp>
        <p:sp>
          <p:nvSpPr>
            <p:cNvPr id="5" name="Litebulb"/>
            <p:cNvSpPr>
              <a:spLocks noEditPoints="1" noChangeArrowheads="1"/>
            </p:cNvSpPr>
            <p:nvPr/>
          </p:nvSpPr>
          <p:spPr bwMode="auto">
            <a:xfrm>
              <a:off x="583686" y="332656"/>
              <a:ext cx="603938" cy="936104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7782 h 21600"/>
                <a:gd name="T4" fmla="*/ 0 w 21600"/>
                <a:gd name="T5" fmla="*/ 7782 h 21600"/>
                <a:gd name="T6" fmla="*/ 10800 w 21600"/>
                <a:gd name="T7" fmla="*/ 21600 h 21600"/>
                <a:gd name="T8" fmla="*/ 3556 w 21600"/>
                <a:gd name="T9" fmla="*/ 2188 h 21600"/>
                <a:gd name="T10" fmla="*/ 18277 w 21600"/>
                <a:gd name="T11" fmla="*/ 928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79512" y="1844824"/>
            <a:ext cx="8811852" cy="3539431"/>
            <a:chOff x="179512" y="1844824"/>
            <a:chExt cx="8811852" cy="3539431"/>
          </a:xfrm>
        </p:grpSpPr>
        <p:sp>
          <p:nvSpPr>
            <p:cNvPr id="7" name="TextovéPole 6"/>
            <p:cNvSpPr txBox="1"/>
            <p:nvPr/>
          </p:nvSpPr>
          <p:spPr>
            <a:xfrm>
              <a:off x="179512" y="1844824"/>
              <a:ext cx="3024336" cy="35394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 </a:t>
              </a:r>
            </a:p>
            <a:p>
              <a:r>
                <a:rPr lang="cs-CZ" sz="1400" dirty="0"/>
                <a:t>1. Elektrická energie se vyrábí </a:t>
              </a:r>
              <a:r>
                <a:rPr lang="cs-CZ" sz="1400" dirty="0" smtClean="0"/>
                <a:t>v:</a:t>
              </a:r>
              <a:endParaRPr lang="cs-CZ" sz="1400" dirty="0"/>
            </a:p>
            <a:p>
              <a:pPr marL="180975" lvl="0"/>
              <a:r>
                <a:rPr lang="cs-CZ" sz="1400" dirty="0" smtClean="0"/>
                <a:t>a) továrně</a:t>
              </a:r>
              <a:endParaRPr lang="cs-CZ" sz="1400" dirty="0"/>
            </a:p>
            <a:p>
              <a:pPr marL="180975" lvl="0"/>
              <a:r>
                <a:rPr lang="cs-CZ" sz="1400" dirty="0" smtClean="0"/>
                <a:t>b) elektrárně</a:t>
              </a:r>
              <a:endParaRPr lang="cs-CZ" sz="1400" dirty="0"/>
            </a:p>
            <a:p>
              <a:pPr marL="180975" lvl="0"/>
              <a:r>
                <a:rPr lang="cs-CZ" sz="1400" dirty="0" smtClean="0"/>
                <a:t>c) prodejně</a:t>
              </a:r>
              <a:endParaRPr lang="cs-CZ" sz="1400" dirty="0"/>
            </a:p>
            <a:p>
              <a:r>
                <a:rPr lang="cs-CZ" sz="1400" dirty="0"/>
                <a:t> </a:t>
              </a:r>
            </a:p>
            <a:p>
              <a:pPr marL="180975" indent="-180975"/>
              <a:r>
                <a:rPr lang="cs-CZ" sz="1400" dirty="0"/>
                <a:t>2. Existují různé typy elektráren. Jsou </a:t>
              </a:r>
              <a:r>
                <a:rPr lang="cs-CZ" sz="1400" dirty="0" smtClean="0"/>
                <a:t>to:</a:t>
              </a:r>
              <a:endParaRPr lang="cs-CZ" sz="1400" dirty="0"/>
            </a:p>
            <a:p>
              <a:pPr marL="180975"/>
              <a:r>
                <a:rPr lang="cs-CZ" sz="1400" dirty="0"/>
                <a:t>a) letní, zimní, jarní</a:t>
              </a:r>
            </a:p>
            <a:p>
              <a:pPr marL="180975"/>
              <a:r>
                <a:rPr lang="cs-CZ" sz="1400" dirty="0"/>
                <a:t>b) jaderná, lodní, světelná</a:t>
              </a:r>
            </a:p>
            <a:p>
              <a:pPr marL="180975"/>
              <a:r>
                <a:rPr lang="cs-CZ" sz="1400" dirty="0"/>
                <a:t>c) tepelná, vodní, jaderná</a:t>
              </a:r>
            </a:p>
            <a:p>
              <a:r>
                <a:rPr lang="cs-CZ" sz="1400" dirty="0"/>
                <a:t> </a:t>
              </a:r>
            </a:p>
            <a:p>
              <a:r>
                <a:rPr lang="cs-CZ" sz="1400" dirty="0"/>
                <a:t>3. Tomáš Alva </a:t>
              </a:r>
              <a:r>
                <a:rPr lang="cs-CZ" sz="1400" dirty="0" smtClean="0"/>
                <a:t>Edison vynalezl:</a:t>
              </a:r>
              <a:endParaRPr lang="cs-CZ" sz="1400" dirty="0"/>
            </a:p>
            <a:p>
              <a:pPr marL="180975"/>
              <a:r>
                <a:rPr lang="cs-CZ" sz="1400" dirty="0"/>
                <a:t>a) počítač</a:t>
              </a:r>
            </a:p>
            <a:p>
              <a:pPr marL="180975"/>
              <a:r>
                <a:rPr lang="cs-CZ" sz="1400" dirty="0"/>
                <a:t>b) žárovky</a:t>
              </a:r>
            </a:p>
            <a:p>
              <a:pPr marL="180975"/>
              <a:r>
                <a:rPr lang="cs-CZ" sz="1400" dirty="0"/>
                <a:t>c) rádio</a:t>
              </a: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203848" y="2060268"/>
              <a:ext cx="3384376" cy="33239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80975" indent="-180975"/>
              <a:r>
                <a:rPr lang="cs-CZ" sz="1400" dirty="0"/>
                <a:t>4. Kovový drátek uvnitř žárovky neshoří, protože:</a:t>
              </a:r>
            </a:p>
            <a:p>
              <a:pPr marL="180975"/>
              <a:r>
                <a:rPr lang="cs-CZ" sz="1400" dirty="0"/>
                <a:t>a) uvnitř baňky není voda</a:t>
              </a:r>
            </a:p>
            <a:p>
              <a:pPr marL="180975"/>
              <a:r>
                <a:rPr lang="cs-CZ" sz="1400" dirty="0"/>
                <a:t>b) uvnitř baňky není vzduch</a:t>
              </a:r>
            </a:p>
            <a:p>
              <a:pPr marL="180975"/>
              <a:r>
                <a:rPr lang="cs-CZ" sz="1400" dirty="0"/>
                <a:t>c) uvnitř baňky není půda</a:t>
              </a:r>
            </a:p>
            <a:p>
              <a:r>
                <a:rPr lang="cs-CZ" sz="1400" dirty="0"/>
                <a:t> </a:t>
              </a:r>
            </a:p>
            <a:p>
              <a:r>
                <a:rPr lang="cs-CZ" sz="1400" dirty="0"/>
                <a:t>5. Zářivky, na rozdíl od žárovek:</a:t>
              </a:r>
            </a:p>
            <a:p>
              <a:pPr marL="180975"/>
              <a:r>
                <a:rPr lang="cs-CZ" sz="1400" dirty="0"/>
                <a:t>a) nehřejí</a:t>
              </a:r>
            </a:p>
            <a:p>
              <a:pPr marL="180975"/>
              <a:r>
                <a:rPr lang="cs-CZ" sz="1400" dirty="0"/>
                <a:t>b) nesvítí</a:t>
              </a:r>
            </a:p>
            <a:p>
              <a:pPr marL="180975"/>
              <a:r>
                <a:rPr lang="cs-CZ" sz="1400" dirty="0"/>
                <a:t>c) nestudí</a:t>
              </a:r>
            </a:p>
            <a:p>
              <a:r>
                <a:rPr lang="cs-CZ" sz="1400" dirty="0"/>
                <a:t> </a:t>
              </a:r>
            </a:p>
            <a:p>
              <a:pPr marL="180975" indent="-180975"/>
              <a:r>
                <a:rPr lang="cs-CZ" sz="1400" dirty="0"/>
                <a:t>6. U každého </a:t>
              </a:r>
              <a:r>
                <a:rPr lang="cs-CZ" sz="1400" dirty="0" smtClean="0"/>
                <a:t>elektrického spotřebiče </a:t>
              </a:r>
              <a:r>
                <a:rPr lang="cs-CZ" sz="1400" dirty="0"/>
                <a:t>je:</a:t>
              </a:r>
            </a:p>
            <a:p>
              <a:pPr marL="180975"/>
              <a:r>
                <a:rPr lang="cs-CZ" sz="1400" dirty="0"/>
                <a:t>a) </a:t>
              </a:r>
              <a:r>
                <a:rPr lang="cs-CZ" sz="1400" dirty="0" err="1"/>
                <a:t>kropínač</a:t>
              </a:r>
              <a:endParaRPr lang="cs-CZ" sz="1400" dirty="0"/>
            </a:p>
            <a:p>
              <a:pPr marL="180975"/>
              <a:r>
                <a:rPr lang="cs-CZ" sz="1400" dirty="0"/>
                <a:t>b) </a:t>
              </a:r>
              <a:r>
                <a:rPr lang="cs-CZ" sz="1400" dirty="0" err="1"/>
                <a:t>propínač</a:t>
              </a:r>
              <a:endParaRPr lang="cs-CZ" sz="1400" dirty="0"/>
            </a:p>
            <a:p>
              <a:pPr marL="180975"/>
              <a:r>
                <a:rPr lang="cs-CZ" sz="1400" dirty="0"/>
                <a:t>c) vypínač</a:t>
              </a:r>
            </a:p>
          </p:txBody>
        </p:sp>
        <p:sp>
          <p:nvSpPr>
            <p:cNvPr id="9" name="Obdélník 8"/>
            <p:cNvSpPr/>
            <p:nvPr/>
          </p:nvSpPr>
          <p:spPr>
            <a:xfrm>
              <a:off x="6372200" y="1988840"/>
              <a:ext cx="2619164" cy="246221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180975" indent="-180975"/>
              <a:r>
                <a:rPr lang="cs-CZ" sz="1400" dirty="0"/>
                <a:t>7. Nebezpečné je sahat nebo strkat předměty do:</a:t>
              </a:r>
            </a:p>
            <a:p>
              <a:pPr marL="180975"/>
              <a:r>
                <a:rPr lang="cs-CZ" sz="1400" dirty="0"/>
                <a:t>a) vody</a:t>
              </a:r>
            </a:p>
            <a:p>
              <a:pPr marL="180975"/>
              <a:r>
                <a:rPr lang="cs-CZ" sz="1400" dirty="0"/>
                <a:t>b) zásuvky</a:t>
              </a:r>
            </a:p>
            <a:p>
              <a:pPr marL="180975"/>
              <a:r>
                <a:rPr lang="cs-CZ" sz="1400" dirty="0"/>
                <a:t>c) písku</a:t>
              </a:r>
            </a:p>
            <a:p>
              <a:r>
                <a:rPr lang="cs-CZ" sz="1400" dirty="0"/>
                <a:t> </a:t>
              </a:r>
            </a:p>
            <a:p>
              <a:pPr marL="180975" indent="-180975"/>
              <a:r>
                <a:rPr lang="cs-CZ" sz="1400" dirty="0"/>
                <a:t>8. Na elektrická zařízení bychom vůbec neměli sahat rukama:</a:t>
              </a:r>
            </a:p>
            <a:p>
              <a:pPr marL="180975"/>
              <a:r>
                <a:rPr lang="cs-CZ" sz="1400" dirty="0"/>
                <a:t>a) suchýma</a:t>
              </a:r>
            </a:p>
            <a:p>
              <a:pPr marL="180975"/>
              <a:r>
                <a:rPr lang="cs-CZ" sz="1400" dirty="0"/>
                <a:t>b) opálenýma</a:t>
              </a:r>
            </a:p>
            <a:p>
              <a:pPr marL="180975"/>
              <a:r>
                <a:rPr lang="cs-CZ" sz="1400" dirty="0"/>
                <a:t>c) mokrýma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60710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755576" y="548680"/>
            <a:ext cx="7200800" cy="1114416"/>
            <a:chOff x="583686" y="332656"/>
            <a:chExt cx="5284458" cy="1114416"/>
          </a:xfrm>
        </p:grpSpPr>
        <p:sp>
          <p:nvSpPr>
            <p:cNvPr id="4" name="TextovéPole 3"/>
            <p:cNvSpPr txBox="1"/>
            <p:nvPr/>
          </p:nvSpPr>
          <p:spPr>
            <a:xfrm>
              <a:off x="1187624" y="739186"/>
              <a:ext cx="468052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ŘEŠENÍ: 2. Vyber z nabízených možností, tu správnou.</a:t>
              </a:r>
              <a:endParaRPr lang="cs-CZ" sz="2000" dirty="0"/>
            </a:p>
          </p:txBody>
        </p:sp>
        <p:sp>
          <p:nvSpPr>
            <p:cNvPr id="5" name="Litebulb"/>
            <p:cNvSpPr>
              <a:spLocks noEditPoints="1" noChangeArrowheads="1"/>
            </p:cNvSpPr>
            <p:nvPr/>
          </p:nvSpPr>
          <p:spPr bwMode="auto">
            <a:xfrm>
              <a:off x="583686" y="332656"/>
              <a:ext cx="603938" cy="936104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7782 h 21600"/>
                <a:gd name="T4" fmla="*/ 0 w 21600"/>
                <a:gd name="T5" fmla="*/ 7782 h 21600"/>
                <a:gd name="T6" fmla="*/ 10800 w 21600"/>
                <a:gd name="T7" fmla="*/ 21600 h 21600"/>
                <a:gd name="T8" fmla="*/ 3556 w 21600"/>
                <a:gd name="T9" fmla="*/ 2188 h 21600"/>
                <a:gd name="T10" fmla="*/ 18277 w 21600"/>
                <a:gd name="T11" fmla="*/ 928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79512" y="1844824"/>
            <a:ext cx="8811852" cy="3539431"/>
            <a:chOff x="179512" y="1844824"/>
            <a:chExt cx="8811852" cy="3539431"/>
          </a:xfrm>
        </p:grpSpPr>
        <p:sp>
          <p:nvSpPr>
            <p:cNvPr id="7" name="TextovéPole 6"/>
            <p:cNvSpPr txBox="1"/>
            <p:nvPr/>
          </p:nvSpPr>
          <p:spPr>
            <a:xfrm>
              <a:off x="179512" y="1844824"/>
              <a:ext cx="3024336" cy="35394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 </a:t>
              </a:r>
            </a:p>
            <a:p>
              <a:r>
                <a:rPr lang="cs-CZ" sz="1400" dirty="0"/>
                <a:t>1. Elektrická energie se vyrábí </a:t>
              </a:r>
              <a:r>
                <a:rPr lang="cs-CZ" sz="1400" dirty="0" smtClean="0"/>
                <a:t>v:</a:t>
              </a:r>
              <a:endParaRPr lang="cs-CZ" sz="1400" dirty="0"/>
            </a:p>
            <a:p>
              <a:pPr marL="180975" lvl="0"/>
              <a:r>
                <a:rPr lang="cs-CZ" sz="1400" dirty="0" smtClean="0"/>
                <a:t>a) továrně</a:t>
              </a:r>
              <a:endParaRPr lang="cs-CZ" sz="1400" dirty="0"/>
            </a:p>
            <a:p>
              <a:pPr marL="180975" lvl="0"/>
              <a:r>
                <a:rPr lang="cs-CZ" sz="1400" dirty="0" smtClean="0">
                  <a:solidFill>
                    <a:srgbClr val="FF0000"/>
                  </a:solidFill>
                </a:rPr>
                <a:t>b) elektrárně</a:t>
              </a:r>
              <a:endParaRPr lang="cs-CZ" sz="1400" dirty="0">
                <a:solidFill>
                  <a:srgbClr val="FF0000"/>
                </a:solidFill>
              </a:endParaRPr>
            </a:p>
            <a:p>
              <a:pPr marL="180975" lvl="0"/>
              <a:r>
                <a:rPr lang="cs-CZ" sz="1400" dirty="0" smtClean="0"/>
                <a:t>c) prodejně</a:t>
              </a:r>
              <a:endParaRPr lang="cs-CZ" sz="1400" dirty="0"/>
            </a:p>
            <a:p>
              <a:r>
                <a:rPr lang="cs-CZ" sz="1400" dirty="0"/>
                <a:t> </a:t>
              </a:r>
            </a:p>
            <a:p>
              <a:pPr marL="180975" indent="-180975"/>
              <a:r>
                <a:rPr lang="cs-CZ" sz="1400" dirty="0"/>
                <a:t>2. Existují různé typy elektráren. Jsou </a:t>
              </a:r>
              <a:r>
                <a:rPr lang="cs-CZ" sz="1400" dirty="0" smtClean="0"/>
                <a:t>to:</a:t>
              </a:r>
              <a:endParaRPr lang="cs-CZ" sz="1400" dirty="0"/>
            </a:p>
            <a:p>
              <a:pPr marL="180975"/>
              <a:r>
                <a:rPr lang="cs-CZ" sz="1400" dirty="0"/>
                <a:t>a) letní, zimní, jarní</a:t>
              </a:r>
            </a:p>
            <a:p>
              <a:pPr marL="180975"/>
              <a:r>
                <a:rPr lang="cs-CZ" sz="1400" dirty="0"/>
                <a:t>b) jaderná, lodní, světelná</a:t>
              </a:r>
            </a:p>
            <a:p>
              <a:pPr marL="180975"/>
              <a:r>
                <a:rPr lang="cs-CZ" sz="1400" dirty="0">
                  <a:solidFill>
                    <a:srgbClr val="FF0000"/>
                  </a:solidFill>
                </a:rPr>
                <a:t>c) tepelná, vodní, jaderná</a:t>
              </a:r>
            </a:p>
            <a:p>
              <a:r>
                <a:rPr lang="cs-CZ" sz="1400" dirty="0"/>
                <a:t> </a:t>
              </a:r>
            </a:p>
            <a:p>
              <a:r>
                <a:rPr lang="cs-CZ" sz="1400" dirty="0"/>
                <a:t>3. Tomáš Alva Edison </a:t>
              </a:r>
              <a:r>
                <a:rPr lang="cs-CZ" sz="1400" dirty="0" smtClean="0"/>
                <a:t>vynalezl:</a:t>
              </a:r>
              <a:endParaRPr lang="cs-CZ" sz="1400" dirty="0"/>
            </a:p>
            <a:p>
              <a:pPr marL="180975"/>
              <a:r>
                <a:rPr lang="cs-CZ" sz="1400" dirty="0"/>
                <a:t>a) počítač</a:t>
              </a:r>
            </a:p>
            <a:p>
              <a:pPr marL="180975"/>
              <a:r>
                <a:rPr lang="cs-CZ" sz="1400" dirty="0">
                  <a:solidFill>
                    <a:srgbClr val="FF0000"/>
                  </a:solidFill>
                </a:rPr>
                <a:t>b) žárovky</a:t>
              </a:r>
            </a:p>
            <a:p>
              <a:pPr marL="180975"/>
              <a:r>
                <a:rPr lang="cs-CZ" sz="1400" dirty="0"/>
                <a:t>c) rádio</a:t>
              </a: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203848" y="2060268"/>
              <a:ext cx="3384376" cy="33239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80975" indent="-180975"/>
              <a:r>
                <a:rPr lang="cs-CZ" sz="1400" dirty="0"/>
                <a:t>4. Kovový drátek uvnitř žárovky neshoří, protože:</a:t>
              </a:r>
            </a:p>
            <a:p>
              <a:pPr marL="180975"/>
              <a:r>
                <a:rPr lang="cs-CZ" sz="1400" dirty="0"/>
                <a:t>a) uvnitř baňky není voda</a:t>
              </a:r>
            </a:p>
            <a:p>
              <a:pPr marL="180975"/>
              <a:r>
                <a:rPr lang="cs-CZ" sz="1400" dirty="0">
                  <a:solidFill>
                    <a:srgbClr val="FF0000"/>
                  </a:solidFill>
                </a:rPr>
                <a:t>b) uvnitř baňky není vzduch</a:t>
              </a:r>
            </a:p>
            <a:p>
              <a:pPr marL="180975"/>
              <a:r>
                <a:rPr lang="cs-CZ" sz="1400" dirty="0"/>
                <a:t>c) uvnitř baňky není půda</a:t>
              </a:r>
            </a:p>
            <a:p>
              <a:r>
                <a:rPr lang="cs-CZ" sz="1400" dirty="0"/>
                <a:t> </a:t>
              </a:r>
            </a:p>
            <a:p>
              <a:r>
                <a:rPr lang="cs-CZ" sz="1400" dirty="0"/>
                <a:t>5. Zářivky, na rozdíl od žárovek:</a:t>
              </a:r>
            </a:p>
            <a:p>
              <a:pPr marL="180975"/>
              <a:r>
                <a:rPr lang="cs-CZ" sz="1400" dirty="0">
                  <a:solidFill>
                    <a:srgbClr val="FF0000"/>
                  </a:solidFill>
                </a:rPr>
                <a:t>a) nehřejí</a:t>
              </a:r>
            </a:p>
            <a:p>
              <a:pPr marL="180975"/>
              <a:r>
                <a:rPr lang="cs-CZ" sz="1400" dirty="0"/>
                <a:t>b) nesvítí</a:t>
              </a:r>
            </a:p>
            <a:p>
              <a:pPr marL="180975"/>
              <a:r>
                <a:rPr lang="cs-CZ" sz="1400" dirty="0"/>
                <a:t>c) nestudí</a:t>
              </a:r>
            </a:p>
            <a:p>
              <a:r>
                <a:rPr lang="cs-CZ" sz="1400" dirty="0"/>
                <a:t> </a:t>
              </a:r>
            </a:p>
            <a:p>
              <a:pPr marL="180975" indent="-180975"/>
              <a:r>
                <a:rPr lang="cs-CZ" sz="1400" dirty="0"/>
                <a:t>6. U každého </a:t>
              </a:r>
              <a:r>
                <a:rPr lang="cs-CZ" sz="1400" dirty="0" smtClean="0"/>
                <a:t>elektrického spotřebiče </a:t>
              </a:r>
              <a:r>
                <a:rPr lang="cs-CZ" sz="1400" dirty="0"/>
                <a:t>je:</a:t>
              </a:r>
            </a:p>
            <a:p>
              <a:pPr marL="180975"/>
              <a:r>
                <a:rPr lang="cs-CZ" sz="1400" dirty="0"/>
                <a:t>a) </a:t>
              </a:r>
              <a:r>
                <a:rPr lang="cs-CZ" sz="1400" dirty="0" err="1"/>
                <a:t>kropínač</a:t>
              </a:r>
              <a:endParaRPr lang="cs-CZ" sz="1400" dirty="0"/>
            </a:p>
            <a:p>
              <a:pPr marL="180975"/>
              <a:r>
                <a:rPr lang="cs-CZ" sz="1400" dirty="0"/>
                <a:t>b) </a:t>
              </a:r>
              <a:r>
                <a:rPr lang="cs-CZ" sz="1400" dirty="0" err="1"/>
                <a:t>propínač</a:t>
              </a:r>
              <a:endParaRPr lang="cs-CZ" sz="1400" dirty="0"/>
            </a:p>
            <a:p>
              <a:pPr marL="180975"/>
              <a:r>
                <a:rPr lang="cs-CZ" sz="1400" dirty="0">
                  <a:solidFill>
                    <a:srgbClr val="FF0000"/>
                  </a:solidFill>
                </a:rPr>
                <a:t>c) vypínač</a:t>
              </a:r>
            </a:p>
          </p:txBody>
        </p:sp>
        <p:sp>
          <p:nvSpPr>
            <p:cNvPr id="9" name="Obdélník 8"/>
            <p:cNvSpPr/>
            <p:nvPr/>
          </p:nvSpPr>
          <p:spPr>
            <a:xfrm>
              <a:off x="6372200" y="1988840"/>
              <a:ext cx="2619164" cy="246221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180975" indent="-180975"/>
              <a:r>
                <a:rPr lang="cs-CZ" sz="1400" dirty="0"/>
                <a:t>7. Nebezpečné je sahat nebo strkat předměty do:</a:t>
              </a:r>
            </a:p>
            <a:p>
              <a:pPr marL="180975"/>
              <a:r>
                <a:rPr lang="cs-CZ" sz="1400" dirty="0"/>
                <a:t>a) vody</a:t>
              </a:r>
            </a:p>
            <a:p>
              <a:pPr marL="180975"/>
              <a:r>
                <a:rPr lang="cs-CZ" sz="1400" dirty="0">
                  <a:solidFill>
                    <a:srgbClr val="FF0000"/>
                  </a:solidFill>
                </a:rPr>
                <a:t>b) zásuvky</a:t>
              </a:r>
            </a:p>
            <a:p>
              <a:pPr marL="180975"/>
              <a:r>
                <a:rPr lang="cs-CZ" sz="1400" dirty="0"/>
                <a:t>c) písku</a:t>
              </a:r>
            </a:p>
            <a:p>
              <a:r>
                <a:rPr lang="cs-CZ" sz="1400" dirty="0"/>
                <a:t> </a:t>
              </a:r>
            </a:p>
            <a:p>
              <a:pPr marL="180975" indent="-180975"/>
              <a:r>
                <a:rPr lang="cs-CZ" sz="1400" dirty="0"/>
                <a:t>8. Na elektrická zařízení bychom vůbec neměli sahat rukama:</a:t>
              </a:r>
            </a:p>
            <a:p>
              <a:pPr marL="180975"/>
              <a:r>
                <a:rPr lang="cs-CZ" sz="1400" dirty="0"/>
                <a:t>a) suchýma</a:t>
              </a:r>
            </a:p>
            <a:p>
              <a:pPr marL="180975"/>
              <a:r>
                <a:rPr lang="cs-CZ" sz="1400" dirty="0"/>
                <a:t>b) opálenýma</a:t>
              </a:r>
            </a:p>
            <a:p>
              <a:pPr marL="180975"/>
              <a:r>
                <a:rPr lang="cs-CZ" sz="1400" dirty="0">
                  <a:solidFill>
                    <a:srgbClr val="FF0000"/>
                  </a:solidFill>
                </a:rPr>
                <a:t>c) mokrýma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38432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9664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</a:rPr>
              <a:t>POUŽITÉ ZDROJE:</a:t>
            </a:r>
            <a:endParaRPr kumimoji="0" lang="cs-CZ" sz="20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1598133"/>
            <a:ext cx="68407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0975" indent="-180975">
              <a:buFont typeface="Arial" pitchFamily="34" charset="0"/>
              <a:buChar char="•"/>
            </a:pPr>
            <a:r>
              <a:rPr lang="cs-CZ" sz="2000" dirty="0" smtClean="0"/>
              <a:t>Obrázky dostupné z WWW: </a:t>
            </a:r>
            <a:r>
              <a:rPr lang="en-US" sz="2000" dirty="0" smtClean="0"/>
              <a:t>&lt;</a:t>
            </a:r>
            <a:r>
              <a:rPr lang="cs-CZ" sz="2000" dirty="0" smtClean="0"/>
              <a:t>http://office.</a:t>
            </a:r>
            <a:r>
              <a:rPr lang="cs-CZ" sz="2000" dirty="0" err="1" smtClean="0"/>
              <a:t>microsoft.com</a:t>
            </a:r>
            <a:r>
              <a:rPr lang="en-US" sz="2000" dirty="0" smtClean="0"/>
              <a:t>&gt;</a:t>
            </a:r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83729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TC101790491[[fn=Mylar]]</Template>
  <TotalTime>121</TotalTime>
  <Words>289</Words>
  <Application>Microsoft Office PowerPoint</Application>
  <PresentationFormat>Předvádění na obrazovce (4:3)</PresentationFormat>
  <Paragraphs>107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Mylar</vt:lpstr>
      <vt:lpstr>ZŠP a ZŠS Uherský Brod projekt č. CZ.1.07/1.4.00/21.0961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projekt č. CZ.1.07/1.4.00/21.0961 </dc:title>
  <dc:creator>pavla</dc:creator>
  <cp:lastModifiedBy>pavla</cp:lastModifiedBy>
  <cp:revision>11</cp:revision>
  <dcterms:created xsi:type="dcterms:W3CDTF">2012-05-01T15:59:46Z</dcterms:created>
  <dcterms:modified xsi:type="dcterms:W3CDTF">2012-09-24T16:42:04Z</dcterms:modified>
</cp:coreProperties>
</file>