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8B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36874C2-E957-4A8E-A35C-8CC1F77C628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1915BB-4451-4318-B937-1C13A5ACA3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132" y="476672"/>
            <a:ext cx="424973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1876353" y="1772816"/>
            <a:ext cx="5455958" cy="1266799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spcBef>
                <a:spcPts val="0"/>
              </a:spcBef>
              <a:buNone/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j-ea"/>
                <a:cs typeface="Tunga" pitchFamily="2"/>
              </a:rPr>
              <a:t>ZŠP a ZŠS Uherský Brod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j-ea"/>
                <a:cs typeface="Tunga" pitchFamily="2"/>
              </a:rPr>
              <a:t>projekt č. CZ.1.07/1.4.00/21.0961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Tunga" pitchFamily="2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966599" y="3356992"/>
            <a:ext cx="7210803" cy="1376829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Přírodopis Č. </a:t>
            </a:r>
            <a:r>
              <a:rPr kumimoji="0" lang="cs-CZ" sz="2800" b="1" i="0" u="none" strike="noStrike" kern="0" cap="none" spc="0" normalizeH="0" baseline="0" noProof="0" dirty="0" err="1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DUMu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:  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VY_32_INOVACE_18_skupenství</a:t>
            </a:r>
            <a:r>
              <a:rPr kumimoji="0" lang="cs-CZ" sz="2800" b="1" i="0" u="none" strike="noStrike" kern="0" cap="none" spc="0" normalizeH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látek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endParaRPr kumimoji="0" lang="cs-CZ" sz="2800" b="1" i="0" u="none" strike="noStrike" kern="0" cap="none" spc="0" normalizeH="0" baseline="0" noProof="0" dirty="0">
              <a:ln>
                <a:noFill/>
              </a:ln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9" name="TextovéPole 5"/>
          <p:cNvSpPr txBox="1">
            <a:spLocks noGrp="1" noChangeArrowheads="1"/>
          </p:cNvSpPr>
          <p:nvPr>
            <p:ph type="subTitle" idx="1"/>
          </p:nvPr>
        </p:nvSpPr>
        <p:spPr bwMode="auto">
          <a:xfrm>
            <a:off x="1187624" y="4797152"/>
            <a:ext cx="5637010" cy="882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Jméno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autora:</a:t>
            </a:r>
            <a:r>
              <a:rPr kumimoji="0" lang="cs-CZ" sz="2400" b="1" i="0" u="none" strike="noStrike" kern="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 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Pavla Zajdová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70281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280920" cy="19389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1073150" indent="-1073150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Tato prezentace je určena žákům 6. tříd ZŠ praktické jako metodická pomůcka do hodin přírodopisu. </a:t>
            </a:r>
          </a:p>
          <a:p>
            <a:pPr marL="1073150" indent="-1073150"/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Lépe seznamuje žáky s učivem o skupenství látek. Snaží se o upevnění a procvičení jejich znalostí.</a:t>
            </a:r>
          </a:p>
          <a:p>
            <a:pPr marL="982663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možné vytisknout i jako pracovní list.</a:t>
            </a:r>
          </a:p>
          <a:p>
            <a:pPr marL="982663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Doba vytvoření vzdělávacího materiálu - květen 2012.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124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187624" y="1196752"/>
            <a:ext cx="6984776" cy="4571678"/>
            <a:chOff x="1187624" y="1196752"/>
            <a:chExt cx="6984776" cy="4571678"/>
          </a:xfrm>
        </p:grpSpPr>
        <p:sp>
          <p:nvSpPr>
            <p:cNvPr id="2" name="TextovéPole 1"/>
            <p:cNvSpPr txBox="1"/>
            <p:nvPr/>
          </p:nvSpPr>
          <p:spPr>
            <a:xfrm>
              <a:off x="1187624" y="1196752"/>
              <a:ext cx="6984776" cy="923330"/>
            </a:xfrm>
            <a:prstGeom prst="rect">
              <a:avLst/>
            </a:prstGeom>
            <a:ln w="28575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SKUPENSTVÍ LÁTEK</a:t>
              </a:r>
              <a:endPara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9752" y="2805816"/>
              <a:ext cx="4464496" cy="29626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6544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O789GNUJ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90" y="604828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29933" y="877362"/>
            <a:ext cx="63104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Doplň podle nápovědy správně do textu.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88840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Tělesa jsou z různých látek. My je rozdělujeme podle skupenství do 3 skupin. Jsou to látky: pevné,                        a plynné.</a:t>
            </a:r>
          </a:p>
          <a:p>
            <a:r>
              <a:rPr lang="cs-CZ" sz="2000" dirty="0" smtClean="0"/>
              <a:t>Pevným látkám nemůžeš měnit                        , ke změně těchto látek je potřebná                        .</a:t>
            </a:r>
          </a:p>
          <a:p>
            <a:r>
              <a:rPr lang="cs-CZ" sz="2000" dirty="0" smtClean="0"/>
              <a:t>Kapalné látky můžou svůj  tvar                        , podle nádoby, do které se nalijí. Těm, které tekou se říká                         a ty, které se dají rozdělit na kapky se nazývají                          .</a:t>
            </a:r>
          </a:p>
          <a:p>
            <a:r>
              <a:rPr lang="cs-CZ" sz="2000" dirty="0" smtClean="0"/>
              <a:t>Plynné látky také                        </a:t>
            </a:r>
            <a:r>
              <a:rPr lang="cs-CZ" sz="2000" dirty="0"/>
              <a:t>měnit  </a:t>
            </a:r>
            <a:r>
              <a:rPr lang="cs-CZ" sz="2000" dirty="0" smtClean="0"/>
              <a:t>svůj tvar jako látky kapalné. </a:t>
            </a:r>
            <a:r>
              <a:rPr lang="cs-CZ" sz="2000" dirty="0" smtClean="0"/>
              <a:t>Na rozdíl </a:t>
            </a:r>
            <a:r>
              <a:rPr lang="cs-CZ" sz="2000" dirty="0" smtClean="0"/>
              <a:t>od kapalin se dají snadno                        .   </a:t>
            </a:r>
            <a:endParaRPr lang="cs-CZ" sz="20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944262" y="2564904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10218" y="3212976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608004" y="2924944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632079" y="3501008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12160" y="3842528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00499" y="4112722"/>
            <a:ext cx="163184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95836" y="4365104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20172" y="4702130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83568" y="5373216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Nápověda: měnit, kapalné, stlačit, kapaliny, tvar, tekutiny, můžou, síla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493129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O789GNUJ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90" y="604828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29933" y="877362"/>
            <a:ext cx="63104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ŘEŠENÍ: 1. Doplň podle nápovědy správně do textu.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88840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Tělesa jsou z různých látek. My je rozdělujeme podle skupenství do 3 skupin. Jsou to látky: pevné,     </a:t>
            </a:r>
            <a:r>
              <a:rPr lang="cs-CZ" sz="2000" dirty="0" smtClean="0">
                <a:solidFill>
                  <a:srgbClr val="FF0000"/>
                </a:solidFill>
              </a:rPr>
              <a:t>KAPALNÉ </a:t>
            </a:r>
            <a:r>
              <a:rPr lang="cs-CZ" sz="2000" dirty="0" smtClean="0"/>
              <a:t>   a plynné.</a:t>
            </a:r>
          </a:p>
          <a:p>
            <a:r>
              <a:rPr lang="cs-CZ" sz="2000" dirty="0" smtClean="0"/>
              <a:t>Pevným látkám nemůžeš měnit     </a:t>
            </a:r>
            <a:r>
              <a:rPr lang="cs-CZ" sz="2000" dirty="0" smtClean="0">
                <a:solidFill>
                  <a:srgbClr val="FF0000"/>
                </a:solidFill>
              </a:rPr>
              <a:t>TVAR </a:t>
            </a:r>
            <a:r>
              <a:rPr lang="cs-CZ" sz="2000" dirty="0" smtClean="0"/>
              <a:t>         , ke změně těchto látek je potřebná  </a:t>
            </a:r>
            <a:r>
              <a:rPr lang="cs-CZ" sz="2000" dirty="0" smtClean="0">
                <a:solidFill>
                  <a:srgbClr val="FF0000"/>
                </a:solidFill>
              </a:rPr>
              <a:t>SÍLA    </a:t>
            </a:r>
            <a:r>
              <a:rPr lang="cs-CZ" sz="2000" dirty="0" smtClean="0"/>
              <a:t>          .</a:t>
            </a:r>
          </a:p>
          <a:p>
            <a:r>
              <a:rPr lang="cs-CZ" sz="2000" dirty="0" smtClean="0"/>
              <a:t>Kapalné látky můžou svůj  tvar     </a:t>
            </a:r>
            <a:r>
              <a:rPr lang="cs-CZ" sz="2000" dirty="0" smtClean="0">
                <a:solidFill>
                  <a:srgbClr val="FF0000"/>
                </a:solidFill>
              </a:rPr>
              <a:t>MĚNIT</a:t>
            </a:r>
            <a:r>
              <a:rPr lang="cs-CZ" sz="2000" dirty="0" smtClean="0"/>
              <a:t>         , podle nádoby, do které se nalijí. Těm, které tekou se říká  </a:t>
            </a:r>
            <a:r>
              <a:rPr lang="cs-CZ" sz="2000" dirty="0" smtClean="0">
                <a:solidFill>
                  <a:srgbClr val="FF0000"/>
                </a:solidFill>
              </a:rPr>
              <a:t>TEKUTINY </a:t>
            </a:r>
            <a:r>
              <a:rPr lang="cs-CZ" sz="2000" dirty="0" smtClean="0"/>
              <a:t>                   a ty, které se dají rozdělit na kapky se nazývají    </a:t>
            </a:r>
            <a:r>
              <a:rPr lang="cs-CZ" sz="2000" dirty="0" smtClean="0">
                <a:solidFill>
                  <a:srgbClr val="FF0000"/>
                </a:solidFill>
              </a:rPr>
              <a:t>KAPALINY </a:t>
            </a:r>
            <a:r>
              <a:rPr lang="cs-CZ" sz="2000" dirty="0" smtClean="0"/>
              <a:t>   .</a:t>
            </a:r>
          </a:p>
          <a:p>
            <a:r>
              <a:rPr lang="cs-CZ" sz="2000" dirty="0" smtClean="0"/>
              <a:t>Plynné látky také     </a:t>
            </a:r>
            <a:r>
              <a:rPr lang="cs-CZ" sz="2000" dirty="0" smtClean="0">
                <a:solidFill>
                  <a:srgbClr val="FF0000"/>
                </a:solidFill>
              </a:rPr>
              <a:t>  MŮŽOU      </a:t>
            </a:r>
            <a:r>
              <a:rPr lang="cs-CZ" sz="2000" dirty="0" smtClean="0"/>
              <a:t>měnit svůj tvar jako látky kapalné. </a:t>
            </a:r>
            <a:r>
              <a:rPr lang="cs-CZ" sz="2000" dirty="0" smtClean="0"/>
              <a:t>Na rozdíl </a:t>
            </a:r>
            <a:r>
              <a:rPr lang="cs-CZ" sz="2000" dirty="0" smtClean="0"/>
              <a:t>od kapalin se dají snadno   </a:t>
            </a:r>
            <a:r>
              <a:rPr lang="cs-CZ" sz="2000" dirty="0" smtClean="0">
                <a:solidFill>
                  <a:srgbClr val="FF0000"/>
                </a:solidFill>
              </a:rPr>
              <a:t> STLAČIT       </a:t>
            </a:r>
            <a:r>
              <a:rPr lang="cs-CZ" sz="2000" dirty="0" smtClean="0"/>
              <a:t>.   </a:t>
            </a:r>
            <a:endParaRPr lang="cs-CZ" sz="20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944262" y="2636912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987824" y="3212976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608004" y="2924944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608004" y="3513749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12160" y="3842528"/>
            <a:ext cx="122413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456430" y="4112722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95836" y="4437112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95244" y="4708082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9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11213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69269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Roztřiď látky podle skupenství.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2652986"/>
              </p:ext>
            </p:extLst>
          </p:nvPr>
        </p:nvGraphicFramePr>
        <p:xfrm>
          <a:off x="755576" y="1916832"/>
          <a:ext cx="1944216" cy="29667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19442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MLHA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DŘEVO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GUMA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MLÉKO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PÁRA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OLEJ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KÁMEN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1052570"/>
              </p:ext>
            </p:extLst>
          </p:nvPr>
        </p:nvGraphicFramePr>
        <p:xfrm>
          <a:off x="5796136" y="1916832"/>
          <a:ext cx="2160240" cy="29667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21602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ŽELEZO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BENZÍN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ZEMNÍ PLYN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MINERÁLNÍ</a:t>
                      </a:r>
                      <a:r>
                        <a:rPr lang="cs-CZ" baseline="0" dirty="0" smtClean="0"/>
                        <a:t> VODA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VZDUCH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KREV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HELIUM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vál 7"/>
          <p:cNvSpPr/>
          <p:nvPr/>
        </p:nvSpPr>
        <p:spPr>
          <a:xfrm>
            <a:off x="3479056" y="1628800"/>
            <a:ext cx="144016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18402" y="2996952"/>
            <a:ext cx="144016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518402" y="4437112"/>
            <a:ext cx="144016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785663" y="1737682"/>
            <a:ext cx="9056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LÁTKY PEVNÉ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86035" y="3129801"/>
            <a:ext cx="1104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LÁTKY KAPALNÉ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12184" y="4545994"/>
            <a:ext cx="1107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LÁTKY PLYNNÉ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44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11213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692696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 2. Roztřiď látky podle skupenství.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7443594"/>
              </p:ext>
            </p:extLst>
          </p:nvPr>
        </p:nvGraphicFramePr>
        <p:xfrm>
          <a:off x="755576" y="1916832"/>
          <a:ext cx="1944216" cy="29667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19442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MLHA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DŘEVO</a:t>
                      </a:r>
                      <a:endParaRPr lang="cs-CZ" dirty="0"/>
                    </a:p>
                  </a:txBody>
                  <a:tcPr>
                    <a:solidFill>
                      <a:srgbClr val="B78B5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GUMA</a:t>
                      </a:r>
                      <a:endParaRPr lang="cs-CZ" dirty="0"/>
                    </a:p>
                  </a:txBody>
                  <a:tcPr>
                    <a:solidFill>
                      <a:srgbClr val="B78B5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MLÉKO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SKLO</a:t>
                      </a:r>
                      <a:endParaRPr lang="cs-CZ" dirty="0"/>
                    </a:p>
                  </a:txBody>
                  <a:tcPr>
                    <a:solidFill>
                      <a:srgbClr val="B78B5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OLEJ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KÁMEN</a:t>
                      </a:r>
                      <a:endParaRPr lang="cs-CZ" dirty="0"/>
                    </a:p>
                  </a:txBody>
                  <a:tcPr>
                    <a:solidFill>
                      <a:srgbClr val="B78B5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8292279"/>
              </p:ext>
            </p:extLst>
          </p:nvPr>
        </p:nvGraphicFramePr>
        <p:xfrm>
          <a:off x="5796136" y="1916832"/>
          <a:ext cx="2160240" cy="29667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21602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ŽELEZO</a:t>
                      </a:r>
                      <a:endParaRPr lang="cs-CZ" dirty="0"/>
                    </a:p>
                  </a:txBody>
                  <a:tcPr>
                    <a:solidFill>
                      <a:srgbClr val="B78B5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BENZÍN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ZEMNÍ PLYN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MINERÁLNÍ</a:t>
                      </a:r>
                      <a:r>
                        <a:rPr lang="cs-CZ" baseline="0" dirty="0" smtClean="0"/>
                        <a:t> VODA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VZDUCH</a:t>
                      </a: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LED</a:t>
                      </a:r>
                    </a:p>
                  </a:txBody>
                  <a:tcPr>
                    <a:solidFill>
                      <a:srgbClr val="B78B5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KREV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HELIUM 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Ovál 7"/>
          <p:cNvSpPr/>
          <p:nvPr/>
        </p:nvSpPr>
        <p:spPr>
          <a:xfrm>
            <a:off x="3479056" y="1628800"/>
            <a:ext cx="1440160" cy="864096"/>
          </a:xfrm>
          <a:prstGeom prst="ellipse">
            <a:avLst/>
          </a:prstGeom>
          <a:solidFill>
            <a:srgbClr val="B78B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18402" y="2996952"/>
            <a:ext cx="144016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518402" y="4437112"/>
            <a:ext cx="1440160" cy="864096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785663" y="1737682"/>
            <a:ext cx="9056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LÁTKY PEVNÉ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86035" y="3129801"/>
            <a:ext cx="1104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LÁTKY KAPALNÉ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12184" y="4545994"/>
            <a:ext cx="1107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LÁTKY PLYNNÉ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21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9664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1598133"/>
            <a:ext cx="738775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2000" dirty="0" smtClean="0"/>
              <a:t>Obrázky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en-US" sz="2000" dirty="0" smtClean="0"/>
              <a:t>&gt;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822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437</TotalTime>
  <Words>371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Přírodopis Č. DUMu:   VY_32_INOVACE_18_skupenství látek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Č. DUMu:   VY_32_INOVACE_18_skupenství látek </dc:title>
  <dc:creator>pavla</dc:creator>
  <cp:lastModifiedBy>Alenka</cp:lastModifiedBy>
  <cp:revision>13</cp:revision>
  <dcterms:created xsi:type="dcterms:W3CDTF">2012-05-08T11:57:13Z</dcterms:created>
  <dcterms:modified xsi:type="dcterms:W3CDTF">2012-06-21T12:35:38Z</dcterms:modified>
</cp:coreProperties>
</file>