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2" r:id="rId6"/>
    <p:sldId id="263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B6879C-3F56-4358-9B62-1CBA7FD8B22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C28882-1DAA-474B-BA27-40814E3D0B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415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A492156-5E68-47F6-A948-2CFE7AAAF32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4479AA2-5DDF-4214-82CA-6B3DD6B242AE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2156-5E68-47F6-A948-2CFE7AAAF32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79AA2-5DDF-4214-82CA-6B3DD6B242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2156-5E68-47F6-A948-2CFE7AAAF32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79AA2-5DDF-4214-82CA-6B3DD6B242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2156-5E68-47F6-A948-2CFE7AAAF32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79AA2-5DDF-4214-82CA-6B3DD6B242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2156-5E68-47F6-A948-2CFE7AAAF32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79AA2-5DDF-4214-82CA-6B3DD6B242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2156-5E68-47F6-A948-2CFE7AAAF32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79AA2-5DDF-4214-82CA-6B3DD6B242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2156-5E68-47F6-A948-2CFE7AAAF32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79AA2-5DDF-4214-82CA-6B3DD6B242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2156-5E68-47F6-A948-2CFE7AAAF32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79AA2-5DDF-4214-82CA-6B3DD6B242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2156-5E68-47F6-A948-2CFE7AAAF32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79AA2-5DDF-4214-82CA-6B3DD6B242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2156-5E68-47F6-A948-2CFE7AAAF32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79AA2-5DDF-4214-82CA-6B3DD6B242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492156-5E68-47F6-A948-2CFE7AAAF32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479AA2-5DDF-4214-82CA-6B3DD6B242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EA492156-5E68-47F6-A948-2CFE7AAAF323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4479AA2-5DDF-4214-82CA-6B3DD6B242A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957" y="332656"/>
            <a:ext cx="4256087" cy="933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 noGrp="1"/>
          </p:cNvSpPr>
          <p:nvPr>
            <p:ph type="ctrTitle"/>
          </p:nvPr>
        </p:nvSpPr>
        <p:spPr>
          <a:xfrm>
            <a:off x="1959244" y="1844825"/>
            <a:ext cx="5225512" cy="1152127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algn="l" defTabSz="914400" rtl="0" eaLnBrk="1" latinLnBrk="0" hangingPunct="1">
              <a:spcBef>
                <a:spcPts val="0"/>
              </a:spcBef>
              <a:buNone/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j-ea"/>
                <a:cs typeface="Tunga" pitchFamily="2"/>
              </a:rPr>
              <a:t>ZŠP a ZŠS Uherský Brod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n-lt"/>
                <a:ea typeface="+mj-ea"/>
                <a:cs typeface="Tunga" pitchFamily="2"/>
              </a:rPr>
              <a:t>projekt č. CZ.1.07/1.4.00/21.0961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0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j-ea"/>
              <a:cs typeface="Tunga" pitchFamily="2"/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subTitle" idx="1"/>
          </p:nvPr>
        </p:nvSpPr>
        <p:spPr>
          <a:xfrm>
            <a:off x="863588" y="3068960"/>
            <a:ext cx="7416824" cy="1571599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0" cap="none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Přírodopis Č. </a:t>
            </a:r>
            <a:r>
              <a:rPr kumimoji="0" lang="cs-CZ" sz="3200" b="1" i="0" u="none" strike="noStrike" kern="0" cap="none" spc="0" normalizeH="0" baseline="0" noProof="0" dirty="0" err="1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DUMu</a:t>
            </a:r>
            <a:r>
              <a:rPr kumimoji="0" lang="cs-CZ" sz="3200" b="1" i="0" u="none" strike="noStrike" kern="0" cap="none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:  </a:t>
            </a:r>
            <a:r>
              <a:rPr kumimoji="0" lang="cs-CZ" sz="32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/>
            </a:r>
            <a:br>
              <a:rPr kumimoji="0" lang="cs-CZ" sz="32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</a:br>
            <a:r>
              <a:rPr kumimoji="0" lang="cs-CZ" sz="32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VY_32_INOVACE_19_přeměny</a:t>
            </a:r>
            <a:r>
              <a:rPr kumimoji="0" lang="cs-CZ" sz="3200" b="1" i="0" u="none" strike="noStrike" kern="0" cap="none" spc="0" normalizeH="0" noProof="0" dirty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> skupenství</a:t>
            </a:r>
            <a:r>
              <a:rPr kumimoji="0" lang="cs-CZ" sz="3200" b="1" i="0" u="none" strike="noStrike" kern="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  <a:t/>
            </a:r>
            <a:br>
              <a:rPr kumimoji="0" lang="cs-CZ" sz="3200" b="1" i="0" u="none" strike="noStrike" kern="0" cap="none" spc="0" normalizeH="0" baseline="0" noProof="0" dirty="0">
                <a:ln>
                  <a:noFill/>
                </a:ln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</a:rPr>
            </a:br>
            <a:endParaRPr kumimoji="0" lang="cs-CZ" sz="3200" b="1" i="0" u="none" strike="noStrike" kern="0" cap="none" spc="0" normalizeH="0" baseline="0" noProof="0" dirty="0">
              <a:ln>
                <a:noFill/>
              </a:ln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</a:endParaRPr>
          </a:p>
        </p:txBody>
      </p:sp>
      <p:sp>
        <p:nvSpPr>
          <p:cNvPr id="7" name="TextovéPole 5"/>
          <p:cNvSpPr txBox="1">
            <a:spLocks noChangeArrowheads="1"/>
          </p:cNvSpPr>
          <p:nvPr/>
        </p:nvSpPr>
        <p:spPr bwMode="auto">
          <a:xfrm>
            <a:off x="1753495" y="4797152"/>
            <a:ext cx="5637010" cy="8821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45720" rIns="45720" anchor="b">
            <a:sp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eaLnBrk="1" hangingPunct="1"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3000" b="0">
                <a:solidFill>
                  <a:schemeClr val="tx1"/>
                </a:solidFill>
                <a:effectLst/>
                <a:latin typeface="Calibri" pitchFamily="34" charset="0"/>
                <a:ea typeface="+mn-lt"/>
                <a:cs typeface="+mn-lt"/>
              </a:defRPr>
            </a:lvl1pPr>
            <a:lvl2pPr marL="742950" indent="-285750" algn="ctr" eaLnBrk="1" hangingPunct="1">
              <a:buClr>
                <a:schemeClr val="tx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Calibri" pitchFamily="34" charset="0"/>
                <a:ea typeface="+mn-lt"/>
                <a:cs typeface="+mn-lt"/>
              </a:defRPr>
            </a:lvl2pPr>
            <a:lvl3pPr marL="1143000" indent="-228600" algn="ctr" eaLnBrk="1" hangingPunct="1">
              <a:buClr>
                <a:schemeClr val="accent1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Calibri" pitchFamily="34" charset="0"/>
                <a:ea typeface="+mn-lt"/>
                <a:cs typeface="+mn-lt"/>
              </a:defRPr>
            </a:lvl3pPr>
            <a:lvl4pPr marL="1600200" indent="-228600" algn="ctr" eaLnBrk="1" hangingPunct="1">
              <a:buClr>
                <a:schemeClr val="tx2"/>
              </a:buClr>
              <a:buFont typeface="Wingdings 2" pitchFamily="18" charset="2"/>
              <a:buNone/>
              <a:defRPr sz="1800">
                <a:solidFill>
                  <a:schemeClr val="tx1"/>
                </a:solidFill>
                <a:latin typeface="Calibri" pitchFamily="34" charset="0"/>
                <a:ea typeface="+mn-lt"/>
                <a:cs typeface="+mn-lt"/>
              </a:defRPr>
            </a:lvl4pPr>
            <a:lvl5pPr marL="2057400" indent="-228600" algn="ctr" eaLnBrk="1" hangingPunct="1">
              <a:buClr>
                <a:schemeClr val="accent1"/>
              </a:buClr>
              <a:buFont typeface="Wingdings 2" pitchFamily="18" charset="2"/>
              <a:buNone/>
              <a:defRPr sz="1800">
                <a:solidFill>
                  <a:schemeClr val="tx1"/>
                </a:solidFill>
                <a:latin typeface="Calibri" pitchFamily="34" charset="0"/>
                <a:ea typeface="+mn-lt"/>
                <a:cs typeface="+mn-lt"/>
              </a:defRPr>
            </a:lvl5pPr>
            <a:lvl6pPr marL="2514600" indent="-228600" algn="ctr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Font typeface="Wingdings 2" pitchFamily="18" charset="2"/>
              <a:buNone/>
              <a:defRPr lang="en-US" sz="1600" baseline="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algn="ctr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Font typeface="Wingdings 2" pitchFamily="18" charset="2"/>
              <a:buNone/>
              <a:defRPr lang="en-US" sz="1600" baseline="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algn="ctr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Font typeface="Wingdings 2" pitchFamily="18" charset="2"/>
              <a:buNone/>
              <a:defRPr sz="1600" baseline="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algn="ctr" eaLnBrk="1" fontAlgn="base" hangingPunct="1">
              <a:spcBef>
                <a:spcPct val="0"/>
              </a:spcBef>
              <a:spcAft>
                <a:spcPct val="0"/>
              </a:spcAft>
              <a:buClr>
                <a:schemeClr val="accent1"/>
              </a:buClr>
              <a:buFont typeface="Wingdings 2" pitchFamily="18" charset="2"/>
              <a:buNone/>
              <a:defRPr sz="1400" baseline="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buClrTx/>
              <a:buSzTx/>
              <a:buFontTx/>
              <a:buNone/>
              <a:defRPr/>
            </a:pP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  <a:p>
            <a:pPr>
              <a:buClrTx/>
              <a:buSzTx/>
              <a:buFontTx/>
              <a:buNone/>
              <a:defRPr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Jméno autora:  Pavla Zajdová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67284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7704856" cy="2123658"/>
          </a:xfrm>
          <a:prstGeom prst="rect">
            <a:avLst/>
          </a:prstGeom>
          <a:noFill/>
          <a:ln w="19050"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marL="1162050" indent="-1162050"/>
            <a:r>
              <a:rPr lang="cs-CZ" sz="2200" dirty="0" smtClean="0"/>
              <a:t>Anotace: Tato prezentace je určena žákům 6. tříd ZŠ praktické jako metodická pomůcka ve výuce přírodopisu. </a:t>
            </a:r>
          </a:p>
          <a:p>
            <a:pPr marL="1162050" indent="-1162050"/>
            <a:r>
              <a:rPr lang="cs-CZ" sz="2200" dirty="0"/>
              <a:t> </a:t>
            </a:r>
            <a:r>
              <a:rPr lang="cs-CZ" sz="2200" dirty="0" smtClean="0"/>
              <a:t>                  Žáci si mohou lépe procvičit a zafixovat vědomosti, získané v předešlých hodinách. </a:t>
            </a:r>
          </a:p>
          <a:p>
            <a:pPr marL="1162050"/>
            <a:r>
              <a:rPr lang="cs-CZ" sz="2200" dirty="0" smtClean="0"/>
              <a:t>Lze tisknout i jako pracovní list.</a:t>
            </a:r>
          </a:p>
          <a:p>
            <a:pPr marL="1162050"/>
            <a:r>
              <a:rPr lang="cs-CZ" sz="2200" dirty="0" smtClean="0"/>
              <a:t>Doba vytvoření vzdělávacího materiálu – květen 2012.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4259817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268760"/>
            <a:ext cx="6984776" cy="923330"/>
          </a:xfrm>
          <a:prstGeom prst="rect">
            <a:avLst/>
          </a:prstGeom>
          <a:solidFill>
            <a:schemeClr val="bg2"/>
          </a:solidFill>
          <a:ln w="38100"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n w="19050">
                  <a:solidFill>
                    <a:schemeClr val="bg2">
                      <a:lumMod val="75000"/>
                    </a:schemeClr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</a:rPr>
              <a:t>PŘEMĚNY SKUPENSTVÍ</a:t>
            </a:r>
            <a:endParaRPr lang="cs-CZ" sz="5400" b="1" dirty="0">
              <a:ln w="19050">
                <a:solidFill>
                  <a:schemeClr val="bg2">
                    <a:lumMod val="75000"/>
                  </a:schemeClr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50800" dist="38100" dir="18900000" algn="b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051711" y="2994931"/>
            <a:ext cx="3041002" cy="2951234"/>
            <a:chOff x="3115209" y="2994931"/>
            <a:chExt cx="3290945" cy="3254290"/>
          </a:xfrm>
        </p:grpSpPr>
        <p:pic>
          <p:nvPicPr>
            <p:cNvPr id="2051" name="Picture 3" descr="C:\Documents and Settings\Administrator\Local Settings\Temporary Internet Files\Content.IE5\Z9AKLVNX\MC90016796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54090" y="2994931"/>
              <a:ext cx="1370572" cy="18278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0" name="Picture 2" descr="C:\Documents and Settings\Administrator\Local Settings\Temporary Internet Files\Content.IE5\O789GNUJ\MC900361454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00181" y="3257576"/>
              <a:ext cx="1680667" cy="18333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" name="Picture 2" descr="C:\Documents and Settings\Administrator\Local Settings\Temporary Internet Files\Content.IE5\Z9AKLVNX\MP900438800[1]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679049">
              <a:off x="4674874" y="4754822"/>
              <a:ext cx="1731280" cy="137257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2" name="Picture 4" descr="C:\Documents and Settings\Administrator\Local Settings\Temporary Internet Files\Content.IE5\0DKI45I7\MP900437187[1]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712526">
              <a:off x="3115209" y="4632997"/>
              <a:ext cx="1616224" cy="16162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550600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Skupina 14"/>
          <p:cNvGrpSpPr/>
          <p:nvPr/>
        </p:nvGrpSpPr>
        <p:grpSpPr>
          <a:xfrm>
            <a:off x="286083" y="260648"/>
            <a:ext cx="7706297" cy="792088"/>
            <a:chOff x="286083" y="260648"/>
            <a:chExt cx="7706297" cy="792088"/>
          </a:xfrm>
        </p:grpSpPr>
        <p:pic>
          <p:nvPicPr>
            <p:cNvPr id="3074" name="Picture 2" descr="C:\Documents and Settings\Administrator\Local Settings\Temporary Internet Files\Content.IE5\O789GNUJ\MC90044149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083" y="260648"/>
              <a:ext cx="792088" cy="7920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1223628" y="456637"/>
              <a:ext cx="6768752" cy="400110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1. Urči o jaké skupenství se jedná. (pevné, kapalné, plynné)</a:t>
              </a:r>
              <a:endParaRPr lang="cs-CZ" sz="20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49252" y="1556792"/>
            <a:ext cx="7497288" cy="4321720"/>
            <a:chOff x="649252" y="1556792"/>
            <a:chExt cx="7497288" cy="4321720"/>
          </a:xfrm>
        </p:grpSpPr>
        <p:sp>
          <p:nvSpPr>
            <p:cNvPr id="3" name="TextovéPole 2"/>
            <p:cNvSpPr txBox="1"/>
            <p:nvPr/>
          </p:nvSpPr>
          <p:spPr>
            <a:xfrm>
              <a:off x="649252" y="1556792"/>
              <a:ext cx="687507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Voda působením chladu zmrzne. </a:t>
              </a:r>
              <a:endParaRPr lang="cs-CZ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>
              <a:off x="4824028" y="1767005"/>
              <a:ext cx="316835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6" name="TextovéPole 5"/>
            <p:cNvSpPr txBox="1"/>
            <p:nvPr/>
          </p:nvSpPr>
          <p:spPr>
            <a:xfrm>
              <a:off x="649252" y="2348880"/>
              <a:ext cx="336637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Pájka působením tepla roztaje. </a:t>
              </a:r>
              <a:endParaRPr lang="cs-CZ" dirty="0"/>
            </a:p>
          </p:txBody>
        </p:sp>
        <p:cxnSp>
          <p:nvCxnSpPr>
            <p:cNvPr id="8" name="Přímá spojnice 7"/>
            <p:cNvCxnSpPr/>
            <p:nvPr/>
          </p:nvCxnSpPr>
          <p:spPr>
            <a:xfrm>
              <a:off x="4932040" y="2594825"/>
              <a:ext cx="316835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649252" y="3212976"/>
              <a:ext cx="406676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Voda se</a:t>
              </a:r>
              <a:r>
                <a:rPr lang="cs-CZ" dirty="0"/>
                <a:t> </a:t>
              </a:r>
              <a:r>
                <a:rPr lang="cs-CZ" dirty="0" smtClean="0"/>
                <a:t>působením tepla mění v páru.</a:t>
              </a:r>
              <a:endParaRPr lang="cs-CZ" dirty="0"/>
            </a:p>
          </p:txBody>
        </p:sp>
        <p:cxnSp>
          <p:nvCxnSpPr>
            <p:cNvPr id="10" name="Přímá spojnice 9"/>
            <p:cNvCxnSpPr/>
            <p:nvPr/>
          </p:nvCxnSpPr>
          <p:spPr>
            <a:xfrm>
              <a:off x="4932040" y="3397642"/>
              <a:ext cx="316835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>
              <a:off x="682126" y="3999107"/>
              <a:ext cx="370672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Střepy se působením tepla roztaví.</a:t>
              </a:r>
              <a:endParaRPr lang="cs-CZ" dirty="0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4944321" y="4183773"/>
              <a:ext cx="316835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682126" y="4710721"/>
              <a:ext cx="424991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Stlačený kyslík, zbavený tepla, zkapalní.</a:t>
              </a:r>
              <a:endParaRPr lang="cs-CZ" dirty="0"/>
            </a:p>
          </p:txBody>
        </p:sp>
        <p:cxnSp>
          <p:nvCxnSpPr>
            <p:cNvPr id="14" name="Přímá spojnice 13"/>
            <p:cNvCxnSpPr/>
            <p:nvPr/>
          </p:nvCxnSpPr>
          <p:spPr>
            <a:xfrm>
              <a:off x="4976428" y="5053826"/>
              <a:ext cx="316835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/>
            <p:nvPr/>
          </p:nvSpPr>
          <p:spPr>
            <a:xfrm>
              <a:off x="682127" y="5509180"/>
              <a:ext cx="403388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Roztavený kov ochlazením ztuhne.</a:t>
              </a:r>
              <a:endParaRPr lang="cs-CZ" dirty="0"/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4978188" y="5877272"/>
              <a:ext cx="316835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74537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Skupina 14"/>
          <p:cNvGrpSpPr/>
          <p:nvPr/>
        </p:nvGrpSpPr>
        <p:grpSpPr>
          <a:xfrm>
            <a:off x="305472" y="265729"/>
            <a:ext cx="8302653" cy="792088"/>
            <a:chOff x="286083" y="260648"/>
            <a:chExt cx="7560840" cy="792088"/>
          </a:xfrm>
        </p:grpSpPr>
        <p:pic>
          <p:nvPicPr>
            <p:cNvPr id="3074" name="Picture 2" descr="C:\Documents and Settings\Administrator\Local Settings\Temporary Internet Files\Content.IE5\O789GNUJ\MC90044149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083" y="260648"/>
              <a:ext cx="792088" cy="7920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1078171" y="344850"/>
              <a:ext cx="6768752" cy="707886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ŘEŠENÍ: 1. Urči o jaké skupenství se jedná. (pevné, kapalné, plynné)</a:t>
              </a:r>
              <a:endParaRPr lang="cs-CZ" sz="20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49251" y="1556792"/>
            <a:ext cx="7595157" cy="4709556"/>
            <a:chOff x="649251" y="1556792"/>
            <a:chExt cx="7595157" cy="4709556"/>
          </a:xfrm>
        </p:grpSpPr>
        <p:sp>
          <p:nvSpPr>
            <p:cNvPr id="3" name="TextovéPole 2"/>
            <p:cNvSpPr txBox="1"/>
            <p:nvPr/>
          </p:nvSpPr>
          <p:spPr>
            <a:xfrm>
              <a:off x="649252" y="1556792"/>
              <a:ext cx="687507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Voda </a:t>
              </a:r>
              <a:r>
                <a:rPr lang="cs-CZ" dirty="0"/>
                <a:t>p</a:t>
              </a:r>
              <a:r>
                <a:rPr lang="cs-CZ" dirty="0" smtClean="0"/>
                <a:t>ůsobením chladu zmrzne.                           </a:t>
              </a:r>
              <a:r>
                <a:rPr lang="cs-CZ" sz="2000" b="1" dirty="0" smtClean="0">
                  <a:solidFill>
                    <a:srgbClr val="FF0000"/>
                  </a:solidFill>
                </a:rPr>
                <a:t>PEVNÉ</a:t>
              </a:r>
              <a:r>
                <a:rPr lang="cs-CZ" sz="2000" b="1" dirty="0" smtClean="0"/>
                <a:t> </a:t>
              </a:r>
              <a:endParaRPr lang="cs-CZ" b="1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>
              <a:off x="4824028" y="1956902"/>
              <a:ext cx="316835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6" name="TextovéPole 5"/>
            <p:cNvSpPr txBox="1"/>
            <p:nvPr/>
          </p:nvSpPr>
          <p:spPr>
            <a:xfrm>
              <a:off x="649252" y="2348880"/>
              <a:ext cx="759515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Pájka působením tepla roztaje.                               </a:t>
              </a:r>
              <a:r>
                <a:rPr lang="cs-CZ" sz="2000" b="1" dirty="0" smtClean="0">
                  <a:solidFill>
                    <a:srgbClr val="FF0000"/>
                  </a:solidFill>
                </a:rPr>
                <a:t>KAPALNÉ</a:t>
              </a:r>
              <a:r>
                <a:rPr lang="cs-CZ" dirty="0" smtClean="0"/>
                <a:t> </a:t>
              </a:r>
              <a:endParaRPr lang="cs-CZ" dirty="0"/>
            </a:p>
          </p:txBody>
        </p:sp>
        <p:cxnSp>
          <p:nvCxnSpPr>
            <p:cNvPr id="8" name="Přímá spojnice 7"/>
            <p:cNvCxnSpPr/>
            <p:nvPr/>
          </p:nvCxnSpPr>
          <p:spPr>
            <a:xfrm>
              <a:off x="4932040" y="2748990"/>
              <a:ext cx="316835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649251" y="3212976"/>
              <a:ext cx="746342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Voda se</a:t>
              </a:r>
              <a:r>
                <a:rPr lang="cs-CZ" dirty="0"/>
                <a:t> </a:t>
              </a:r>
              <a:r>
                <a:rPr lang="cs-CZ" dirty="0" smtClean="0"/>
                <a:t>působením tepla mění v páru.                 </a:t>
              </a:r>
              <a:r>
                <a:rPr lang="cs-CZ" sz="2000" b="1" dirty="0" smtClean="0">
                  <a:solidFill>
                    <a:srgbClr val="FF0000"/>
                  </a:solidFill>
                </a:rPr>
                <a:t>PLYNNÉ</a:t>
              </a:r>
              <a:endParaRPr lang="cs-CZ" sz="2000" b="1" dirty="0">
                <a:solidFill>
                  <a:srgbClr val="FF0000"/>
                </a:solidFill>
              </a:endParaRPr>
            </a:p>
          </p:txBody>
        </p:sp>
        <p:cxnSp>
          <p:nvCxnSpPr>
            <p:cNvPr id="10" name="Přímá spojnice 9"/>
            <p:cNvCxnSpPr/>
            <p:nvPr/>
          </p:nvCxnSpPr>
          <p:spPr>
            <a:xfrm>
              <a:off x="4891699" y="3582308"/>
              <a:ext cx="316835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>
              <a:off x="682126" y="3999107"/>
              <a:ext cx="7562282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Střepy se působením tepla roztaví.                       </a:t>
              </a:r>
              <a:r>
                <a:rPr lang="cs-CZ" sz="2000" b="1" dirty="0" smtClean="0">
                  <a:solidFill>
                    <a:srgbClr val="FF0000"/>
                  </a:solidFill>
                </a:rPr>
                <a:t>KAPALNÉ</a:t>
              </a:r>
              <a:r>
                <a:rPr lang="cs-CZ" sz="2000" dirty="0" smtClean="0"/>
                <a:t> </a:t>
              </a:r>
            </a:p>
            <a:p>
              <a:endParaRPr lang="cs-CZ" dirty="0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4891699" y="4337661"/>
              <a:ext cx="316835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682125" y="4869160"/>
              <a:ext cx="7430547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Stlačený kyslík, zbavený tepla, zkapalní.              </a:t>
              </a:r>
              <a:r>
                <a:rPr lang="cs-CZ" sz="2000" b="1" dirty="0" smtClean="0">
                  <a:solidFill>
                    <a:srgbClr val="FF0000"/>
                  </a:solidFill>
                </a:rPr>
                <a:t>KAPALNÉ</a:t>
              </a:r>
              <a:r>
                <a:rPr lang="cs-CZ" sz="2000" dirty="0" smtClean="0"/>
                <a:t> </a:t>
              </a:r>
              <a:endParaRPr lang="cs-CZ" dirty="0" smtClean="0"/>
            </a:p>
            <a:p>
              <a:endParaRPr lang="cs-CZ" dirty="0"/>
            </a:p>
          </p:txBody>
        </p:sp>
        <p:cxnSp>
          <p:nvCxnSpPr>
            <p:cNvPr id="14" name="Přímá spojnice 13"/>
            <p:cNvCxnSpPr/>
            <p:nvPr/>
          </p:nvCxnSpPr>
          <p:spPr>
            <a:xfrm>
              <a:off x="4976428" y="5192325"/>
              <a:ext cx="316835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/>
            <p:nvPr/>
          </p:nvSpPr>
          <p:spPr>
            <a:xfrm>
              <a:off x="682127" y="5589240"/>
              <a:ext cx="7562281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Roztavený kov ochlazením ztuhne.                         </a:t>
              </a:r>
              <a:r>
                <a:rPr lang="cs-CZ" sz="2000" b="1" dirty="0" smtClean="0">
                  <a:solidFill>
                    <a:srgbClr val="FF0000"/>
                  </a:solidFill>
                </a:rPr>
                <a:t>PEVNÉ</a:t>
              </a:r>
              <a:r>
                <a:rPr lang="cs-CZ" sz="2000" b="1" dirty="0" smtClean="0"/>
                <a:t> </a:t>
              </a:r>
            </a:p>
            <a:p>
              <a:endParaRPr lang="cs-CZ" dirty="0"/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4978188" y="5877272"/>
              <a:ext cx="3168352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99825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86083" y="260648"/>
            <a:ext cx="7706297" cy="792088"/>
            <a:chOff x="286083" y="260648"/>
            <a:chExt cx="7706297" cy="792088"/>
          </a:xfrm>
        </p:grpSpPr>
        <p:pic>
          <p:nvPicPr>
            <p:cNvPr id="3" name="Picture 2" descr="C:\Documents and Settings\Administrator\Local Settings\Temporary Internet Files\Content.IE5\O789GNUJ\MC90044149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083" y="260648"/>
              <a:ext cx="792088" cy="7920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223628" y="456637"/>
              <a:ext cx="6768752" cy="400110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2. Doplň správné odpovědi. </a:t>
              </a:r>
              <a:endParaRPr lang="cs-CZ" sz="20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038688" y="3857946"/>
            <a:ext cx="6626177" cy="508211"/>
            <a:chOff x="790139" y="2234481"/>
            <a:chExt cx="7310253" cy="759826"/>
          </a:xfrm>
        </p:grpSpPr>
        <p:sp>
          <p:nvSpPr>
            <p:cNvPr id="27" name="Obdélník 26"/>
            <p:cNvSpPr/>
            <p:nvPr/>
          </p:nvSpPr>
          <p:spPr>
            <a:xfrm>
              <a:off x="790139" y="2663884"/>
              <a:ext cx="1765637" cy="330423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VODA</a:t>
              </a:r>
              <a:endParaRPr lang="cs-CZ" dirty="0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6012160" y="2550703"/>
              <a:ext cx="2088232" cy="330423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LED</a:t>
              </a:r>
              <a:endParaRPr lang="cs-CZ" dirty="0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3347864" y="2234481"/>
              <a:ext cx="1728192" cy="36933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0" name="Pravoúhlá spojnice 29"/>
            <p:cNvCxnSpPr/>
            <p:nvPr/>
          </p:nvCxnSpPr>
          <p:spPr>
            <a:xfrm>
              <a:off x="5148064" y="2439405"/>
              <a:ext cx="792088" cy="290257"/>
            </a:xfrm>
            <a:prstGeom prst="bentConnector3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1" name="Pravoúhlá spojnice 30"/>
            <p:cNvCxnSpPr/>
            <p:nvPr/>
          </p:nvCxnSpPr>
          <p:spPr>
            <a:xfrm flipV="1">
              <a:off x="2555776" y="2439405"/>
              <a:ext cx="721521" cy="303287"/>
            </a:xfrm>
            <a:prstGeom prst="bentConnector3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2" name="TextovéPole 31"/>
          <p:cNvSpPr txBox="1"/>
          <p:nvPr/>
        </p:nvSpPr>
        <p:spPr>
          <a:xfrm>
            <a:off x="335667" y="2882676"/>
            <a:ext cx="83183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B. Co musí působit na kapalnou látku (voda), aby se změnila v látku pevnou (led)?</a:t>
            </a:r>
          </a:p>
          <a:p>
            <a:r>
              <a:rPr lang="cs-CZ" dirty="0"/>
              <a:t> </a:t>
            </a:r>
            <a:r>
              <a:rPr lang="cs-CZ" dirty="0" smtClean="0"/>
              <a:t>    Jak se tato přeměna nazývá?</a:t>
            </a:r>
          </a:p>
        </p:txBody>
      </p:sp>
      <p:grpSp>
        <p:nvGrpSpPr>
          <p:cNvPr id="33" name="Skupina 32"/>
          <p:cNvGrpSpPr/>
          <p:nvPr/>
        </p:nvGrpSpPr>
        <p:grpSpPr>
          <a:xfrm>
            <a:off x="943039" y="5682528"/>
            <a:ext cx="7062424" cy="594614"/>
            <a:chOff x="790139" y="2234481"/>
            <a:chExt cx="7310253" cy="759826"/>
          </a:xfrm>
        </p:grpSpPr>
        <p:sp>
          <p:nvSpPr>
            <p:cNvPr id="34" name="Obdélník 33"/>
            <p:cNvSpPr/>
            <p:nvPr/>
          </p:nvSpPr>
          <p:spPr>
            <a:xfrm>
              <a:off x="790139" y="2663884"/>
              <a:ext cx="1765637" cy="330423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VODA</a:t>
              </a:r>
              <a:endParaRPr lang="cs-CZ" dirty="0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6012160" y="2550703"/>
              <a:ext cx="2088232" cy="330423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PÁRA</a:t>
              </a:r>
              <a:endParaRPr lang="cs-CZ" dirty="0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3347864" y="2234481"/>
              <a:ext cx="1728192" cy="36933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7" name="Pravoúhlá spojnice 36"/>
            <p:cNvCxnSpPr/>
            <p:nvPr/>
          </p:nvCxnSpPr>
          <p:spPr>
            <a:xfrm>
              <a:off x="5148064" y="2439405"/>
              <a:ext cx="792088" cy="290257"/>
            </a:xfrm>
            <a:prstGeom prst="bentConnector3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Pravoúhlá spojnice 37"/>
            <p:cNvCxnSpPr/>
            <p:nvPr/>
          </p:nvCxnSpPr>
          <p:spPr>
            <a:xfrm flipV="1">
              <a:off x="2555776" y="2439405"/>
              <a:ext cx="721521" cy="303287"/>
            </a:xfrm>
            <a:prstGeom prst="bentConnector3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9" name="TextovéPole 38"/>
          <p:cNvSpPr txBox="1"/>
          <p:nvPr/>
        </p:nvSpPr>
        <p:spPr>
          <a:xfrm>
            <a:off x="335667" y="4653136"/>
            <a:ext cx="84127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C. Co musí působit na kapalnou látku (voda), aby se změnila v látku plynnou (pára)?</a:t>
            </a:r>
          </a:p>
          <a:p>
            <a:r>
              <a:rPr lang="cs-CZ" dirty="0" smtClean="0"/>
              <a:t>     Jak se tato přeměna nazývá?</a:t>
            </a:r>
          </a:p>
        </p:txBody>
      </p:sp>
      <p:grpSp>
        <p:nvGrpSpPr>
          <p:cNvPr id="45" name="Skupina 44"/>
          <p:cNvGrpSpPr/>
          <p:nvPr/>
        </p:nvGrpSpPr>
        <p:grpSpPr>
          <a:xfrm>
            <a:off x="421703" y="1196752"/>
            <a:ext cx="8326761" cy="1470548"/>
            <a:chOff x="421703" y="1196752"/>
            <a:chExt cx="8326761" cy="1470548"/>
          </a:xfrm>
        </p:grpSpPr>
        <p:sp>
          <p:nvSpPr>
            <p:cNvPr id="5" name="TextovéPole 4"/>
            <p:cNvSpPr txBox="1"/>
            <p:nvPr/>
          </p:nvSpPr>
          <p:spPr>
            <a:xfrm>
              <a:off x="421703" y="1196752"/>
              <a:ext cx="832676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AutoNum type="alphaUcPeriod"/>
              </a:pPr>
              <a:r>
                <a:rPr lang="cs-CZ" dirty="0" smtClean="0"/>
                <a:t>Co musí působit na pevnou látku (led), aby se změnila v látku kapalnou (voda) ?</a:t>
              </a:r>
            </a:p>
            <a:p>
              <a:r>
                <a:rPr lang="cs-CZ" dirty="0"/>
                <a:t> </a:t>
              </a:r>
              <a:r>
                <a:rPr lang="cs-CZ" dirty="0" smtClean="0"/>
                <a:t>      Jak se tato přeměna nazývá?</a:t>
              </a:r>
            </a:p>
          </p:txBody>
        </p:sp>
        <p:grpSp>
          <p:nvGrpSpPr>
            <p:cNvPr id="24" name="Skupina 23"/>
            <p:cNvGrpSpPr/>
            <p:nvPr/>
          </p:nvGrpSpPr>
          <p:grpSpPr>
            <a:xfrm>
              <a:off x="943039" y="2020655"/>
              <a:ext cx="6894701" cy="646645"/>
              <a:chOff x="790139" y="2234481"/>
              <a:chExt cx="7310253" cy="759826"/>
            </a:xfrm>
          </p:grpSpPr>
          <p:sp>
            <p:nvSpPr>
              <p:cNvPr id="6" name="Obdélník 5"/>
              <p:cNvSpPr/>
              <p:nvPr/>
            </p:nvSpPr>
            <p:spPr>
              <a:xfrm>
                <a:off x="790139" y="2663884"/>
                <a:ext cx="1765637" cy="330423"/>
              </a:xfrm>
              <a:prstGeom prst="rect">
                <a:avLst/>
              </a:prstGeom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LED</a:t>
                </a:r>
                <a:endParaRPr lang="cs-CZ" dirty="0"/>
              </a:p>
            </p:txBody>
          </p:sp>
          <p:sp>
            <p:nvSpPr>
              <p:cNvPr id="7" name="Obdélník 6"/>
              <p:cNvSpPr/>
              <p:nvPr/>
            </p:nvSpPr>
            <p:spPr>
              <a:xfrm>
                <a:off x="6012160" y="2550703"/>
                <a:ext cx="2088232" cy="330423"/>
              </a:xfrm>
              <a:prstGeom prst="rect">
                <a:avLst/>
              </a:prstGeom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VODA</a:t>
                </a:r>
                <a:endParaRPr lang="cs-CZ" dirty="0"/>
              </a:p>
            </p:txBody>
          </p:sp>
          <p:sp>
            <p:nvSpPr>
              <p:cNvPr id="11" name="Obdélník 10"/>
              <p:cNvSpPr/>
              <p:nvPr/>
            </p:nvSpPr>
            <p:spPr>
              <a:xfrm>
                <a:off x="3347864" y="2234481"/>
                <a:ext cx="1728192" cy="369332"/>
              </a:xfrm>
              <a:prstGeom prst="rect">
                <a:avLst/>
              </a:prstGeom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cxnSp>
            <p:nvCxnSpPr>
              <p:cNvPr id="20" name="Pravoúhlá spojnice 19"/>
              <p:cNvCxnSpPr/>
              <p:nvPr/>
            </p:nvCxnSpPr>
            <p:spPr>
              <a:xfrm>
                <a:off x="5148064" y="2439405"/>
                <a:ext cx="792088" cy="290257"/>
              </a:xfrm>
              <a:prstGeom prst="bentConnector3">
                <a:avLst/>
              </a:prstGeom>
              <a:ln>
                <a:tailEnd type="arrow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1" name="Pravoúhlá spojnice 20"/>
              <p:cNvCxnSpPr/>
              <p:nvPr/>
            </p:nvCxnSpPr>
            <p:spPr>
              <a:xfrm flipV="1">
                <a:off x="2555776" y="2439405"/>
                <a:ext cx="721521" cy="303287"/>
              </a:xfrm>
              <a:prstGeom prst="bentConnector3">
                <a:avLst/>
              </a:prstGeom>
              <a:ln>
                <a:tailEnd type="arrow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41" name="Přímá spojnice 40"/>
            <p:cNvCxnSpPr/>
            <p:nvPr/>
          </p:nvCxnSpPr>
          <p:spPr>
            <a:xfrm>
              <a:off x="4788024" y="1773276"/>
              <a:ext cx="3464738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43" name="Přímá spojnice 42"/>
          <p:cNvCxnSpPr/>
          <p:nvPr/>
        </p:nvCxnSpPr>
        <p:spPr>
          <a:xfrm>
            <a:off x="4923539" y="3573016"/>
            <a:ext cx="346473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053237" y="5373216"/>
            <a:ext cx="346473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8509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286083" y="260648"/>
            <a:ext cx="7706297" cy="792088"/>
            <a:chOff x="286083" y="260648"/>
            <a:chExt cx="7706297" cy="792088"/>
          </a:xfrm>
        </p:grpSpPr>
        <p:pic>
          <p:nvPicPr>
            <p:cNvPr id="3" name="Picture 2" descr="C:\Documents and Settings\Administrator\Local Settings\Temporary Internet Files\Content.IE5\O789GNUJ\MC900441498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083" y="260648"/>
              <a:ext cx="792088" cy="7920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223628" y="456637"/>
              <a:ext cx="6768752" cy="400110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ŘEŠENÍ: 2. Doplň  správné odpovědi. </a:t>
              </a:r>
              <a:endParaRPr lang="cs-CZ" sz="2000" dirty="0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038688" y="3857946"/>
            <a:ext cx="6626177" cy="508211"/>
            <a:chOff x="790139" y="2234481"/>
            <a:chExt cx="7310253" cy="759826"/>
          </a:xfrm>
        </p:grpSpPr>
        <p:sp>
          <p:nvSpPr>
            <p:cNvPr id="27" name="Obdélník 26"/>
            <p:cNvSpPr/>
            <p:nvPr/>
          </p:nvSpPr>
          <p:spPr>
            <a:xfrm>
              <a:off x="790139" y="2663884"/>
              <a:ext cx="1765637" cy="330423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VODA</a:t>
              </a:r>
              <a:endParaRPr lang="cs-CZ" dirty="0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6012160" y="2550703"/>
              <a:ext cx="2088232" cy="330423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LED</a:t>
              </a:r>
              <a:endParaRPr lang="cs-CZ" dirty="0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3347864" y="2234481"/>
              <a:ext cx="1728192" cy="36933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rgbClr val="FF0000"/>
                  </a:solidFill>
                </a:rPr>
                <a:t>CHLAD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  <p:cxnSp>
          <p:nvCxnSpPr>
            <p:cNvPr id="30" name="Pravoúhlá spojnice 29"/>
            <p:cNvCxnSpPr/>
            <p:nvPr/>
          </p:nvCxnSpPr>
          <p:spPr>
            <a:xfrm>
              <a:off x="5148064" y="2439405"/>
              <a:ext cx="792088" cy="290257"/>
            </a:xfrm>
            <a:prstGeom prst="bentConnector3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1" name="Pravoúhlá spojnice 30"/>
            <p:cNvCxnSpPr/>
            <p:nvPr/>
          </p:nvCxnSpPr>
          <p:spPr>
            <a:xfrm flipV="1">
              <a:off x="2555776" y="2439405"/>
              <a:ext cx="721521" cy="303287"/>
            </a:xfrm>
            <a:prstGeom prst="bentConnector3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2" name="TextovéPole 31"/>
          <p:cNvSpPr txBox="1"/>
          <p:nvPr/>
        </p:nvSpPr>
        <p:spPr>
          <a:xfrm>
            <a:off x="335667" y="2882676"/>
            <a:ext cx="83183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B. Co musí působit na kapalnou látku (voda), aby se změnila v látku pevnou (led)?</a:t>
            </a:r>
          </a:p>
          <a:p>
            <a:r>
              <a:rPr lang="cs-CZ" dirty="0"/>
              <a:t> </a:t>
            </a:r>
            <a:r>
              <a:rPr lang="cs-CZ" dirty="0" smtClean="0"/>
              <a:t>    Jak se tato přeměna nazývá?          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TUHNUTÍ</a:t>
            </a:r>
          </a:p>
        </p:txBody>
      </p:sp>
      <p:grpSp>
        <p:nvGrpSpPr>
          <p:cNvPr id="33" name="Skupina 32"/>
          <p:cNvGrpSpPr/>
          <p:nvPr/>
        </p:nvGrpSpPr>
        <p:grpSpPr>
          <a:xfrm>
            <a:off x="943039" y="5682528"/>
            <a:ext cx="7062424" cy="594614"/>
            <a:chOff x="790139" y="2234481"/>
            <a:chExt cx="7310253" cy="759826"/>
          </a:xfrm>
        </p:grpSpPr>
        <p:sp>
          <p:nvSpPr>
            <p:cNvPr id="34" name="Obdélník 33"/>
            <p:cNvSpPr/>
            <p:nvPr/>
          </p:nvSpPr>
          <p:spPr>
            <a:xfrm>
              <a:off x="790139" y="2663884"/>
              <a:ext cx="1765637" cy="330423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VODA</a:t>
              </a:r>
              <a:endParaRPr lang="cs-CZ" dirty="0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6012160" y="2550703"/>
              <a:ext cx="2088232" cy="330423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PÁRA</a:t>
              </a:r>
              <a:endParaRPr lang="cs-CZ" dirty="0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3347864" y="2234481"/>
              <a:ext cx="1728192" cy="36933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b="1" dirty="0" smtClean="0">
                  <a:solidFill>
                    <a:srgbClr val="FF0000"/>
                  </a:solidFill>
                </a:rPr>
                <a:t>TEPLO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  <p:cxnSp>
          <p:nvCxnSpPr>
            <p:cNvPr id="37" name="Pravoúhlá spojnice 36"/>
            <p:cNvCxnSpPr/>
            <p:nvPr/>
          </p:nvCxnSpPr>
          <p:spPr>
            <a:xfrm>
              <a:off x="5148064" y="2439405"/>
              <a:ext cx="792088" cy="290257"/>
            </a:xfrm>
            <a:prstGeom prst="bentConnector3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Pravoúhlá spojnice 37"/>
            <p:cNvCxnSpPr/>
            <p:nvPr/>
          </p:nvCxnSpPr>
          <p:spPr>
            <a:xfrm flipV="1">
              <a:off x="2555776" y="2439405"/>
              <a:ext cx="721521" cy="303287"/>
            </a:xfrm>
            <a:prstGeom prst="bentConnector3">
              <a:avLst/>
            </a:prstGeom>
            <a:ln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39" name="TextovéPole 38"/>
          <p:cNvSpPr txBox="1"/>
          <p:nvPr/>
        </p:nvSpPr>
        <p:spPr>
          <a:xfrm>
            <a:off x="335667" y="4653136"/>
            <a:ext cx="84127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C. Co musí působit na kapalnou látku (voda), aby se změnila v látku plynnou (pára)?</a:t>
            </a:r>
          </a:p>
          <a:p>
            <a:r>
              <a:rPr lang="cs-CZ" dirty="0" smtClean="0"/>
              <a:t>     Jak se tato přeměna nazývá?         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VYPAŘOVÁNÍ</a:t>
            </a:r>
            <a:endParaRPr lang="cs-CZ" dirty="0" smtClean="0"/>
          </a:p>
        </p:txBody>
      </p:sp>
      <p:grpSp>
        <p:nvGrpSpPr>
          <p:cNvPr id="45" name="Skupina 44"/>
          <p:cNvGrpSpPr/>
          <p:nvPr/>
        </p:nvGrpSpPr>
        <p:grpSpPr>
          <a:xfrm>
            <a:off x="421703" y="1196752"/>
            <a:ext cx="8326761" cy="1470548"/>
            <a:chOff x="421703" y="1196752"/>
            <a:chExt cx="8326761" cy="1470548"/>
          </a:xfrm>
        </p:grpSpPr>
        <p:sp>
          <p:nvSpPr>
            <p:cNvPr id="5" name="TextovéPole 4"/>
            <p:cNvSpPr txBox="1"/>
            <p:nvPr/>
          </p:nvSpPr>
          <p:spPr>
            <a:xfrm>
              <a:off x="421703" y="1196752"/>
              <a:ext cx="8326761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buAutoNum type="alphaUcPeriod"/>
              </a:pPr>
              <a:r>
                <a:rPr lang="cs-CZ" dirty="0" smtClean="0"/>
                <a:t>Co musí působit na pevnou látku (led), aby se změnila v látku kapalnou (voda) ?</a:t>
              </a:r>
            </a:p>
            <a:p>
              <a:r>
                <a:rPr lang="cs-CZ" dirty="0"/>
                <a:t> </a:t>
              </a:r>
              <a:r>
                <a:rPr lang="cs-CZ" dirty="0" smtClean="0"/>
                <a:t>      Jak se tato přeměna nazývá?                                                      </a:t>
              </a:r>
              <a:r>
                <a:rPr lang="cs-CZ" b="1" dirty="0" smtClean="0">
                  <a:solidFill>
                    <a:srgbClr val="FF0000"/>
                  </a:solidFill>
                </a:rPr>
                <a:t>TÁNÍ</a:t>
              </a:r>
              <a:r>
                <a:rPr lang="cs-CZ" dirty="0" smtClean="0"/>
                <a:t>      </a:t>
              </a:r>
            </a:p>
          </p:txBody>
        </p:sp>
        <p:grpSp>
          <p:nvGrpSpPr>
            <p:cNvPr id="24" name="Skupina 23"/>
            <p:cNvGrpSpPr/>
            <p:nvPr/>
          </p:nvGrpSpPr>
          <p:grpSpPr>
            <a:xfrm>
              <a:off x="943039" y="2020655"/>
              <a:ext cx="6894701" cy="646645"/>
              <a:chOff x="790139" y="2234481"/>
              <a:chExt cx="7310253" cy="759826"/>
            </a:xfrm>
          </p:grpSpPr>
          <p:sp>
            <p:nvSpPr>
              <p:cNvPr id="6" name="Obdélník 5"/>
              <p:cNvSpPr/>
              <p:nvPr/>
            </p:nvSpPr>
            <p:spPr>
              <a:xfrm>
                <a:off x="790139" y="2663884"/>
                <a:ext cx="1765637" cy="330423"/>
              </a:xfrm>
              <a:prstGeom prst="rect">
                <a:avLst/>
              </a:prstGeom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LED</a:t>
                </a:r>
                <a:endParaRPr lang="cs-CZ" dirty="0"/>
              </a:p>
            </p:txBody>
          </p:sp>
          <p:sp>
            <p:nvSpPr>
              <p:cNvPr id="7" name="Obdélník 6"/>
              <p:cNvSpPr/>
              <p:nvPr/>
            </p:nvSpPr>
            <p:spPr>
              <a:xfrm>
                <a:off x="6012160" y="2550703"/>
                <a:ext cx="2088232" cy="330423"/>
              </a:xfrm>
              <a:prstGeom prst="rect">
                <a:avLst/>
              </a:prstGeom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dirty="0" smtClean="0"/>
                  <a:t>VODA</a:t>
                </a:r>
                <a:endParaRPr lang="cs-CZ" dirty="0"/>
              </a:p>
            </p:txBody>
          </p:sp>
          <p:sp>
            <p:nvSpPr>
              <p:cNvPr id="11" name="Obdélník 10"/>
              <p:cNvSpPr/>
              <p:nvPr/>
            </p:nvSpPr>
            <p:spPr>
              <a:xfrm>
                <a:off x="3347864" y="2234481"/>
                <a:ext cx="1728192" cy="369332"/>
              </a:xfrm>
              <a:prstGeom prst="rect">
                <a:avLst/>
              </a:prstGeom>
            </p:spPr>
            <p:style>
              <a:lnRef idx="2">
                <a:schemeClr val="accent3"/>
              </a:lnRef>
              <a:fillRef idx="1">
                <a:schemeClr val="lt1"/>
              </a:fillRef>
              <a:effectRef idx="0">
                <a:schemeClr val="accent3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b="1" dirty="0" smtClean="0">
                    <a:solidFill>
                      <a:srgbClr val="FF0000"/>
                    </a:solidFill>
                  </a:rPr>
                  <a:t>TEPLO</a:t>
                </a:r>
                <a:endParaRPr lang="cs-CZ" b="1" dirty="0">
                  <a:solidFill>
                    <a:srgbClr val="FF0000"/>
                  </a:solidFill>
                </a:endParaRPr>
              </a:p>
            </p:txBody>
          </p:sp>
          <p:cxnSp>
            <p:nvCxnSpPr>
              <p:cNvPr id="20" name="Pravoúhlá spojnice 19"/>
              <p:cNvCxnSpPr/>
              <p:nvPr/>
            </p:nvCxnSpPr>
            <p:spPr>
              <a:xfrm>
                <a:off x="5148064" y="2439405"/>
                <a:ext cx="792088" cy="290257"/>
              </a:xfrm>
              <a:prstGeom prst="bentConnector3">
                <a:avLst/>
              </a:prstGeom>
              <a:ln>
                <a:tailEnd type="arrow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1" name="Pravoúhlá spojnice 20"/>
              <p:cNvCxnSpPr/>
              <p:nvPr/>
            </p:nvCxnSpPr>
            <p:spPr>
              <a:xfrm flipV="1">
                <a:off x="2555776" y="2439405"/>
                <a:ext cx="721521" cy="303287"/>
              </a:xfrm>
              <a:prstGeom prst="bentConnector3">
                <a:avLst/>
              </a:prstGeom>
              <a:ln>
                <a:tailEnd type="arrow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41" name="Přímá spojnice 40"/>
            <p:cNvCxnSpPr/>
            <p:nvPr/>
          </p:nvCxnSpPr>
          <p:spPr>
            <a:xfrm>
              <a:off x="4788024" y="1773276"/>
              <a:ext cx="3464738" cy="0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43" name="Přímá spojnice 42"/>
          <p:cNvCxnSpPr/>
          <p:nvPr/>
        </p:nvCxnSpPr>
        <p:spPr>
          <a:xfrm>
            <a:off x="4923539" y="3429000"/>
            <a:ext cx="346473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053237" y="5276594"/>
            <a:ext cx="346473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5677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9664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POUŽITÉ ZDROJE:</a:t>
            </a:r>
            <a:endParaRPr kumimoji="0" lang="cs-CZ" sz="20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7584" y="1598133"/>
            <a:ext cx="68407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0975" indent="-180975">
              <a:buFont typeface="Arial" pitchFamily="34" charset="0"/>
              <a:buChar char="•"/>
            </a:pPr>
            <a:r>
              <a:rPr lang="cs-CZ" sz="2000" dirty="0" smtClean="0"/>
              <a:t>Obrázky dostupné z WWW: </a:t>
            </a:r>
            <a:r>
              <a:rPr lang="en-US" sz="2000" dirty="0" smtClean="0"/>
              <a:t>&lt;</a:t>
            </a:r>
            <a:r>
              <a:rPr lang="cs-CZ" sz="2000" dirty="0" smtClean="0"/>
              <a:t>http://office.</a:t>
            </a:r>
            <a:r>
              <a:rPr lang="cs-CZ" sz="2000" dirty="0" err="1" smtClean="0"/>
              <a:t>microsoft.com</a:t>
            </a:r>
            <a:r>
              <a:rPr lang="en-US" sz="2000" dirty="0" smtClean="0"/>
              <a:t>&gt;</a:t>
            </a:r>
            <a:r>
              <a:rPr lang="cs-CZ" sz="2000" dirty="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48975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151</TotalTime>
  <Words>390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ZŠP a ZŠS Uherský Brod projekt č. CZ.1.07/1.4.00/21.0961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Alenka</cp:lastModifiedBy>
  <cp:revision>15</cp:revision>
  <dcterms:created xsi:type="dcterms:W3CDTF">2012-05-15T16:39:38Z</dcterms:created>
  <dcterms:modified xsi:type="dcterms:W3CDTF">2012-06-21T12:17:55Z</dcterms:modified>
</cp:coreProperties>
</file>