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CDC480-4A80-4896-A567-0D6DB7B21FE3}" type="presOf" srcId="{100B6B2E-82E6-4C11-B19B-F2DB3A0EA64F}" destId="{645AA564-2E9E-4954-AD87-AE01782CEC59}" srcOrd="0" destOrd="0" presId="urn:microsoft.com/office/officeart/2005/8/layout/target3"/>
    <dgm:cxn modelId="{6594E8FD-C855-4B64-A720-96D901BA83C8}" type="presOf" srcId="{27FE2D31-D344-4B63-A89A-A89AB0D9F3E3}" destId="{FE47432B-CA46-450C-8D8F-66C300A95B52}" srcOrd="0" destOrd="0" presId="urn:microsoft.com/office/officeart/2005/8/layout/target3"/>
    <dgm:cxn modelId="{1C60367C-A576-4A71-9E3A-EF8309ED0DBF}" type="presOf" srcId="{1D8420EA-BFA0-403B-80F5-647FA396CC45}" destId="{8467D0EB-87A2-4285-8ACA-0398EFBF29BC}" srcOrd="1" destOrd="0" presId="urn:microsoft.com/office/officeart/2005/8/layout/target3"/>
    <dgm:cxn modelId="{42BC5358-A1B0-44EE-A0D5-50611C046C05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5A7F12A-F605-47C1-BE47-6365CEF22FB6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9E1B419B-D770-4161-9901-D0C9C82FF901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4027EFD-9C35-4B90-828F-F9826134D3D1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9474044-CB2A-4046-9FDB-10C7E87CD828}" type="presOf" srcId="{1D8420EA-BFA0-403B-80F5-647FA396CC45}" destId="{F7B3C0B7-F0F7-4F49-B02C-3630F8C5FAE5}" srcOrd="0" destOrd="0" presId="urn:microsoft.com/office/officeart/2005/8/layout/target3"/>
    <dgm:cxn modelId="{D38A1F77-56A3-4631-AFB4-35F1524717FE}" type="presOf" srcId="{130831A4-0540-4EC5-8F5A-93030E89D2D9}" destId="{F69CC921-512E-49F4-824C-A648EC5F27A5}" srcOrd="0" destOrd="0" presId="urn:microsoft.com/office/officeart/2005/8/layout/target3"/>
    <dgm:cxn modelId="{EF7289F2-C54D-48F0-872E-A1AC07015E0B}" type="presParOf" srcId="{FE47432B-CA46-450C-8D8F-66C300A95B52}" destId="{B522209E-30D0-49D6-A340-2D383A11C668}" srcOrd="0" destOrd="0" presId="urn:microsoft.com/office/officeart/2005/8/layout/target3"/>
    <dgm:cxn modelId="{9D07CBB8-4960-420B-8BAA-722CBDE5048C}" type="presParOf" srcId="{FE47432B-CA46-450C-8D8F-66C300A95B52}" destId="{ED5A8377-51D5-4DC5-B0E7-680166966720}" srcOrd="1" destOrd="0" presId="urn:microsoft.com/office/officeart/2005/8/layout/target3"/>
    <dgm:cxn modelId="{7B5F12C4-D9B2-4AF9-8946-936116BAA6A4}" type="presParOf" srcId="{FE47432B-CA46-450C-8D8F-66C300A95B52}" destId="{F69CC921-512E-49F4-824C-A648EC5F27A5}" srcOrd="2" destOrd="0" presId="urn:microsoft.com/office/officeart/2005/8/layout/target3"/>
    <dgm:cxn modelId="{40180254-D05F-4E29-8F15-E16A2B574849}" type="presParOf" srcId="{FE47432B-CA46-450C-8D8F-66C300A95B52}" destId="{61C9CE18-EDA6-4EDF-BA1C-09779D38FBBF}" srcOrd="3" destOrd="0" presId="urn:microsoft.com/office/officeart/2005/8/layout/target3"/>
    <dgm:cxn modelId="{AB7D5C2F-9A73-4929-AB7E-1DEB6B798A57}" type="presParOf" srcId="{FE47432B-CA46-450C-8D8F-66C300A95B52}" destId="{D60DEAAB-7AFE-435A-ACF6-18851E4B0426}" srcOrd="4" destOrd="0" presId="urn:microsoft.com/office/officeart/2005/8/layout/target3"/>
    <dgm:cxn modelId="{7F628533-5764-4608-AD75-DD07A00D49BD}" type="presParOf" srcId="{FE47432B-CA46-450C-8D8F-66C300A95B52}" destId="{F7B3C0B7-F0F7-4F49-B02C-3630F8C5FAE5}" srcOrd="5" destOrd="0" presId="urn:microsoft.com/office/officeart/2005/8/layout/target3"/>
    <dgm:cxn modelId="{296DEBB1-B8E3-45A9-9CD1-46B2E5D91B59}" type="presParOf" srcId="{FE47432B-CA46-450C-8D8F-66C300A95B52}" destId="{C9DA9446-E2D3-4F6A-8960-3CADFBF870B8}" srcOrd="6" destOrd="0" presId="urn:microsoft.com/office/officeart/2005/8/layout/target3"/>
    <dgm:cxn modelId="{FEB39D0D-3F69-4DC9-B85B-B5C78AFC71B8}" type="presParOf" srcId="{FE47432B-CA46-450C-8D8F-66C300A95B52}" destId="{9726EC6F-D322-4CD3-B489-1BE3DF7CE70B}" srcOrd="7" destOrd="0" presId="urn:microsoft.com/office/officeart/2005/8/layout/target3"/>
    <dgm:cxn modelId="{BB40C3F9-74BC-4291-8533-27138660BD7F}" type="presParOf" srcId="{FE47432B-CA46-450C-8D8F-66C300A95B52}" destId="{645AA564-2E9E-4954-AD87-AE01782CEC59}" srcOrd="8" destOrd="0" presId="urn:microsoft.com/office/officeart/2005/8/layout/target3"/>
    <dgm:cxn modelId="{313708E2-D335-47D5-BEFE-C4A6D7DE4485}" type="presParOf" srcId="{FE47432B-CA46-450C-8D8F-66C300A95B52}" destId="{8538CAC4-6A86-42B8-B5AF-2FF155DB9D02}" srcOrd="9" destOrd="0" presId="urn:microsoft.com/office/officeart/2005/8/layout/target3"/>
    <dgm:cxn modelId="{AAD6AF21-65D9-4696-9B88-8D49D8542D9D}" type="presParOf" srcId="{FE47432B-CA46-450C-8D8F-66C300A95B52}" destId="{26FD6024-A07F-46D0-8BC0-B5E595C5673D}" srcOrd="10" destOrd="0" presId="urn:microsoft.com/office/officeart/2005/8/layout/target3"/>
    <dgm:cxn modelId="{899AC966-4B13-415B-AB0C-E800BE5E8931}" type="presParOf" srcId="{FE47432B-CA46-450C-8D8F-66C300A95B52}" destId="{E73F1C26-6DCD-4001-88B9-355E01E2BCE7}" srcOrd="11" destOrd="0" presId="urn:microsoft.com/office/officeart/2005/8/layout/target3"/>
    <dgm:cxn modelId="{9F33C739-158E-4B94-B7B1-C16F662BA23E}" type="presParOf" srcId="{FE47432B-CA46-450C-8D8F-66C300A95B52}" destId="{8E23E229-92FC-49D1-B5FE-0303176B8A4E}" srcOrd="12" destOrd="0" presId="urn:microsoft.com/office/officeart/2005/8/layout/target3"/>
    <dgm:cxn modelId="{57C0532C-128F-4CDF-ACA9-DE8E05EF6D8A}" type="presParOf" srcId="{FE47432B-CA46-450C-8D8F-66C300A95B52}" destId="{8467D0EB-87A2-4285-8ACA-0398EFBF29BC}" srcOrd="13" destOrd="0" presId="urn:microsoft.com/office/officeart/2005/8/layout/target3"/>
    <dgm:cxn modelId="{73352292-692E-4B1E-9E74-B7056F2E4D3E}" type="presParOf" srcId="{FE47432B-CA46-450C-8D8F-66C300A95B52}" destId="{DBA8199F-D892-4A8E-A352-2B7844050E09}" srcOrd="14" destOrd="0" presId="urn:microsoft.com/office/officeart/2005/8/layout/target3"/>
    <dgm:cxn modelId="{C2FB3D4A-A8C9-428E-8D32-31E99A0043F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929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524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688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329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722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5185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1033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9264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643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4676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5580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8596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0964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900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6406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8312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3311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7203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971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5769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1886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411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D80B77-82F1-4BBD-A41B-D7319EF7D80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A2ED8-E82C-458E-A2B6-5E6FCFC5377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480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38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673065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6635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68337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Hlásky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856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65182"/>
              </p:ext>
            </p:extLst>
          </p:nvPr>
        </p:nvGraphicFramePr>
        <p:xfrm>
          <a:off x="539552" y="3140968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4514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rozdělují hlásky na samohlásky a souhlásky.  Barevně vyznačují obě skupiny. Vymýšlí slova začínající samohláskou či souhláskou. V materiálu jsou využity animace (dodržujte pokynů). Část materiálu je možné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využít jako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pracovní list.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854257"/>
              </p:ext>
            </p:extLst>
          </p:nvPr>
        </p:nvGraphicFramePr>
        <p:xfrm>
          <a:off x="539552" y="1196752"/>
          <a:ext cx="8280920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zvukové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 grafické podoby skupin dě,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tě, ně ve slovech.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rozlišovat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zvukovou a grafickou podobu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hlásek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 Dokáže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je rozdělovat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na samohlásky a souhlásky.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082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Hlásky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67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80728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HLÁSKY rozdělujeme: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SAMOHLÁSKY ….. 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 e  i  o   u   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SOUHLÁSKY ……..  </a:t>
            </a:r>
            <a:r>
              <a:rPr lang="cs-CZ" dirty="0">
                <a:solidFill>
                  <a:srgbClr val="002060"/>
                </a:solidFill>
              </a:rPr>
              <a:t>o</a:t>
            </a:r>
            <a:r>
              <a:rPr lang="cs-CZ" dirty="0" smtClean="0">
                <a:solidFill>
                  <a:srgbClr val="002060"/>
                </a:solidFill>
              </a:rPr>
              <a:t>statní hlásky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849081" y="358885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y </a:t>
            </a:r>
            <a:r>
              <a:rPr lang="cs-CZ" sz="1400" dirty="0" smtClean="0">
                <a:solidFill>
                  <a:srgbClr val="FFFF00"/>
                </a:solidFill>
              </a:rPr>
              <a:t>11.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538495" y="479040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6.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1256" y="382896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2.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138117" y="467338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4.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080948" y="466077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3.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80917" y="360452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1.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943390" y="476432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O </a:t>
            </a:r>
            <a:r>
              <a:rPr lang="cs-CZ" sz="1400" dirty="0" smtClean="0">
                <a:solidFill>
                  <a:srgbClr val="FFFF00"/>
                </a:solidFill>
              </a:rPr>
              <a:t>8.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87846" y="36822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7.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76779" y="45813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u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10.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652120" y="375898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9.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763481" y="420357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12.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081295" y="375898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</a:p>
          <a:p>
            <a:pPr algn="ctr"/>
            <a:r>
              <a:rPr lang="cs-CZ" sz="1400" dirty="0" smtClean="0">
                <a:solidFill>
                  <a:srgbClr val="FFFF00"/>
                </a:solidFill>
              </a:rPr>
              <a:t>5.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20" name="Ohnutý pruh 19"/>
          <p:cNvSpPr/>
          <p:nvPr/>
        </p:nvSpPr>
        <p:spPr>
          <a:xfrm rot="10800000">
            <a:off x="827584" y="2060847"/>
            <a:ext cx="7272808" cy="1490463"/>
          </a:xfrm>
          <a:prstGeom prst="blockArc">
            <a:avLst>
              <a:gd name="adj1" fmla="val 10746349"/>
              <a:gd name="adj2" fmla="val 20585"/>
              <a:gd name="adj3" fmla="val 14455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2566" y="5877272"/>
            <a:ext cx="5735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Ulož hrášek se samohláskou do misky a </a:t>
            </a:r>
            <a:r>
              <a:rPr lang="cs-CZ" dirty="0" smtClean="0"/>
              <a:t>klikni.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339752" y="23813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3473446" y="243673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4583081" y="243673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703556" y="23813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6849081" y="22031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6849081" y="22031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703556" y="236564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u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583081" y="243673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473446" y="243673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339752" y="236564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1223717" y="21758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1223717" y="21758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70442" y="6246604"/>
            <a:ext cx="3281283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Kontrolu proveď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11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  <p:bldP spid="16" grpId="0" animBg="1"/>
      <p:bldP spid="19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Zakřivená spojnice 2"/>
          <p:cNvCxnSpPr/>
          <p:nvPr/>
        </p:nvCxnSpPr>
        <p:spPr>
          <a:xfrm rot="5400000" flipH="1" flipV="1">
            <a:off x="4680012" y="2528900"/>
            <a:ext cx="4464496" cy="1944216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16200000" flipH="1">
            <a:off x="467544" y="1628800"/>
            <a:ext cx="4464496" cy="3168352"/>
          </a:xfrm>
          <a:prstGeom prst="curved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284784" y="389913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646831" y="980727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70384" y="3280968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028384" y="3899132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654658" y="1714924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Y</a:t>
            </a:r>
          </a:p>
        </p:txBody>
      </p:sp>
      <p:sp>
        <p:nvSpPr>
          <p:cNvPr id="15" name="Ovál 14"/>
          <p:cNvSpPr/>
          <p:nvPr/>
        </p:nvSpPr>
        <p:spPr>
          <a:xfrm>
            <a:off x="4821026" y="1905176"/>
            <a:ext cx="914400" cy="91440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087584" y="4716247"/>
            <a:ext cx="914400" cy="91440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N</a:t>
            </a:r>
          </a:p>
        </p:txBody>
      </p:sp>
      <p:sp>
        <p:nvSpPr>
          <p:cNvPr id="17" name="Ovál 16"/>
          <p:cNvSpPr/>
          <p:nvPr/>
        </p:nvSpPr>
        <p:spPr>
          <a:xfrm>
            <a:off x="2089004" y="4766319"/>
            <a:ext cx="914400" cy="91440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Z</a:t>
            </a:r>
          </a:p>
        </p:txBody>
      </p:sp>
      <p:sp>
        <p:nvSpPr>
          <p:cNvPr id="18" name="Ovál 17"/>
          <p:cNvSpPr/>
          <p:nvPr/>
        </p:nvSpPr>
        <p:spPr>
          <a:xfrm>
            <a:off x="226368" y="4813532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T</a:t>
            </a:r>
          </a:p>
        </p:txBody>
      </p:sp>
      <p:sp>
        <p:nvSpPr>
          <p:cNvPr id="19" name="Ovál 18"/>
          <p:cNvSpPr/>
          <p:nvPr/>
        </p:nvSpPr>
        <p:spPr>
          <a:xfrm>
            <a:off x="4185114" y="800524"/>
            <a:ext cx="914400" cy="91440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791006" y="692696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69269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SAMOHLÁSKY                                                         SOUHLÁSKY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7584" y="6246604"/>
            <a:ext cx="7401513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Navleč korálky na správnou šňůrku. Pro korálek si vždy klikni.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683568" y="1097507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115615" y="1938293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1785391" y="2638275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2683799" y="285638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369568" y="350100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771854" y="438038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5636424" y="4283758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5940152" y="3465984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6656784" y="3043808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7140089" y="2231650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7427168" y="1459423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84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xit" presetSubtype="21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1" presetClass="exit" presetSubtype="0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6" y="1196752"/>
            <a:ext cx="7475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slovech podtrhni samohlásky červeně a souhlásky modře.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4806" y="1924294"/>
            <a:ext cx="7920877" cy="156966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j a r o      s o v a       f i l m y      v á n o c e</a:t>
            </a:r>
          </a:p>
          <a:p>
            <a:endParaRPr lang="cs-CZ" sz="2400" dirty="0"/>
          </a:p>
          <a:p>
            <a:r>
              <a:rPr lang="cs-CZ" sz="2400" dirty="0" smtClean="0"/>
              <a:t>    g u m a   d i v o č á k    r ů ž e   d ě d e č e k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5" y="3645024"/>
            <a:ext cx="75608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Napiš:                                                                                 3 slova, která začínají samohláskou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3 slova, která začínají souhláskou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5" y="404664"/>
            <a:ext cx="168578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57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0567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Řešení zadaných úkolů: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Hrášek v misce </a:t>
            </a:r>
            <a:r>
              <a:rPr lang="cs-CZ" dirty="0" smtClean="0"/>
              <a:t>…… a   e   i   o   u   y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Korálky</a:t>
            </a:r>
            <a:r>
              <a:rPr lang="cs-CZ" dirty="0" smtClean="0"/>
              <a:t>  -   samohlásky  …..  A  E  I  O  U  </a:t>
            </a:r>
            <a:r>
              <a:rPr lang="cs-CZ" dirty="0"/>
              <a:t>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souhlásky  ……..   T  L  Z  S  N 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Slova</a:t>
            </a:r>
            <a:endParaRPr lang="cs-CZ" dirty="0"/>
          </a:p>
          <a:p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206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002060"/>
                </a:solidFill>
              </a:rPr>
              <a:t> v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00206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 smtClean="0">
                <a:solidFill>
                  <a:srgbClr val="002060"/>
                </a:solidFill>
              </a:rPr>
              <a:t>l m</a:t>
            </a:r>
            <a:r>
              <a:rPr lang="cs-CZ" dirty="0" smtClean="0">
                <a:solidFill>
                  <a:srgbClr val="FF0000"/>
                </a:solidFill>
              </a:rPr>
              <a:t> y          </a:t>
            </a:r>
            <a:r>
              <a:rPr lang="cs-CZ" dirty="0" smtClean="0">
                <a:solidFill>
                  <a:srgbClr val="002060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>
                <a:solidFill>
                  <a:srgbClr val="002060"/>
                </a:solidFill>
              </a:rPr>
              <a:t>g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2060"/>
                </a:solidFill>
              </a:rPr>
              <a:t>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č 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k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2060"/>
                </a:solidFill>
              </a:rPr>
              <a:t> r</a:t>
            </a:r>
            <a:r>
              <a:rPr lang="cs-CZ" dirty="0" smtClean="0">
                <a:solidFill>
                  <a:srgbClr val="FF0000"/>
                </a:solidFill>
              </a:rPr>
              <a:t> ů</a:t>
            </a:r>
            <a:r>
              <a:rPr lang="cs-CZ" dirty="0" smtClean="0">
                <a:solidFill>
                  <a:srgbClr val="002060"/>
                </a:solidFill>
              </a:rPr>
              <a:t> ž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2060"/>
                </a:solidFill>
              </a:rPr>
              <a:t> d 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 č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k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/>
              <a:t>      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Slova začínající samohláskou                                           </a:t>
            </a:r>
            <a:r>
              <a:rPr lang="cs-CZ" dirty="0" smtClean="0"/>
              <a:t>např.   ahoj   elektrika   inkoust   okurka  uhlí   ……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Slova začínající souhláskou</a:t>
            </a:r>
          </a:p>
          <a:p>
            <a:r>
              <a:rPr lang="cs-CZ" dirty="0"/>
              <a:t>n</a:t>
            </a:r>
            <a:r>
              <a:rPr lang="cs-CZ" dirty="0" smtClean="0"/>
              <a:t>apř.   slon   nos   klas   mléko   sýr   domeček  ….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73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8760"/>
            <a:ext cx="4552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byly použity  jen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88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278</TotalTime>
  <Words>465</Words>
  <Application>Microsoft Office PowerPoint</Application>
  <PresentationFormat>Předvádění na obrazovce (4:3)</PresentationFormat>
  <Paragraphs>113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Summer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34</cp:revision>
  <dcterms:created xsi:type="dcterms:W3CDTF">2011-12-29T04:44:52Z</dcterms:created>
  <dcterms:modified xsi:type="dcterms:W3CDTF">2012-07-11T12:38:30Z</dcterms:modified>
</cp:coreProperties>
</file>