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61" r:id="rId4"/>
    <p:sldId id="262" r:id="rId5"/>
    <p:sldId id="256" r:id="rId6"/>
    <p:sldId id="259" r:id="rId7"/>
    <p:sldId id="257" r:id="rId8"/>
    <p:sldId id="258" r:id="rId9"/>
    <p:sldId id="260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572" y="-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5E36AFF-4784-4A66-AB6A-FDD15F4D4CBF}" type="presOf" srcId="{914700B9-77B5-440A-A438-DE98B6D4894D}" destId="{E73F1C26-6DCD-4001-88B9-355E01E2BCE7}" srcOrd="0" destOrd="0" presId="urn:microsoft.com/office/officeart/2005/8/layout/target3"/>
    <dgm:cxn modelId="{5CBF57C9-DF6A-4F3C-BB17-5BBD418874B9}" type="presOf" srcId="{1D8420EA-BFA0-403B-80F5-647FA396CC45}" destId="{F7B3C0B7-F0F7-4F49-B02C-3630F8C5FAE5}" srcOrd="0" destOrd="0" presId="urn:microsoft.com/office/officeart/2005/8/layout/target3"/>
    <dgm:cxn modelId="{54ACA03F-CE68-45A6-8931-D0EF458BD070}" type="presOf" srcId="{130831A4-0540-4EC5-8F5A-93030E89D2D9}" destId="{F69CC921-512E-49F4-824C-A648EC5F27A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CABB73D6-98A1-4FA0-A078-4C2CECA8A36C}" type="presOf" srcId="{100B6B2E-82E6-4C11-B19B-F2DB3A0EA64F}" destId="{645AA564-2E9E-4954-AD87-AE01782CEC59}" srcOrd="0" destOrd="0" presId="urn:microsoft.com/office/officeart/2005/8/layout/target3"/>
    <dgm:cxn modelId="{134A282C-F91E-4E64-81C2-379101FE1DB6}" type="presOf" srcId="{1D8420EA-BFA0-403B-80F5-647FA396CC45}" destId="{8467D0EB-87A2-4285-8ACA-0398EFBF29BC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E324A712-3EEA-4771-92CA-3FBE1F468C5E}" type="presOf" srcId="{130831A4-0540-4EC5-8F5A-93030E89D2D9}" destId="{8E23E229-92FC-49D1-B5FE-0303176B8A4E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4F9D5B31-873A-4EB3-8FD4-BB1DF67FA62D}" type="presOf" srcId="{27FE2D31-D344-4B63-A89A-A89AB0D9F3E3}" destId="{FE47432B-CA46-450C-8D8F-66C300A95B52}" srcOrd="0" destOrd="0" presId="urn:microsoft.com/office/officeart/2005/8/layout/target3"/>
    <dgm:cxn modelId="{BA1CD3F4-DFF4-4209-9331-3AD711021446}" type="presOf" srcId="{914700B9-77B5-440A-A438-DE98B6D4894D}" destId="{BD9AF279-D483-48F2-BBBD-45F8E8923512}" srcOrd="1" destOrd="0" presId="urn:microsoft.com/office/officeart/2005/8/layout/target3"/>
    <dgm:cxn modelId="{B67196B9-59DC-4B9D-A77C-E7D9C44E6C90}" type="presOf" srcId="{100B6B2E-82E6-4C11-B19B-F2DB3A0EA64F}" destId="{DBA8199F-D892-4A8E-A352-2B7844050E09}" srcOrd="1" destOrd="0" presId="urn:microsoft.com/office/officeart/2005/8/layout/target3"/>
    <dgm:cxn modelId="{75E3F555-4AA2-4EB3-B78B-A98A4F2A1B50}" type="presParOf" srcId="{FE47432B-CA46-450C-8D8F-66C300A95B52}" destId="{B522209E-30D0-49D6-A340-2D383A11C668}" srcOrd="0" destOrd="0" presId="urn:microsoft.com/office/officeart/2005/8/layout/target3"/>
    <dgm:cxn modelId="{BEE43CF6-2FB4-446D-9879-59EF0A79BBB6}" type="presParOf" srcId="{FE47432B-CA46-450C-8D8F-66C300A95B52}" destId="{ED5A8377-51D5-4DC5-B0E7-680166966720}" srcOrd="1" destOrd="0" presId="urn:microsoft.com/office/officeart/2005/8/layout/target3"/>
    <dgm:cxn modelId="{045498B1-BC9F-4011-9D78-A60514584CA3}" type="presParOf" srcId="{FE47432B-CA46-450C-8D8F-66C300A95B52}" destId="{F69CC921-512E-49F4-824C-A648EC5F27A5}" srcOrd="2" destOrd="0" presId="urn:microsoft.com/office/officeart/2005/8/layout/target3"/>
    <dgm:cxn modelId="{BB12C5ED-4386-42EA-B8EE-13698B2ABC90}" type="presParOf" srcId="{FE47432B-CA46-450C-8D8F-66C300A95B52}" destId="{61C9CE18-EDA6-4EDF-BA1C-09779D38FBBF}" srcOrd="3" destOrd="0" presId="urn:microsoft.com/office/officeart/2005/8/layout/target3"/>
    <dgm:cxn modelId="{4BB90E8D-674F-4A17-82FB-28482EDD35E9}" type="presParOf" srcId="{FE47432B-CA46-450C-8D8F-66C300A95B52}" destId="{D60DEAAB-7AFE-435A-ACF6-18851E4B0426}" srcOrd="4" destOrd="0" presId="urn:microsoft.com/office/officeart/2005/8/layout/target3"/>
    <dgm:cxn modelId="{2AF15479-A1C0-41D3-A6AC-535B248DC23D}" type="presParOf" srcId="{FE47432B-CA46-450C-8D8F-66C300A95B52}" destId="{F7B3C0B7-F0F7-4F49-B02C-3630F8C5FAE5}" srcOrd="5" destOrd="0" presId="urn:microsoft.com/office/officeart/2005/8/layout/target3"/>
    <dgm:cxn modelId="{C2AFF505-AB15-4458-9818-D4C67EA23F18}" type="presParOf" srcId="{FE47432B-CA46-450C-8D8F-66C300A95B52}" destId="{C9DA9446-E2D3-4F6A-8960-3CADFBF870B8}" srcOrd="6" destOrd="0" presId="urn:microsoft.com/office/officeart/2005/8/layout/target3"/>
    <dgm:cxn modelId="{D0B4047E-04E0-4C35-9240-43E752A341C0}" type="presParOf" srcId="{FE47432B-CA46-450C-8D8F-66C300A95B52}" destId="{9726EC6F-D322-4CD3-B489-1BE3DF7CE70B}" srcOrd="7" destOrd="0" presId="urn:microsoft.com/office/officeart/2005/8/layout/target3"/>
    <dgm:cxn modelId="{0E62E83C-8BB2-4D45-80D8-382730AC2B3C}" type="presParOf" srcId="{FE47432B-CA46-450C-8D8F-66C300A95B52}" destId="{645AA564-2E9E-4954-AD87-AE01782CEC59}" srcOrd="8" destOrd="0" presId="urn:microsoft.com/office/officeart/2005/8/layout/target3"/>
    <dgm:cxn modelId="{39A6DB79-DBDA-4DF5-9580-46ADC68CAFAF}" type="presParOf" srcId="{FE47432B-CA46-450C-8D8F-66C300A95B52}" destId="{8538CAC4-6A86-42B8-B5AF-2FF155DB9D02}" srcOrd="9" destOrd="0" presId="urn:microsoft.com/office/officeart/2005/8/layout/target3"/>
    <dgm:cxn modelId="{958E2430-2586-4D62-8948-5AE80D62C1B7}" type="presParOf" srcId="{FE47432B-CA46-450C-8D8F-66C300A95B52}" destId="{26FD6024-A07F-46D0-8BC0-B5E595C5673D}" srcOrd="10" destOrd="0" presId="urn:microsoft.com/office/officeart/2005/8/layout/target3"/>
    <dgm:cxn modelId="{C3692DDD-6B74-46E6-A4E2-CB9B019F1DD7}" type="presParOf" srcId="{FE47432B-CA46-450C-8D8F-66C300A95B52}" destId="{E73F1C26-6DCD-4001-88B9-355E01E2BCE7}" srcOrd="11" destOrd="0" presId="urn:microsoft.com/office/officeart/2005/8/layout/target3"/>
    <dgm:cxn modelId="{E5677D5F-1E7E-4B7E-90F0-489FCDF29EE6}" type="presParOf" srcId="{FE47432B-CA46-450C-8D8F-66C300A95B52}" destId="{8E23E229-92FC-49D1-B5FE-0303176B8A4E}" srcOrd="12" destOrd="0" presId="urn:microsoft.com/office/officeart/2005/8/layout/target3"/>
    <dgm:cxn modelId="{B662762C-502C-4A96-BDB1-FD03C3B5046E}" type="presParOf" srcId="{FE47432B-CA46-450C-8D8F-66C300A95B52}" destId="{8467D0EB-87A2-4285-8ACA-0398EFBF29BC}" srcOrd="13" destOrd="0" presId="urn:microsoft.com/office/officeart/2005/8/layout/target3"/>
    <dgm:cxn modelId="{33C56113-49A3-45E3-8BB5-774CAFC6BA27}" type="presParOf" srcId="{FE47432B-CA46-450C-8D8F-66C300A95B52}" destId="{DBA8199F-D892-4A8E-A352-2B7844050E09}" srcOrd="14" destOrd="0" presId="urn:microsoft.com/office/officeart/2005/8/layout/target3"/>
    <dgm:cxn modelId="{9D931FE1-2B85-4A78-939F-5502C06CF1F5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7640670-25CB-408B-8EBC-FF40CC5E5E51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1C6BA70-2E59-4AC0-9735-EAC82111E5E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7640670-25CB-408B-8EBC-FF40CC5E5E51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1C6BA70-2E59-4AC0-9735-EAC82111E5E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7640670-25CB-408B-8EBC-FF40CC5E5E51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1C6BA70-2E59-4AC0-9735-EAC82111E5E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40670-25CB-408B-8EBC-FF40CC5E5E51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6BA70-2E59-4AC0-9735-EAC82111E5E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40670-25CB-408B-8EBC-FF40CC5E5E51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6BA70-2E59-4AC0-9735-EAC82111E5E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7640670-25CB-408B-8EBC-FF40CC5E5E51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1C6BA70-2E59-4AC0-9735-EAC82111E5E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40670-25CB-408B-8EBC-FF40CC5E5E51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6BA70-2E59-4AC0-9735-EAC82111E5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7640670-25CB-408B-8EBC-FF40CC5E5E51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1C6BA70-2E59-4AC0-9735-EAC82111E5E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7640670-25CB-408B-8EBC-FF40CC5E5E51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1C6BA70-2E59-4AC0-9735-EAC82111E5E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40670-25CB-408B-8EBC-FF40CC5E5E51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6BA70-2E59-4AC0-9735-EAC82111E5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40670-25CB-408B-8EBC-FF40CC5E5E51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C6BA70-2E59-4AC0-9735-EAC82111E5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87413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9046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995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5099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58597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7600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43202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9550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8116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1311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387381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45920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933344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03505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046136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33166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09175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44784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06196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634413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445837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5726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7640670-25CB-408B-8EBC-FF40CC5E5E51}" type="datetimeFigureOut">
              <a:rPr lang="cs-CZ" smtClean="0"/>
              <a:t>13.7.2012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1C6BA70-2E59-4AC0-9735-EAC82111E5E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7018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10046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51756139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37321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2076205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VY_32_INOVACE_02_S01-Čj-2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Prosinec 2011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Slabika a slovo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0595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3504621"/>
              </p:ext>
            </p:extLst>
          </p:nvPr>
        </p:nvGraphicFramePr>
        <p:xfrm>
          <a:off x="539552" y="3573016"/>
          <a:ext cx="8280920" cy="27995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pro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využitím interaktivní tabule.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 a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fixu. V materiálu žáci spojují slabiky do slov. Určují počet slabik ve slově.  Slova čtou se správnou délkou hlásek. V 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1568948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skládání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slabik do slov a k rozkladu slov na slabiky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rozlišuje slabiky, slova. Dokáže určit počet slabik ve slově,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plynule číst slova se správnou délkou hlásek.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6346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>
                <a:solidFill>
                  <a:schemeClr val="accent3"/>
                </a:solidFill>
              </a:rPr>
              <a:t>Č</a:t>
            </a:r>
            <a:r>
              <a:rPr lang="cs-CZ" sz="6000" dirty="0" smtClean="0">
                <a:solidFill>
                  <a:schemeClr val="accent3"/>
                </a:solidFill>
              </a:rPr>
              <a:t>eský jazyk 2</a:t>
            </a:r>
            <a:endParaRPr lang="cs-CZ" sz="6000" dirty="0">
              <a:solidFill>
                <a:schemeClr val="accent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79912" y="4941168"/>
            <a:ext cx="6676256" cy="15156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Slabika a slovo</a:t>
            </a:r>
            <a:endParaRPr lang="cs-CZ" sz="32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6365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1319635" y="1218445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2168653" y="3266309"/>
            <a:ext cx="914400" cy="914400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li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970226" y="3266309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vlas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373078" y="2590045"/>
            <a:ext cx="914400" cy="914400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pán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6937087" y="1549697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vlk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5686075" y="3371091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lo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2234035" y="2245284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dě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3301908" y="3175049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kej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513027" y="2245284"/>
            <a:ext cx="914400" cy="914400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tu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4216308" y="1218445"/>
            <a:ext cx="914400" cy="914400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tor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4708735" y="3047245"/>
            <a:ext cx="914400" cy="914400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mo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2569536" y="1166450"/>
            <a:ext cx="914400" cy="914400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ka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3948032" y="2259894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7207832" y="3266309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ma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5605005" y="1584994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pu</a:t>
            </a:r>
            <a:endParaRPr lang="cs-CZ" dirty="0"/>
          </a:p>
        </p:txBody>
      </p:sp>
      <p:sp>
        <p:nvSpPr>
          <p:cNvPr id="19" name="Vodorovný svitek 18"/>
          <p:cNvSpPr/>
          <p:nvPr/>
        </p:nvSpPr>
        <p:spPr>
          <a:xfrm>
            <a:off x="2081436" y="4488900"/>
            <a:ext cx="1143000" cy="1033272"/>
          </a:xfrm>
          <a:prstGeom prst="horizontalScroll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</a:t>
            </a:r>
            <a:endParaRPr lang="cs-CZ" dirty="0"/>
          </a:p>
        </p:txBody>
      </p:sp>
      <p:sp>
        <p:nvSpPr>
          <p:cNvPr id="20" name="Vodorovný svitek 19"/>
          <p:cNvSpPr/>
          <p:nvPr/>
        </p:nvSpPr>
        <p:spPr>
          <a:xfrm>
            <a:off x="5347597" y="5589240"/>
            <a:ext cx="2875107" cy="1033272"/>
          </a:xfrm>
          <a:prstGeom prst="horizontalScroll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_____________________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Vodorovný svitek 20"/>
          <p:cNvSpPr/>
          <p:nvPr/>
        </p:nvSpPr>
        <p:spPr>
          <a:xfrm>
            <a:off x="4787336" y="4488900"/>
            <a:ext cx="1561142" cy="1033272"/>
          </a:xfrm>
          <a:prstGeom prst="horizontalScroll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Vodorovný svitek 21"/>
          <p:cNvSpPr/>
          <p:nvPr/>
        </p:nvSpPr>
        <p:spPr>
          <a:xfrm>
            <a:off x="748135" y="4488900"/>
            <a:ext cx="1143000" cy="1033272"/>
          </a:xfrm>
          <a:prstGeom prst="horizontalScroll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</a:t>
            </a:r>
            <a:endParaRPr lang="cs-CZ" dirty="0"/>
          </a:p>
        </p:txBody>
      </p:sp>
      <p:sp>
        <p:nvSpPr>
          <p:cNvPr id="23" name="Vodorovný svitek 22"/>
          <p:cNvSpPr/>
          <p:nvPr/>
        </p:nvSpPr>
        <p:spPr>
          <a:xfrm>
            <a:off x="3376532" y="4488900"/>
            <a:ext cx="1143000" cy="1033272"/>
          </a:xfrm>
          <a:prstGeom prst="horizontalScroll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______</a:t>
            </a:r>
            <a:endParaRPr lang="cs-CZ" dirty="0"/>
          </a:p>
        </p:txBody>
      </p:sp>
      <p:sp>
        <p:nvSpPr>
          <p:cNvPr id="24" name="Vodorovný svitek 23"/>
          <p:cNvSpPr/>
          <p:nvPr/>
        </p:nvSpPr>
        <p:spPr>
          <a:xfrm>
            <a:off x="2451918" y="5589240"/>
            <a:ext cx="2614380" cy="1033272"/>
          </a:xfrm>
          <a:prstGeom prst="horizontalScroll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___________________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Vodorovný svitek 24"/>
          <p:cNvSpPr/>
          <p:nvPr/>
        </p:nvSpPr>
        <p:spPr>
          <a:xfrm>
            <a:off x="6600475" y="4488900"/>
            <a:ext cx="1587624" cy="1033272"/>
          </a:xfrm>
          <a:prstGeom prst="horizontalScroll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__________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970226" y="402642"/>
            <a:ext cx="76342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Spoj bubliny se slabikami tak, aby vznikla 3 jednoslabičná, </a:t>
            </a:r>
            <a:br>
              <a:rPr lang="cs-CZ" dirty="0" smtClean="0"/>
            </a:br>
            <a:r>
              <a:rPr lang="cs-CZ" dirty="0" smtClean="0"/>
              <a:t>3 dvojslabičná a 2 trojslabičná slova. Slova napiš na lístky.</a:t>
            </a:r>
            <a:endParaRPr lang="cs-CZ" dirty="0"/>
          </a:p>
        </p:txBody>
      </p:sp>
      <p:sp>
        <p:nvSpPr>
          <p:cNvPr id="27" name="Vodorovný svitek 26"/>
          <p:cNvSpPr/>
          <p:nvPr/>
        </p:nvSpPr>
        <p:spPr>
          <a:xfrm>
            <a:off x="686201" y="5589240"/>
            <a:ext cx="1482452" cy="1033272"/>
          </a:xfrm>
          <a:prstGeom prst="horizontalScroll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_________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5915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8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0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6" presetClass="exit" presetSubtype="2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0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animBg="1"/>
      <p:bldP spid="3" grpId="1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odorovný svitek 2"/>
          <p:cNvSpPr/>
          <p:nvPr/>
        </p:nvSpPr>
        <p:spPr>
          <a:xfrm>
            <a:off x="611560" y="1516088"/>
            <a:ext cx="114300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září</a:t>
            </a:r>
            <a:endParaRPr lang="cs-CZ" sz="2400" dirty="0"/>
          </a:p>
        </p:txBody>
      </p:sp>
      <p:sp>
        <p:nvSpPr>
          <p:cNvPr id="4" name="Vodorovný svitek 3"/>
          <p:cNvSpPr/>
          <p:nvPr/>
        </p:nvSpPr>
        <p:spPr>
          <a:xfrm>
            <a:off x="3874573" y="1499498"/>
            <a:ext cx="114300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papír</a:t>
            </a:r>
            <a:endParaRPr lang="cs-CZ" sz="2400" dirty="0"/>
          </a:p>
        </p:txBody>
      </p:sp>
      <p:sp>
        <p:nvSpPr>
          <p:cNvPr id="5" name="Vodorovný svitek 4"/>
          <p:cNvSpPr/>
          <p:nvPr/>
        </p:nvSpPr>
        <p:spPr>
          <a:xfrm>
            <a:off x="6726979" y="2945796"/>
            <a:ext cx="1368152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večeře</a:t>
            </a:r>
            <a:endParaRPr lang="cs-CZ" sz="2400" dirty="0"/>
          </a:p>
        </p:txBody>
      </p:sp>
      <p:sp>
        <p:nvSpPr>
          <p:cNvPr id="6" name="Vodorovný svitek 5"/>
          <p:cNvSpPr/>
          <p:nvPr/>
        </p:nvSpPr>
        <p:spPr>
          <a:xfrm>
            <a:off x="6952131" y="4509120"/>
            <a:ext cx="114300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koza</a:t>
            </a:r>
            <a:endParaRPr lang="cs-CZ" sz="2400" dirty="0"/>
          </a:p>
        </p:txBody>
      </p:sp>
      <p:sp>
        <p:nvSpPr>
          <p:cNvPr id="7" name="Vodorovný svitek 6"/>
          <p:cNvSpPr/>
          <p:nvPr/>
        </p:nvSpPr>
        <p:spPr>
          <a:xfrm>
            <a:off x="6948264" y="1499498"/>
            <a:ext cx="114300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kolo</a:t>
            </a:r>
            <a:endParaRPr lang="cs-CZ" sz="2400" dirty="0"/>
          </a:p>
        </p:txBody>
      </p:sp>
      <p:sp>
        <p:nvSpPr>
          <p:cNvPr id="8" name="Vodorovný svitek 7"/>
          <p:cNvSpPr/>
          <p:nvPr/>
        </p:nvSpPr>
        <p:spPr>
          <a:xfrm>
            <a:off x="5366933" y="4509120"/>
            <a:ext cx="114300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hůl</a:t>
            </a:r>
            <a:endParaRPr lang="cs-CZ" sz="2400" dirty="0"/>
          </a:p>
        </p:txBody>
      </p:sp>
      <p:sp>
        <p:nvSpPr>
          <p:cNvPr id="9" name="Vodorovný svitek 8"/>
          <p:cNvSpPr/>
          <p:nvPr/>
        </p:nvSpPr>
        <p:spPr>
          <a:xfrm>
            <a:off x="2195735" y="4495301"/>
            <a:ext cx="1152128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prst</a:t>
            </a:r>
            <a:endParaRPr lang="cs-CZ" sz="2400" dirty="0"/>
          </a:p>
        </p:txBody>
      </p:sp>
      <p:sp>
        <p:nvSpPr>
          <p:cNvPr id="10" name="Vodorovný svitek 9"/>
          <p:cNvSpPr/>
          <p:nvPr/>
        </p:nvSpPr>
        <p:spPr>
          <a:xfrm>
            <a:off x="5366933" y="1516088"/>
            <a:ext cx="114300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zub</a:t>
            </a:r>
            <a:endParaRPr lang="cs-CZ" sz="2400" dirty="0"/>
          </a:p>
        </p:txBody>
      </p:sp>
      <p:sp>
        <p:nvSpPr>
          <p:cNvPr id="11" name="Vodorovný svitek 10"/>
          <p:cNvSpPr/>
          <p:nvPr/>
        </p:nvSpPr>
        <p:spPr>
          <a:xfrm>
            <a:off x="2195735" y="1499498"/>
            <a:ext cx="1299189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tabule</a:t>
            </a:r>
            <a:endParaRPr lang="cs-CZ" sz="2400" dirty="0"/>
          </a:p>
        </p:txBody>
      </p:sp>
      <p:sp>
        <p:nvSpPr>
          <p:cNvPr id="12" name="Vodorovný svitek 11"/>
          <p:cNvSpPr/>
          <p:nvPr/>
        </p:nvSpPr>
        <p:spPr>
          <a:xfrm>
            <a:off x="3505865" y="4519531"/>
            <a:ext cx="1581131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podlaha</a:t>
            </a:r>
            <a:endParaRPr lang="cs-CZ" sz="2400" dirty="0"/>
          </a:p>
        </p:txBody>
      </p:sp>
      <p:sp>
        <p:nvSpPr>
          <p:cNvPr id="13" name="Vodorovný svitek 12"/>
          <p:cNvSpPr/>
          <p:nvPr/>
        </p:nvSpPr>
        <p:spPr>
          <a:xfrm>
            <a:off x="611560" y="2945796"/>
            <a:ext cx="1143000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dům</a:t>
            </a:r>
            <a:endParaRPr lang="cs-CZ" sz="2400" dirty="0"/>
          </a:p>
        </p:txBody>
      </p:sp>
      <p:sp>
        <p:nvSpPr>
          <p:cNvPr id="14" name="Vodorovný svitek 13"/>
          <p:cNvSpPr/>
          <p:nvPr/>
        </p:nvSpPr>
        <p:spPr>
          <a:xfrm>
            <a:off x="611560" y="4509120"/>
            <a:ext cx="1431032" cy="1033272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okurka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93791" y="3204265"/>
            <a:ext cx="3382657" cy="58477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1          2           3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65656" y="476672"/>
            <a:ext cx="7960834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Urči počet slabik a připoj slova k danému číslu. Klikni.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4710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00"/>
                            </p:stCondLst>
                            <p:childTnLst>
                              <p:par>
                                <p:cTn id="78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539552" y="188640"/>
            <a:ext cx="1143000" cy="1033272"/>
          </a:xfrm>
          <a:prstGeom prst="horizontalScrol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sýr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539552" y="1420357"/>
            <a:ext cx="1493984" cy="1033272"/>
          </a:xfrm>
          <a:prstGeom prst="horizontalScrol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krmítko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539552" y="3763883"/>
            <a:ext cx="1143000" cy="1033272"/>
          </a:xfrm>
          <a:prstGeom prst="horizontalScrol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mléko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6914645" y="1420357"/>
            <a:ext cx="1143000" cy="1033272"/>
          </a:xfrm>
          <a:prstGeom prst="horizontalScrol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oči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6887224" y="308391"/>
            <a:ext cx="1143000" cy="1033272"/>
          </a:xfrm>
          <a:prstGeom prst="horizontalScrol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krk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6942422" y="3763883"/>
            <a:ext cx="1143000" cy="1033272"/>
          </a:xfrm>
          <a:prstGeom prst="horizontalScrol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</a:t>
            </a:r>
            <a:r>
              <a:rPr lang="cs-CZ" sz="2000" dirty="0" smtClean="0">
                <a:solidFill>
                  <a:schemeClr val="tx1"/>
                </a:solidFill>
              </a:rPr>
              <a:t>lak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Vodorovný svitek 8"/>
          <p:cNvSpPr/>
          <p:nvPr/>
        </p:nvSpPr>
        <p:spPr>
          <a:xfrm>
            <a:off x="6732241" y="2630256"/>
            <a:ext cx="1353182" cy="1033272"/>
          </a:xfrm>
          <a:prstGeom prst="horizontalScrol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babička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Vodorovný svitek 9"/>
          <p:cNvSpPr/>
          <p:nvPr/>
        </p:nvSpPr>
        <p:spPr>
          <a:xfrm>
            <a:off x="539551" y="2630052"/>
            <a:ext cx="1307279" cy="1033272"/>
          </a:xfrm>
          <a:prstGeom prst="horizontalScrol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kostka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 rot="5400000">
            <a:off x="2468173" y="1394354"/>
            <a:ext cx="465343" cy="648072"/>
          </a:xfrm>
          <a:prstGeom prst="wedgeEllipseCallout">
            <a:avLst>
              <a:gd name="adj1" fmla="val -42099"/>
              <a:gd name="adj2" fmla="val 1138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ný popisek 16"/>
          <p:cNvSpPr/>
          <p:nvPr/>
        </p:nvSpPr>
        <p:spPr>
          <a:xfrm rot="15510829">
            <a:off x="5850855" y="2662552"/>
            <a:ext cx="457200" cy="612648"/>
          </a:xfrm>
          <a:prstGeom prst="wedgeEllipseCallout">
            <a:avLst>
              <a:gd name="adj1" fmla="val -5063"/>
              <a:gd name="adj2" fmla="val 1295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419872" y="2584648"/>
            <a:ext cx="1784463" cy="1200329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Do popisky</a:t>
            </a:r>
          </a:p>
          <a:p>
            <a:r>
              <a:rPr lang="cs-CZ" sz="2400" dirty="0">
                <a:solidFill>
                  <a:schemeClr val="bg1"/>
                </a:solidFill>
              </a:rPr>
              <a:t>n</a:t>
            </a:r>
            <a:r>
              <a:rPr lang="cs-CZ" sz="2400" dirty="0" smtClean="0">
                <a:solidFill>
                  <a:schemeClr val="bg1"/>
                </a:solidFill>
              </a:rPr>
              <a:t>apiš počet</a:t>
            </a:r>
          </a:p>
          <a:p>
            <a:r>
              <a:rPr lang="cs-CZ" sz="2400" dirty="0">
                <a:solidFill>
                  <a:schemeClr val="bg1"/>
                </a:solidFill>
              </a:rPr>
              <a:t>s</a:t>
            </a:r>
            <a:r>
              <a:rPr lang="cs-CZ" sz="2400" dirty="0" smtClean="0">
                <a:solidFill>
                  <a:schemeClr val="bg1"/>
                </a:solidFill>
              </a:rPr>
              <a:t>labik 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539552" y="4960943"/>
            <a:ext cx="1143000" cy="1033272"/>
          </a:xfrm>
          <a:prstGeom prst="horizontalScrol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21" name="Vodorovný svitek 20"/>
          <p:cNvSpPr/>
          <p:nvPr/>
        </p:nvSpPr>
        <p:spPr>
          <a:xfrm>
            <a:off x="6223971" y="4960943"/>
            <a:ext cx="1861451" cy="1033272"/>
          </a:xfrm>
          <a:prstGeom prst="horizontalScrol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pomeranč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3" name="Oválný popisek 22"/>
          <p:cNvSpPr/>
          <p:nvPr/>
        </p:nvSpPr>
        <p:spPr>
          <a:xfrm rot="5400000">
            <a:off x="2144137" y="217027"/>
            <a:ext cx="465343" cy="648072"/>
          </a:xfrm>
          <a:prstGeom prst="wedgeEllipseCallout">
            <a:avLst>
              <a:gd name="adj1" fmla="val -42099"/>
              <a:gd name="adj2" fmla="val 1138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ný popisek 23"/>
          <p:cNvSpPr/>
          <p:nvPr/>
        </p:nvSpPr>
        <p:spPr>
          <a:xfrm rot="5400000">
            <a:off x="2296537" y="2573687"/>
            <a:ext cx="465343" cy="648072"/>
          </a:xfrm>
          <a:prstGeom prst="wedgeEllipseCallout">
            <a:avLst>
              <a:gd name="adj1" fmla="val -42099"/>
              <a:gd name="adj2" fmla="val 1138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ný popisek 24"/>
          <p:cNvSpPr/>
          <p:nvPr/>
        </p:nvSpPr>
        <p:spPr>
          <a:xfrm rot="5400000">
            <a:off x="2129492" y="3723812"/>
            <a:ext cx="465343" cy="648072"/>
          </a:xfrm>
          <a:prstGeom prst="wedgeEllipseCallout">
            <a:avLst>
              <a:gd name="adj1" fmla="val -42099"/>
              <a:gd name="adj2" fmla="val 1138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ný popisek 25"/>
          <p:cNvSpPr/>
          <p:nvPr/>
        </p:nvSpPr>
        <p:spPr>
          <a:xfrm rot="5400000">
            <a:off x="2124901" y="4920872"/>
            <a:ext cx="465343" cy="648072"/>
          </a:xfrm>
          <a:prstGeom prst="wedgeEllipseCallout">
            <a:avLst>
              <a:gd name="adj1" fmla="val -42099"/>
              <a:gd name="adj2" fmla="val 1138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ný popisek 27"/>
          <p:cNvSpPr/>
          <p:nvPr/>
        </p:nvSpPr>
        <p:spPr>
          <a:xfrm rot="15510829">
            <a:off x="5872656" y="398952"/>
            <a:ext cx="457200" cy="612648"/>
          </a:xfrm>
          <a:prstGeom prst="wedgeEllipseCallout">
            <a:avLst>
              <a:gd name="adj1" fmla="val -5063"/>
              <a:gd name="adj2" fmla="val 1295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ný popisek 28"/>
          <p:cNvSpPr/>
          <p:nvPr/>
        </p:nvSpPr>
        <p:spPr>
          <a:xfrm rot="15510829">
            <a:off x="5941275" y="1445935"/>
            <a:ext cx="457200" cy="612648"/>
          </a:xfrm>
          <a:prstGeom prst="wedgeEllipseCallout">
            <a:avLst>
              <a:gd name="adj1" fmla="val -5063"/>
              <a:gd name="adj2" fmla="val 1295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ný popisek 29"/>
          <p:cNvSpPr/>
          <p:nvPr/>
        </p:nvSpPr>
        <p:spPr>
          <a:xfrm rot="15510829">
            <a:off x="5995370" y="3807299"/>
            <a:ext cx="457200" cy="612648"/>
          </a:xfrm>
          <a:prstGeom prst="wedgeEllipseCallout">
            <a:avLst>
              <a:gd name="adj1" fmla="val -5063"/>
              <a:gd name="adj2" fmla="val 1295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ný popisek 30"/>
          <p:cNvSpPr/>
          <p:nvPr/>
        </p:nvSpPr>
        <p:spPr>
          <a:xfrm rot="15510829">
            <a:off x="5303948" y="4990933"/>
            <a:ext cx="457200" cy="612648"/>
          </a:xfrm>
          <a:prstGeom prst="wedgeEllipseCallout">
            <a:avLst>
              <a:gd name="adj1" fmla="val -5063"/>
              <a:gd name="adj2" fmla="val 1295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39552" y="6178881"/>
            <a:ext cx="7545870" cy="36933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 každým slovem vymysli jednu větu oznamovací.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5331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7" grpId="0" animBg="1"/>
      <p:bldP spid="23" grpId="0" animBg="1"/>
      <p:bldP spid="24" grpId="0" animBg="1"/>
      <p:bldP spid="25" grpId="0" animBg="1"/>
      <p:bldP spid="26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30393"/>
            <a:ext cx="720080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</a:p>
          <a:p>
            <a:endParaRPr lang="cs-CZ" dirty="0" smtClean="0"/>
          </a:p>
          <a:p>
            <a:r>
              <a:rPr lang="cs-CZ" dirty="0">
                <a:solidFill>
                  <a:srgbClr val="7030A0"/>
                </a:solidFill>
              </a:rPr>
              <a:t>j</a:t>
            </a:r>
            <a:r>
              <a:rPr lang="cs-CZ" dirty="0" smtClean="0">
                <a:solidFill>
                  <a:srgbClr val="7030A0"/>
                </a:solidFill>
              </a:rPr>
              <a:t>ednoslabičná slova </a:t>
            </a:r>
            <a:r>
              <a:rPr lang="cs-CZ" dirty="0" smtClean="0"/>
              <a:t>– vlk, puk, vlas</a:t>
            </a:r>
          </a:p>
          <a:p>
            <a:r>
              <a:rPr lang="cs-CZ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d</a:t>
            </a:r>
            <a:r>
              <a:rPr lang="cs-CZ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vojslabičná slova </a:t>
            </a:r>
            <a:r>
              <a:rPr lang="cs-CZ" dirty="0" smtClean="0"/>
              <a:t>– dělo, hokej, máma </a:t>
            </a:r>
          </a:p>
          <a:p>
            <a:r>
              <a:rPr lang="cs-CZ" dirty="0">
                <a:solidFill>
                  <a:schemeClr val="bg1">
                    <a:lumMod val="65000"/>
                  </a:schemeClr>
                </a:solidFill>
              </a:rPr>
              <a:t>t</a:t>
            </a:r>
            <a:r>
              <a:rPr lang="cs-CZ" dirty="0" smtClean="0">
                <a:solidFill>
                  <a:schemeClr val="bg1">
                    <a:lumMod val="65000"/>
                  </a:schemeClr>
                </a:solidFill>
              </a:rPr>
              <a:t>rojslabičná slova </a:t>
            </a:r>
            <a:r>
              <a:rPr lang="cs-CZ" dirty="0" smtClean="0"/>
              <a:t>– tulipán, motorka</a:t>
            </a:r>
          </a:p>
          <a:p>
            <a:endParaRPr lang="cs-CZ" dirty="0"/>
          </a:p>
          <a:p>
            <a:r>
              <a:rPr lang="cs-CZ" dirty="0" smtClean="0"/>
              <a:t>1. – zub, dům, hůl, prst</a:t>
            </a:r>
          </a:p>
          <a:p>
            <a:r>
              <a:rPr lang="cs-CZ" dirty="0" smtClean="0"/>
              <a:t>2. – září, papír, kolo, koza</a:t>
            </a:r>
          </a:p>
          <a:p>
            <a:r>
              <a:rPr lang="cs-CZ" dirty="0" smtClean="0"/>
              <a:t>3. -  tabule večeře, podlaha, okurka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ýr – 1,   krmítko – 3,   kostka – 2,   mléko – 2,   krk – 1,   oči – 2, babička – 3,  vlak - 1  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7058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84784"/>
            <a:ext cx="51603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prezentaci byl použit pouze vlastní materiál.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2979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242</TotalTime>
  <Words>366</Words>
  <Application>Microsoft Office PowerPoint</Application>
  <PresentationFormat>Předvádění na obrazovce (4:3)</PresentationFormat>
  <Paragraphs>105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Arkýř</vt:lpstr>
      <vt:lpstr>Motiv systému Office</vt:lpstr>
      <vt:lpstr>1_Motiv systému Office</vt:lpstr>
      <vt:lpstr>Prezentace aplikace PowerPoint</vt:lpstr>
      <vt:lpstr>ANOTACE:</vt:lpstr>
      <vt:lpstr>Český jazyk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2</dc:title>
  <dc:creator>MatejovicovaA</dc:creator>
  <cp:lastModifiedBy>admin</cp:lastModifiedBy>
  <cp:revision>27</cp:revision>
  <dcterms:created xsi:type="dcterms:W3CDTF">2011-12-28T17:48:40Z</dcterms:created>
  <dcterms:modified xsi:type="dcterms:W3CDTF">2012-07-13T18:28:08Z</dcterms:modified>
</cp:coreProperties>
</file>