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2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8929BF-8D31-4977-8A82-A61A105288C7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60E8A1-5EF3-4544-8BC8-53D8EBB5CC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E61B5-0856-49EF-91DA-710B875DBE16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03D32-D70C-4B69-BBE0-F3ED427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E61B5-0856-49EF-91DA-710B875DBE16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03D32-D70C-4B69-BBE0-F3ED427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E61B5-0856-49EF-91DA-710B875DBE16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03D32-D70C-4B69-BBE0-F3ED427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E61B5-0856-49EF-91DA-710B875DBE16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03D32-D70C-4B69-BBE0-F3ED427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E61B5-0856-49EF-91DA-710B875DBE16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03D32-D70C-4B69-BBE0-F3ED427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E61B5-0856-49EF-91DA-710B875DBE16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03D32-D70C-4B69-BBE0-F3ED427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E61B5-0856-49EF-91DA-710B875DBE16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03D32-D70C-4B69-BBE0-F3ED427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E61B5-0856-49EF-91DA-710B875DBE16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03D32-D70C-4B69-BBE0-F3ED427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E61B5-0856-49EF-91DA-710B875DBE16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03D32-D70C-4B69-BBE0-F3ED427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E61B5-0856-49EF-91DA-710B875DBE16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03D32-D70C-4B69-BBE0-F3ED427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E61B5-0856-49EF-91DA-710B875DBE16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03D32-D70C-4B69-BBE0-F3ED427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3E61B5-0856-49EF-91DA-710B875DBE16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03D32-D70C-4B69-BBE0-F3ED427A9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6/64/JesterkaZelena.jp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//upload.wikimedia.org/wikipedia/commons/6/66/Indiancobra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7/76/Bazoule_sacred_crocodiles_MS_6709cropped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f/f3/Galapagos_Geochelone_nigra_porteri.jpg" TargetMode="External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5/5e/Anguidae.jpg" TargetMode="External"/><Relationship Id="rId3" Type="http://schemas.openxmlformats.org/officeDocument/2006/relationships/image" Target="../media/image5.jpeg"/><Relationship Id="rId7" Type="http://schemas.openxmlformats.org/officeDocument/2006/relationships/image" Target="../media/image8.jpeg"/><Relationship Id="rId2" Type="http://schemas.openxmlformats.org/officeDocument/2006/relationships/hyperlink" Target="//upload.wikimedia.org/wikipedia/commons/6/64/JesterkaZelena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6/6c/Waldeidechse_2.jpg" TargetMode="External"/><Relationship Id="rId11" Type="http://schemas.openxmlformats.org/officeDocument/2006/relationships/image" Target="../media/image10.jpeg"/><Relationship Id="rId5" Type="http://schemas.openxmlformats.org/officeDocument/2006/relationships/image" Target="../media/image7.jpeg"/><Relationship Id="rId10" Type="http://schemas.openxmlformats.org/officeDocument/2006/relationships/hyperlink" Target="//upload.wikimedia.org/wikipedia/commons/4/4d/Kameleon.JPG" TargetMode="External"/><Relationship Id="rId4" Type="http://schemas.openxmlformats.org/officeDocument/2006/relationships/hyperlink" Target="//upload.wikimedia.org/wikipedia/commons/7/72/Jaszczurka_zwinka_1.jpg" TargetMode="External"/><Relationship Id="rId9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9/9a/Natrix_tessellata_Rheinland-Pfalz_01.jpg" TargetMode="External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//upload.wikimedia.org/wikipedia/commons/4/44/Vipera_Berus_Haukipudas_20110602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9/91/Grass_Snake_-_Natrix_natrix.jpg" TargetMode="External"/><Relationship Id="rId11" Type="http://schemas.openxmlformats.org/officeDocument/2006/relationships/image" Target="../media/image15.jpeg"/><Relationship Id="rId5" Type="http://schemas.openxmlformats.org/officeDocument/2006/relationships/image" Target="../media/image12.jpeg"/><Relationship Id="rId10" Type="http://schemas.openxmlformats.org/officeDocument/2006/relationships/hyperlink" Target="//upload.wikimedia.org/wikipedia/commons/f/f3/Zamenis_longissimus.jpg" TargetMode="External"/><Relationship Id="rId4" Type="http://schemas.openxmlformats.org/officeDocument/2006/relationships/hyperlink" Target="//upload.wikimedia.org/wikipedia/commons/c/c1/CoronellaAustriaca3.jpg" TargetMode="External"/><Relationship Id="rId9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8/80/Eastern_Diamondback_Rattlesnake_3.jpg" TargetMode="External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hyperlink" Target="//upload.wikimedia.org/wikipedia/commons/a/a7/Boa_constrictor_(2)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a/a5/Indian_cobra.jpg" TargetMode="External"/><Relationship Id="rId11" Type="http://schemas.openxmlformats.org/officeDocument/2006/relationships/image" Target="../media/image20.jpeg"/><Relationship Id="rId5" Type="http://schemas.openxmlformats.org/officeDocument/2006/relationships/image" Target="../media/image17.jpeg"/><Relationship Id="rId10" Type="http://schemas.openxmlformats.org/officeDocument/2006/relationships/hyperlink" Target="//upload.wikimedia.org/wikipedia/commons/4/4f/Eunectes_murinus.jpg" TargetMode="External"/><Relationship Id="rId4" Type="http://schemas.openxmlformats.org/officeDocument/2006/relationships/hyperlink" Target="//upload.wikimedia.org/wikipedia/commons/1/12/Reticulated_Python_02.jpg" TargetMode="External"/><Relationship Id="rId9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7/7f/Caiman_crocodilus_pair.jpg" TargetMode="External"/><Relationship Id="rId3" Type="http://schemas.openxmlformats.org/officeDocument/2006/relationships/image" Target="../media/image21.jpeg"/><Relationship Id="rId7" Type="http://schemas.openxmlformats.org/officeDocument/2006/relationships/image" Target="../media/image22.jpeg"/><Relationship Id="rId2" Type="http://schemas.openxmlformats.org/officeDocument/2006/relationships/hyperlink" Target="//upload.wikimedia.org/wikipedia/commons/1/17/Indian_Gharial_Crocodile_Digon3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0/0b/Alligator_mississippiensis_-_Oasis_Park_-_04.jpg" TargetMode="External"/><Relationship Id="rId11" Type="http://schemas.openxmlformats.org/officeDocument/2006/relationships/image" Target="../media/image24.jpeg"/><Relationship Id="rId5" Type="http://schemas.openxmlformats.org/officeDocument/2006/relationships/image" Target="../media/image4.jpeg"/><Relationship Id="rId10" Type="http://schemas.openxmlformats.org/officeDocument/2006/relationships/hyperlink" Target="//upload.wikimedia.org/wikipedia/commons/4/43/SaltwaterCrocodile('Maximo').jpg" TargetMode="External"/><Relationship Id="rId4" Type="http://schemas.openxmlformats.org/officeDocument/2006/relationships/hyperlink" Target="//upload.wikimedia.org/wikipedia/commons/7/76/Bazoule_sacred_crocodiles_MS_6709cropped.JPG" TargetMode="External"/><Relationship Id="rId9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6.jpeg"/><Relationship Id="rId2" Type="http://schemas.openxmlformats.org/officeDocument/2006/relationships/hyperlink" Target="//upload.wikimedia.org/wikipedia/commons/5/50/Emys_orbicularis_P%C3%A9teri-t%C3%B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5/57/Nabeulensis_sarda1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f/f3/Galapagos_Geochelone_nigra_porteri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Kameleon.JPG" TargetMode="External"/><Relationship Id="rId3" Type="http://schemas.openxmlformats.org/officeDocument/2006/relationships/hyperlink" Target="http://commons.wikimedia.org/wiki/File:Geochelone_nigra.png" TargetMode="External"/><Relationship Id="rId7" Type="http://schemas.openxmlformats.org/officeDocument/2006/relationships/hyperlink" Target="http://commons.wikimedia.org/wiki/File:Waldeidechse_2.jpg?uselang=cs" TargetMode="External"/><Relationship Id="rId12" Type="http://schemas.openxmlformats.org/officeDocument/2006/relationships/hyperlink" Target="http://commons.wikimedia.org/wiki/File:Grass_Snake_-_Natrix_natrix.jpg?uselang=cs" TargetMode="External"/><Relationship Id="rId2" Type="http://schemas.openxmlformats.org/officeDocument/2006/relationships/hyperlink" Target="http://commons.wikimedia.org/wiki/File:Emys_orbicularis_P%C3%A9teri-t%C3%B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Zootoca_vivipara_male_head.jpg?uselang=cs" TargetMode="External"/><Relationship Id="rId11" Type="http://schemas.openxmlformats.org/officeDocument/2006/relationships/hyperlink" Target="http://commons.wikimedia.org/wiki/File:CoronellaAustriaca3.jpg" TargetMode="External"/><Relationship Id="rId5" Type="http://schemas.openxmlformats.org/officeDocument/2006/relationships/hyperlink" Target="http://commons.wikimedia.org/wiki/File:JesterkaZelena.jpg" TargetMode="External"/><Relationship Id="rId10" Type="http://schemas.openxmlformats.org/officeDocument/2006/relationships/hyperlink" Target="http://commons.wikimedia.org/wiki/File:Vipera_berus1.jpg" TargetMode="External"/><Relationship Id="rId4" Type="http://schemas.openxmlformats.org/officeDocument/2006/relationships/hyperlink" Target="http://commons.wikimedia.org/wiki/File:Galapagos_Geochelone_nigra_porteri.jpg" TargetMode="External"/><Relationship Id="rId9" Type="http://schemas.openxmlformats.org/officeDocument/2006/relationships/hyperlink" Target="http://commons.wikimedia.org/wiki/File:Vipera_Berus_Haukipudas_20110602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Eunectes_murinus.jpg" TargetMode="External"/><Relationship Id="rId13" Type="http://schemas.openxmlformats.org/officeDocument/2006/relationships/hyperlink" Target="http://commons.wikimedia.org/wiki/File:SaltwaterCrocodile('Maximo').jpg?uselang=cs" TargetMode="External"/><Relationship Id="rId3" Type="http://schemas.openxmlformats.org/officeDocument/2006/relationships/hyperlink" Target="http://commons.wikimedia.org/wiki/File:Boa_constrictor_(2).jpg" TargetMode="External"/><Relationship Id="rId7" Type="http://schemas.openxmlformats.org/officeDocument/2006/relationships/hyperlink" Target="http://commons.wikimedia.org/wiki/File:Eastern_Diamondback_Rattlesnake_3.jpg?uselang=cs" TargetMode="External"/><Relationship Id="rId12" Type="http://schemas.openxmlformats.org/officeDocument/2006/relationships/hyperlink" Target="http://commons.wikimedia.org/wiki/File:Caiman_crocodilus_pair.jpg" TargetMode="External"/><Relationship Id="rId2" Type="http://schemas.openxmlformats.org/officeDocument/2006/relationships/hyperlink" Target="http://commons.wikimedia.org/wiki/File:Natrix_tessellata_Rheinland-Pfalz_01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Indiancobra.jpg" TargetMode="External"/><Relationship Id="rId11" Type="http://schemas.openxmlformats.org/officeDocument/2006/relationships/hyperlink" Target="http://commons.wikimedia.org/wiki/File:Alligator_mississippiensis_-_Oasis_Park_-_04.jpg?uselang=cs" TargetMode="External"/><Relationship Id="rId5" Type="http://schemas.openxmlformats.org/officeDocument/2006/relationships/hyperlink" Target="http://commons.wikimedia.org/wiki/File:Indian_cobra.jpg" TargetMode="External"/><Relationship Id="rId10" Type="http://schemas.openxmlformats.org/officeDocument/2006/relationships/hyperlink" Target="http://commons.wikimedia.org/wiki/File:Bazoule_sacred_crocodiles_MS_6709cropped.JPG?uselang=cs" TargetMode="External"/><Relationship Id="rId4" Type="http://schemas.openxmlformats.org/officeDocument/2006/relationships/hyperlink" Target="http://cs.wikipedia.org/wiki/Soubor:Reticulated_Python_02.jpg" TargetMode="External"/><Relationship Id="rId9" Type="http://schemas.openxmlformats.org/officeDocument/2006/relationships/hyperlink" Target="http://commons.wikimedia.org/wiki/File:Indian_Gharial_Crocodile_Digon3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VY_32_INOVACE_XII_1_11_PLAZI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</a:t>
            </a:r>
            <a:r>
              <a:rPr lang="cs-CZ" dirty="0" smtClean="0"/>
              <a:t>     XII          </a:t>
            </a:r>
            <a:r>
              <a:rPr lang="cs-CZ" b="1" dirty="0" smtClean="0"/>
              <a:t>Sada číslo:     </a:t>
            </a:r>
            <a:r>
              <a:rPr lang="cs-CZ" dirty="0" smtClean="0"/>
              <a:t>1 </a:t>
            </a:r>
            <a:r>
              <a:rPr lang="cs-CZ" b="1" dirty="0" smtClean="0"/>
              <a:t>      Pořadové číslo DUM:  </a:t>
            </a:r>
            <a:r>
              <a:rPr lang="cs-CZ" dirty="0" smtClean="0"/>
              <a:t>11 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Prověření učiva o plazech zábavnou formou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prokáže získané znalosti týkající se plazů, dokáže odpovědět na otázky a tím vyřešit křížovky s tajenkou, správně uvede jména rodová i druhová u vybraných zástupců ještěrů, hadů, krokodýlů a želv.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7. ročník, 12 – 13 let</a:t>
            </a:r>
          </a:p>
          <a:p>
            <a:r>
              <a:rPr lang="cs-CZ" b="1" dirty="0" smtClean="0"/>
              <a:t>Klíčová </a:t>
            </a:r>
            <a:r>
              <a:rPr lang="cs-CZ" b="1" dirty="0" smtClean="0"/>
              <a:t>slova: </a:t>
            </a:r>
            <a:r>
              <a:rPr lang="cs-CZ" dirty="0" smtClean="0"/>
              <a:t>ještěrka, slepýš, chameleon, zmije, užovka, hroznýš, kobra, anakonda, krajta, chřestýš, krokodýl, aligátor, kajman, gaviál,  želva, krunýř, regenerace, bránice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prezentace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40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  <a:r>
              <a:rPr lang="cs-CZ" dirty="0" smtClean="0"/>
              <a:t> Učitel při procvičování ověří znalosti žáků získané v minulých hodinách, upevní pojmy ještěři, hadi, krokodýli, želvy se zaměřením na </a:t>
            </a:r>
            <a:r>
              <a:rPr lang="cs-CZ" dirty="0" smtClean="0"/>
              <a:t>poznávání konkrétních  zástupců </a:t>
            </a:r>
            <a:r>
              <a:rPr lang="cs-CZ" dirty="0" smtClean="0"/>
              <a:t>na obrázcích a materiál využije následně jako test.</a:t>
            </a:r>
            <a:endParaRPr lang="cs-CZ" b="1" dirty="0" smtClean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PLAZI</a:t>
            </a:r>
            <a:endParaRPr lang="cs-CZ" sz="96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ysClr val="windowText" lastClr="000000"/>
                </a:solidFill>
                <a:latin typeface="+mj-lt"/>
              </a:rPr>
              <a:t>ještěři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ysClr val="windowText" lastClr="000000"/>
                </a:solidFill>
                <a:latin typeface="+mj-lt"/>
              </a:rPr>
              <a:t>hadi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ysClr val="windowText" lastClr="000000"/>
                </a:solidFill>
                <a:latin typeface="+mj-lt"/>
              </a:rPr>
              <a:t>krokodýli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ysClr val="windowText" lastClr="000000"/>
                </a:solidFill>
                <a:latin typeface="+mj-lt"/>
              </a:rPr>
              <a:t>želvy</a:t>
            </a:r>
            <a:endParaRPr lang="cs-CZ" sz="2800" dirty="0">
              <a:solidFill>
                <a:sysClr val="windowText" lastClr="000000"/>
              </a:solidFill>
              <a:latin typeface="+mj-lt"/>
            </a:endParaRPr>
          </a:p>
        </p:txBody>
      </p:sp>
      <p:pic>
        <p:nvPicPr>
          <p:cNvPr id="7" name="Picture 6" descr="File:Indiancobr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933056"/>
            <a:ext cx="2650534" cy="1897783"/>
          </a:xfrm>
          <a:prstGeom prst="rect">
            <a:avLst/>
          </a:prstGeom>
          <a:noFill/>
        </p:spPr>
      </p:pic>
      <p:pic>
        <p:nvPicPr>
          <p:cNvPr id="8" name="Picture 4" descr="File:Galapagos Geochelone nigra porter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5670" t="21236" r="18731" b="2316"/>
          <a:stretch>
            <a:fillRect/>
          </a:stretch>
        </p:blipFill>
        <p:spPr bwMode="auto">
          <a:xfrm>
            <a:off x="323528" y="3933056"/>
            <a:ext cx="2843808" cy="1919570"/>
          </a:xfrm>
          <a:prstGeom prst="rect">
            <a:avLst/>
          </a:prstGeom>
          <a:noFill/>
        </p:spPr>
      </p:pic>
      <p:pic>
        <p:nvPicPr>
          <p:cNvPr id="9" name="Picture 4" descr="File:Bazoule sacred crocodiles MS 6709cropped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2323" t="7080" r="4757" b="4425"/>
          <a:stretch>
            <a:fillRect/>
          </a:stretch>
        </p:blipFill>
        <p:spPr bwMode="auto">
          <a:xfrm>
            <a:off x="323528" y="692696"/>
            <a:ext cx="2699792" cy="1687370"/>
          </a:xfrm>
          <a:prstGeom prst="rect">
            <a:avLst/>
          </a:prstGeom>
          <a:noFill/>
        </p:spPr>
      </p:pic>
      <p:pic>
        <p:nvPicPr>
          <p:cNvPr id="10" name="Picture 2" descr="File:JesterkaZelena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t="3780" r="13061" b="15178"/>
          <a:stretch>
            <a:fillRect/>
          </a:stretch>
        </p:blipFill>
        <p:spPr bwMode="auto">
          <a:xfrm>
            <a:off x="6228184" y="692696"/>
            <a:ext cx="2471917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852936"/>
            <a:ext cx="8568952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 následujících stránkách </a:t>
            </a:r>
            <a:r>
              <a:rPr lang="cs-CZ" b="1" dirty="0" smtClean="0"/>
              <a:t>doplň</a:t>
            </a:r>
            <a:r>
              <a:rPr lang="cs-CZ" dirty="0" smtClean="0"/>
              <a:t> tabulky, </a:t>
            </a:r>
            <a:r>
              <a:rPr lang="cs-CZ" b="1" dirty="0" smtClean="0"/>
              <a:t>vyřeš</a:t>
            </a:r>
            <a:r>
              <a:rPr lang="cs-CZ" dirty="0" smtClean="0"/>
              <a:t> tajenky a </a:t>
            </a:r>
            <a:r>
              <a:rPr lang="cs-CZ" b="1" dirty="0" smtClean="0"/>
              <a:t>poznej </a:t>
            </a:r>
            <a:r>
              <a:rPr lang="cs-CZ" dirty="0" smtClean="0"/>
              <a:t>živočichy</a:t>
            </a:r>
            <a:endParaRPr lang="cs-CZ" dirty="0"/>
          </a:p>
        </p:txBody>
      </p:sp>
      <p:pic>
        <p:nvPicPr>
          <p:cNvPr id="5" name="Obrázek 4" descr="MC90035606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4149080"/>
            <a:ext cx="1781251" cy="18370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179512" y="1340761"/>
          <a:ext cx="6120684" cy="54006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7192"/>
                <a:gridCol w="437192"/>
                <a:gridCol w="434954"/>
                <a:gridCol w="439428"/>
                <a:gridCol w="437192"/>
                <a:gridCol w="437192"/>
                <a:gridCol w="437192"/>
                <a:gridCol w="426122"/>
                <a:gridCol w="448260"/>
                <a:gridCol w="437192"/>
                <a:gridCol w="437192"/>
                <a:gridCol w="437192"/>
                <a:gridCol w="437192"/>
                <a:gridCol w="437192"/>
              </a:tblGrid>
              <a:tr h="360041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1</a:t>
                      </a:r>
                      <a:endParaRPr lang="cs-CZ" sz="1400" b="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ln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</a:ln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11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12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13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14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6084168" y="4221088"/>
            <a:ext cx="3059832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endParaRPr lang="cs-CZ" sz="2000" dirty="0" smtClean="0"/>
          </a:p>
          <a:p>
            <a:r>
              <a:rPr lang="cs-CZ" sz="2000" dirty="0"/>
              <a:t/>
            </a:r>
            <a:br>
              <a:rPr lang="cs-CZ" sz="2000" dirty="0"/>
            </a:br>
            <a:endParaRPr lang="cs-CZ" sz="2000" dirty="0" smtClean="0"/>
          </a:p>
          <a:p>
            <a:r>
              <a:rPr lang="cs-CZ" sz="2000" dirty="0" smtClean="0"/>
              <a:t>12</a:t>
            </a:r>
            <a:r>
              <a:rPr lang="cs-CZ" sz="2000" dirty="0"/>
              <a:t>. náš ještěr vypadající </a:t>
            </a:r>
            <a:endParaRPr lang="cs-CZ" sz="2000" dirty="0" smtClean="0"/>
          </a:p>
          <a:p>
            <a:r>
              <a:rPr lang="cs-CZ" sz="2000" dirty="0" smtClean="0"/>
              <a:t>jako </a:t>
            </a:r>
            <a:r>
              <a:rPr lang="cs-CZ" sz="2000" dirty="0"/>
              <a:t>had</a:t>
            </a:r>
            <a:br>
              <a:rPr lang="cs-CZ" sz="2000" dirty="0"/>
            </a:br>
            <a:r>
              <a:rPr lang="cs-CZ" sz="2000" dirty="0"/>
              <a:t>13. jedovatý had</a:t>
            </a:r>
            <a:br>
              <a:rPr lang="cs-CZ" sz="2000" dirty="0"/>
            </a:br>
            <a:r>
              <a:rPr lang="cs-CZ" sz="2000" dirty="0"/>
              <a:t>14. had s „chřestítkem"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na </a:t>
            </a:r>
            <a:r>
              <a:rPr lang="cs-CZ" sz="2000" dirty="0"/>
              <a:t>konci ocasu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79512" y="116632"/>
            <a:ext cx="31599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1</a:t>
            </a:r>
            <a:r>
              <a:rPr lang="cs-CZ" sz="2400" dirty="0" smtClean="0"/>
              <a:t>. opora těla obratlovců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79512" y="476672"/>
            <a:ext cx="294555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2. </a:t>
            </a:r>
            <a:r>
              <a:rPr lang="cs-CZ" sz="2400" dirty="0" smtClean="0"/>
              <a:t>ochranný obal želvy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179512" y="836712"/>
            <a:ext cx="19358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3. </a:t>
            </a:r>
            <a:r>
              <a:rPr lang="cs-CZ" sz="2400" dirty="0" smtClean="0"/>
              <a:t>orgán zraku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3275856" y="116632"/>
            <a:ext cx="26488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4. </a:t>
            </a:r>
            <a:r>
              <a:rPr lang="cs-CZ" sz="2400" dirty="0" smtClean="0"/>
              <a:t>obal vajíček hadů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3275856" y="476672"/>
            <a:ext cx="32615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5. </a:t>
            </a:r>
            <a:r>
              <a:rPr lang="cs-CZ" sz="2400" dirty="0" smtClean="0"/>
              <a:t>náš nejjedovatější had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3275856" y="836712"/>
            <a:ext cx="34524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6.</a:t>
            </a:r>
            <a:r>
              <a:rPr lang="cs-CZ" sz="2400" dirty="0" smtClean="0"/>
              <a:t> nejmladší skupina plazů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6668707" y="548680"/>
            <a:ext cx="24752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7.</a:t>
            </a:r>
            <a:r>
              <a:rPr lang="cs-CZ" sz="2400" dirty="0" smtClean="0"/>
              <a:t> významný škrtič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5436096" y="1340768"/>
            <a:ext cx="308462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8. </a:t>
            </a:r>
            <a:r>
              <a:rPr lang="cs-CZ" sz="2400" dirty="0" smtClean="0"/>
              <a:t>druhové jméno želvy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5004048" y="1916832"/>
            <a:ext cx="46440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9. </a:t>
            </a:r>
            <a:r>
              <a:rPr lang="cs-CZ" sz="2400" dirty="0" smtClean="0"/>
              <a:t>nejdelší had v okolí Amazonky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4860032" y="2924944"/>
            <a:ext cx="27519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10. </a:t>
            </a:r>
            <a:r>
              <a:rPr lang="cs-CZ" sz="2400" dirty="0" smtClean="0"/>
              <a:t>náš jedovatý had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4067944" y="3429000"/>
            <a:ext cx="52920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11. </a:t>
            </a:r>
            <a:r>
              <a:rPr lang="cs-CZ" sz="2400" dirty="0" smtClean="0"/>
              <a:t>co dělá had s pokožkou během růstu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4499992" y="4149080"/>
            <a:ext cx="50760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12. </a:t>
            </a:r>
            <a:r>
              <a:rPr lang="cs-CZ" sz="2400" dirty="0" smtClean="0"/>
              <a:t>náš ještěr vypadající jako had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5796136" y="5157192"/>
            <a:ext cx="22582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13. </a:t>
            </a:r>
            <a:r>
              <a:rPr lang="cs-CZ" sz="2400" dirty="0" smtClean="0"/>
              <a:t>jedovatý had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5724128" y="5805264"/>
            <a:ext cx="316644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14. </a:t>
            </a:r>
            <a:r>
              <a:rPr lang="cs-CZ" sz="2400" dirty="0" smtClean="0"/>
              <a:t>had s „chřestítkem" </a:t>
            </a:r>
            <a:br>
              <a:rPr lang="cs-CZ" sz="2400" dirty="0" smtClean="0"/>
            </a:br>
            <a:r>
              <a:rPr lang="cs-CZ" sz="2400" dirty="0" smtClean="0"/>
              <a:t>na konci ocasu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179512" y="1340761"/>
          <a:ext cx="6120684" cy="54006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7192"/>
                <a:gridCol w="426904"/>
                <a:gridCol w="445242"/>
                <a:gridCol w="439428"/>
                <a:gridCol w="437192"/>
                <a:gridCol w="437192"/>
                <a:gridCol w="437192"/>
                <a:gridCol w="426122"/>
                <a:gridCol w="448260"/>
                <a:gridCol w="437192"/>
                <a:gridCol w="437192"/>
                <a:gridCol w="437192"/>
                <a:gridCol w="437192"/>
                <a:gridCol w="437192"/>
              </a:tblGrid>
              <a:tr h="360041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1</a:t>
                      </a:r>
                      <a:endParaRPr lang="cs-CZ" sz="1400" b="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latin typeface="+mj-lt"/>
                        </a:rPr>
                        <a:t>K</a:t>
                      </a:r>
                      <a:endParaRPr lang="cs-CZ" sz="1600" dirty="0">
                        <a:ln>
                          <a:noFill/>
                        </a:ln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U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Ý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Ř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Ž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Ý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U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Ž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Ý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Š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L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Í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11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L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É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Á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12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L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Ý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Š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13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B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1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14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CH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Ř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Ý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Š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1" name="Obdélník 10"/>
          <p:cNvSpPr/>
          <p:nvPr/>
        </p:nvSpPr>
        <p:spPr>
          <a:xfrm>
            <a:off x="179512" y="116632"/>
            <a:ext cx="31599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1</a:t>
            </a:r>
            <a:r>
              <a:rPr lang="cs-CZ" sz="2400" dirty="0" smtClean="0"/>
              <a:t>. opora těla obratlovců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79512" y="476672"/>
            <a:ext cx="294555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2. </a:t>
            </a:r>
            <a:r>
              <a:rPr lang="cs-CZ" sz="2400" dirty="0" smtClean="0"/>
              <a:t>ochranný obal želvy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179512" y="836712"/>
            <a:ext cx="19358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3. </a:t>
            </a:r>
            <a:r>
              <a:rPr lang="cs-CZ" sz="2400" dirty="0" smtClean="0"/>
              <a:t>orgán zraku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3275856" y="116632"/>
            <a:ext cx="26488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4. </a:t>
            </a:r>
            <a:r>
              <a:rPr lang="cs-CZ" sz="2400" dirty="0" smtClean="0"/>
              <a:t>obal vajíček hadů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3275856" y="476672"/>
            <a:ext cx="29170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5. </a:t>
            </a:r>
            <a:r>
              <a:rPr lang="cs-CZ" sz="2400" dirty="0" smtClean="0"/>
              <a:t>náš nejedovatý had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3275856" y="836712"/>
            <a:ext cx="34524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6.</a:t>
            </a:r>
            <a:r>
              <a:rPr lang="cs-CZ" sz="2400" dirty="0" smtClean="0"/>
              <a:t> nejmladší skupina plazů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6668707" y="548680"/>
            <a:ext cx="24752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7.</a:t>
            </a:r>
            <a:r>
              <a:rPr lang="cs-CZ" sz="2400" dirty="0" smtClean="0"/>
              <a:t> významný škrtič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5436096" y="1412776"/>
            <a:ext cx="308462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8. </a:t>
            </a:r>
            <a:r>
              <a:rPr lang="cs-CZ" sz="2400" dirty="0" smtClean="0"/>
              <a:t>druhové jméno želvy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5004048" y="1916832"/>
            <a:ext cx="46440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9. </a:t>
            </a:r>
            <a:r>
              <a:rPr lang="cs-CZ" sz="2400" dirty="0" smtClean="0"/>
              <a:t>nejdelší had v okolí Amazonky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5436096" y="2852936"/>
            <a:ext cx="27519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10. </a:t>
            </a:r>
            <a:r>
              <a:rPr lang="cs-CZ" sz="2400" dirty="0" smtClean="0"/>
              <a:t>náš jedovatý had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3995936" y="3356992"/>
            <a:ext cx="52920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11. </a:t>
            </a:r>
            <a:r>
              <a:rPr lang="cs-CZ" sz="2400" dirty="0" smtClean="0"/>
              <a:t>co dělá had s pokožkou během růstu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4644008" y="3933056"/>
            <a:ext cx="50760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12. </a:t>
            </a:r>
            <a:r>
              <a:rPr lang="cs-CZ" sz="2400" dirty="0" smtClean="0"/>
              <a:t>náš ještěr vypadající jako had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5508104" y="5085184"/>
            <a:ext cx="22582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13. </a:t>
            </a:r>
            <a:r>
              <a:rPr lang="cs-CZ" sz="2400" dirty="0" smtClean="0"/>
              <a:t>jedovatý had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5508104" y="5733256"/>
            <a:ext cx="316644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14. </a:t>
            </a:r>
            <a:r>
              <a:rPr lang="cs-CZ" sz="2400" dirty="0" smtClean="0"/>
              <a:t>had s „chřestítkem" </a:t>
            </a:r>
            <a:br>
              <a:rPr lang="cs-CZ" sz="2400" dirty="0" smtClean="0"/>
            </a:br>
            <a:r>
              <a:rPr lang="cs-CZ" sz="2400" dirty="0" smtClean="0"/>
              <a:t>na konci ocasu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ještěrů:</a:t>
            </a:r>
            <a:endParaRPr lang="cs-CZ" dirty="0"/>
          </a:p>
        </p:txBody>
      </p:sp>
      <p:pic>
        <p:nvPicPr>
          <p:cNvPr id="25602" name="Picture 2" descr="File:JesterkaZelen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3780" r="13061" b="11801"/>
          <a:stretch>
            <a:fillRect/>
          </a:stretch>
        </p:blipFill>
        <p:spPr bwMode="auto">
          <a:xfrm>
            <a:off x="3059832" y="1268760"/>
            <a:ext cx="2471917" cy="18002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059832" y="3284984"/>
            <a:ext cx="295465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			</a:t>
            </a:r>
            <a:endParaRPr lang="cs-CZ" sz="2400" dirty="0"/>
          </a:p>
        </p:txBody>
      </p:sp>
      <p:pic>
        <p:nvPicPr>
          <p:cNvPr id="25604" name="Picture 4" descr="File:Jaszczurka zwinka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6250" r="9375"/>
          <a:stretch>
            <a:fillRect/>
          </a:stretch>
        </p:blipFill>
        <p:spPr bwMode="auto">
          <a:xfrm>
            <a:off x="395536" y="692696"/>
            <a:ext cx="1570056" cy="2520280"/>
          </a:xfrm>
          <a:prstGeom prst="rect">
            <a:avLst/>
          </a:prstGeom>
          <a:noFill/>
        </p:spPr>
      </p:pic>
      <p:pic>
        <p:nvPicPr>
          <p:cNvPr id="25606" name="Picture 6" descr="File:Waldeidechse 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0395" t="17640" r="18731"/>
          <a:stretch>
            <a:fillRect/>
          </a:stretch>
        </p:blipFill>
        <p:spPr bwMode="auto">
          <a:xfrm>
            <a:off x="6228184" y="1196752"/>
            <a:ext cx="2376264" cy="2071031"/>
          </a:xfrm>
          <a:prstGeom prst="rect">
            <a:avLst/>
          </a:prstGeom>
          <a:noFill/>
        </p:spPr>
      </p:pic>
      <p:pic>
        <p:nvPicPr>
          <p:cNvPr id="25610" name="Picture 10" descr="File:Anguida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115616" y="3933056"/>
            <a:ext cx="2808312" cy="2098211"/>
          </a:xfrm>
          <a:prstGeom prst="rect">
            <a:avLst/>
          </a:prstGeom>
          <a:noFill/>
        </p:spPr>
      </p:pic>
      <p:pic>
        <p:nvPicPr>
          <p:cNvPr id="25612" name="Picture 12" descr="File:Kameleon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33075" t="22680" r="38576"/>
          <a:stretch>
            <a:fillRect/>
          </a:stretch>
        </p:blipFill>
        <p:spPr bwMode="auto">
          <a:xfrm>
            <a:off x="7524328" y="3717032"/>
            <a:ext cx="1476097" cy="3019414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107504" y="3284984"/>
            <a:ext cx="295465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			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6012160" y="3284984"/>
            <a:ext cx="295465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			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755576" y="6165304"/>
            <a:ext cx="3384376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			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4139953" y="6165304"/>
            <a:ext cx="3384376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			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79712" y="1412776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23928" y="4221088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64288" y="4725144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604448" y="1196752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08104" y="1268760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hadů žijících u nás:</a:t>
            </a:r>
            <a:endParaRPr lang="cs-CZ" dirty="0"/>
          </a:p>
        </p:txBody>
      </p:sp>
      <p:pic>
        <p:nvPicPr>
          <p:cNvPr id="28676" name="Picture 4" descr="File:Vipera Berus Haukipudas 201106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3636" t="16806" r="12121" b="9669"/>
          <a:stretch>
            <a:fillRect/>
          </a:stretch>
        </p:blipFill>
        <p:spPr bwMode="auto">
          <a:xfrm>
            <a:off x="179512" y="1268760"/>
            <a:ext cx="2822714" cy="2016224"/>
          </a:xfrm>
          <a:prstGeom prst="rect">
            <a:avLst/>
          </a:prstGeom>
          <a:noFill/>
        </p:spPr>
      </p:pic>
      <p:pic>
        <p:nvPicPr>
          <p:cNvPr id="28678" name="Picture 6" descr="File:CoronellaAustriaca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1268760"/>
            <a:ext cx="2952328" cy="1981751"/>
          </a:xfrm>
          <a:prstGeom prst="rect">
            <a:avLst/>
          </a:prstGeom>
          <a:noFill/>
        </p:spPr>
      </p:pic>
      <p:pic>
        <p:nvPicPr>
          <p:cNvPr id="28680" name="Picture 8" descr="File:Grass Snake - Natrix natrix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t="11454"/>
          <a:stretch>
            <a:fillRect/>
          </a:stretch>
        </p:blipFill>
        <p:spPr bwMode="auto">
          <a:xfrm>
            <a:off x="179512" y="4221088"/>
            <a:ext cx="3240360" cy="1893670"/>
          </a:xfrm>
          <a:prstGeom prst="rect">
            <a:avLst/>
          </a:prstGeom>
          <a:noFill/>
        </p:spPr>
      </p:pic>
      <p:pic>
        <p:nvPicPr>
          <p:cNvPr id="28682" name="Picture 10" descr="File:Natrix tessellata Rheinland-Pfalz 0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12419" t="18931" r="17726" b="23013"/>
          <a:stretch>
            <a:fillRect/>
          </a:stretch>
        </p:blipFill>
        <p:spPr bwMode="auto">
          <a:xfrm>
            <a:off x="6300192" y="1268760"/>
            <a:ext cx="2324606" cy="2376264"/>
          </a:xfrm>
          <a:prstGeom prst="rect">
            <a:avLst/>
          </a:prstGeom>
          <a:noFill/>
        </p:spPr>
      </p:pic>
      <p:pic>
        <p:nvPicPr>
          <p:cNvPr id="28684" name="Picture 12" descr="File:Zamenis longissimus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8505" t="4836" b="12956"/>
          <a:stretch>
            <a:fillRect/>
          </a:stretch>
        </p:blipFill>
        <p:spPr bwMode="auto">
          <a:xfrm>
            <a:off x="4139952" y="4221088"/>
            <a:ext cx="3744416" cy="197234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07504" y="3356992"/>
            <a:ext cx="3026663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			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3789040"/>
            <a:ext cx="3098671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			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3356992"/>
            <a:ext cx="3024336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			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9512" y="6237312"/>
            <a:ext cx="3816424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			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6237312"/>
            <a:ext cx="4176464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			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9512" y="1268760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03848" y="1268760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00192" y="1268760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79512" y="4221088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139952" y="4221088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cizokrajných hadů:</a:t>
            </a:r>
            <a:endParaRPr lang="cs-CZ" dirty="0"/>
          </a:p>
        </p:txBody>
      </p:sp>
      <p:pic>
        <p:nvPicPr>
          <p:cNvPr id="31746" name="Picture 2" descr="File:Boa constrictor (2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268759"/>
            <a:ext cx="2476709" cy="1728193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51520" y="2996952"/>
            <a:ext cx="2954655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			</a:t>
            </a:r>
            <a:endParaRPr lang="cs-CZ" sz="2400" dirty="0"/>
          </a:p>
        </p:txBody>
      </p:sp>
      <p:pic>
        <p:nvPicPr>
          <p:cNvPr id="31750" name="Picture 6" descr="Soubor:Reticulated Python 0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573016"/>
            <a:ext cx="1963992" cy="2618656"/>
          </a:xfrm>
          <a:prstGeom prst="rect">
            <a:avLst/>
          </a:prstGeom>
          <a:noFill/>
        </p:spPr>
      </p:pic>
      <p:pic>
        <p:nvPicPr>
          <p:cNvPr id="31754" name="Picture 10" descr="File:Indian cobr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3230" t="8510" r="34796"/>
          <a:stretch>
            <a:fillRect/>
          </a:stretch>
        </p:blipFill>
        <p:spPr bwMode="auto">
          <a:xfrm>
            <a:off x="6804248" y="1340768"/>
            <a:ext cx="1872208" cy="2195713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6732240" y="3573016"/>
            <a:ext cx="203132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		</a:t>
            </a:r>
            <a:endParaRPr lang="cs-CZ" sz="2400" dirty="0"/>
          </a:p>
        </p:txBody>
      </p:sp>
      <p:pic>
        <p:nvPicPr>
          <p:cNvPr id="31756" name="Picture 12" descr="File:Eastern Diamondback Rattlesnake 3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13230" t="18439" r="10226" b="14898"/>
          <a:stretch>
            <a:fillRect/>
          </a:stretch>
        </p:blipFill>
        <p:spPr bwMode="auto">
          <a:xfrm>
            <a:off x="5796136" y="4149080"/>
            <a:ext cx="2952328" cy="171308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5796136" y="5949280"/>
            <a:ext cx="295465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			</a:t>
            </a:r>
            <a:endParaRPr lang="cs-CZ" sz="2400" dirty="0"/>
          </a:p>
        </p:txBody>
      </p:sp>
      <p:pic>
        <p:nvPicPr>
          <p:cNvPr id="31758" name="Picture 14" descr="File:Eunectes murinus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347864" y="4653136"/>
            <a:ext cx="2304256" cy="1536171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987824" y="3501008"/>
            <a:ext cx="2954655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			</a:t>
            </a:r>
            <a:endParaRPr lang="cs-CZ" sz="2800" dirty="0"/>
          </a:p>
        </p:txBody>
      </p:sp>
      <p:sp>
        <p:nvSpPr>
          <p:cNvPr id="17" name="Šipka doleva 16"/>
          <p:cNvSpPr/>
          <p:nvPr/>
        </p:nvSpPr>
        <p:spPr>
          <a:xfrm>
            <a:off x="2339752" y="3717032"/>
            <a:ext cx="576064" cy="229382"/>
          </a:xfrm>
          <a:prstGeom prst="leftArrow">
            <a:avLst>
              <a:gd name="adj1" fmla="val 3046"/>
              <a:gd name="adj2" fmla="val 48919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eva 17"/>
          <p:cNvSpPr/>
          <p:nvPr/>
        </p:nvSpPr>
        <p:spPr>
          <a:xfrm rot="12201376">
            <a:off x="6093992" y="2452635"/>
            <a:ext cx="648072" cy="229382"/>
          </a:xfrm>
          <a:prstGeom prst="leftArrow">
            <a:avLst>
              <a:gd name="adj1" fmla="val 3046"/>
              <a:gd name="adj2" fmla="val 48919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eva 18"/>
          <p:cNvSpPr/>
          <p:nvPr/>
        </p:nvSpPr>
        <p:spPr>
          <a:xfrm rot="16200000">
            <a:off x="3270005" y="4226939"/>
            <a:ext cx="521091" cy="221356"/>
          </a:xfrm>
          <a:prstGeom prst="leftArrow">
            <a:avLst>
              <a:gd name="adj1" fmla="val 3046"/>
              <a:gd name="adj2" fmla="val 48919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707904" y="1844824"/>
            <a:ext cx="2954655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			</a:t>
            </a:r>
            <a:endParaRPr lang="cs-CZ" sz="2800" dirty="0"/>
          </a:p>
        </p:txBody>
      </p:sp>
      <p:sp>
        <p:nvSpPr>
          <p:cNvPr id="21" name="Šipka doleva 20"/>
          <p:cNvSpPr/>
          <p:nvPr/>
        </p:nvSpPr>
        <p:spPr>
          <a:xfrm rot="14411841">
            <a:off x="5239686" y="3137972"/>
            <a:ext cx="1804124" cy="261133"/>
          </a:xfrm>
          <a:prstGeom prst="leftArrow">
            <a:avLst>
              <a:gd name="adj1" fmla="val 0"/>
              <a:gd name="adj2" fmla="val 48919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eva 21"/>
          <p:cNvSpPr/>
          <p:nvPr/>
        </p:nvSpPr>
        <p:spPr>
          <a:xfrm rot="1868462">
            <a:off x="2662944" y="2921160"/>
            <a:ext cx="1570275" cy="229382"/>
          </a:xfrm>
          <a:prstGeom prst="leftArrow">
            <a:avLst>
              <a:gd name="adj1" fmla="val 3046"/>
              <a:gd name="adj2" fmla="val 48919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51520" y="6237312"/>
            <a:ext cx="2954655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			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347864" y="6237312"/>
            <a:ext cx="2304256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		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47864" y="4653136"/>
            <a:ext cx="30168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04248" y="1340768"/>
            <a:ext cx="30168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3528" y="3573016"/>
            <a:ext cx="30168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51520" y="1268760"/>
            <a:ext cx="30168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796136" y="4149080"/>
            <a:ext cx="30168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347864" y="1916832"/>
            <a:ext cx="317716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716016" y="3068960"/>
            <a:ext cx="317716" cy="369332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krokodýlů:</a:t>
            </a:r>
            <a:endParaRPr lang="cs-CZ" dirty="0"/>
          </a:p>
        </p:txBody>
      </p:sp>
      <p:pic>
        <p:nvPicPr>
          <p:cNvPr id="32770" name="Picture 2" descr="File:Indian Gharial Crocodile Digon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76088" y="4077072"/>
            <a:ext cx="2988400" cy="199102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940152" y="6165304"/>
            <a:ext cx="3096344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cs-CZ" sz="2400" dirty="0"/>
          </a:p>
        </p:txBody>
      </p:sp>
      <p:pic>
        <p:nvPicPr>
          <p:cNvPr id="32772" name="Picture 4" descr="File:Bazoule sacred crocodiles MS 6709cropped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2323" t="7080" r="4757" b="4425"/>
          <a:stretch>
            <a:fillRect/>
          </a:stretch>
        </p:blipFill>
        <p:spPr bwMode="auto">
          <a:xfrm>
            <a:off x="539552" y="1268760"/>
            <a:ext cx="3456384" cy="216024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39552" y="3501008"/>
            <a:ext cx="3528392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			</a:t>
            </a:r>
            <a:endParaRPr lang="cs-CZ" sz="2400" dirty="0"/>
          </a:p>
        </p:txBody>
      </p:sp>
      <p:pic>
        <p:nvPicPr>
          <p:cNvPr id="32774" name="Picture 6" descr="File:Alligator mississippiensis - Oasis Park - 0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7255" t="18868" r="7377" b="8950"/>
          <a:stretch>
            <a:fillRect/>
          </a:stretch>
        </p:blipFill>
        <p:spPr bwMode="auto">
          <a:xfrm>
            <a:off x="323528" y="4293096"/>
            <a:ext cx="2592288" cy="164389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07504" y="6165304"/>
            <a:ext cx="3240360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			</a:t>
            </a:r>
            <a:endParaRPr lang="cs-CZ" sz="2400" dirty="0"/>
          </a:p>
        </p:txBody>
      </p:sp>
      <p:pic>
        <p:nvPicPr>
          <p:cNvPr id="32776" name="Picture 8" descr="File:Caiman crocodilus pai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t="3786" b="45730"/>
          <a:stretch>
            <a:fillRect/>
          </a:stretch>
        </p:blipFill>
        <p:spPr bwMode="auto">
          <a:xfrm>
            <a:off x="3275856" y="4365104"/>
            <a:ext cx="2628800" cy="113888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203848" y="5589240"/>
            <a:ext cx="2736304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cs-CZ" sz="2400" dirty="0"/>
          </a:p>
        </p:txBody>
      </p:sp>
      <p:pic>
        <p:nvPicPr>
          <p:cNvPr id="32778" name="Picture 10" descr="File:SaltwaterCrocodile('Maximo')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2835" t="18580" r="12116" b="4561"/>
          <a:stretch>
            <a:fillRect/>
          </a:stretch>
        </p:blipFill>
        <p:spPr bwMode="auto">
          <a:xfrm>
            <a:off x="4788024" y="1268760"/>
            <a:ext cx="3195503" cy="2165841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4788024" y="3501008"/>
            <a:ext cx="387798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				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9552" y="1268760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1268760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3528" y="5589240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4365104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676456" y="4077072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zástupci želv:</a:t>
            </a:r>
            <a:endParaRPr lang="cs-CZ" dirty="0"/>
          </a:p>
        </p:txBody>
      </p:sp>
      <p:pic>
        <p:nvPicPr>
          <p:cNvPr id="6148" name="Picture 4" descr="File:Emys orbicularis Péteri-tó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3448" t="15891" r="1724" b="13736"/>
          <a:stretch>
            <a:fillRect/>
          </a:stretch>
        </p:blipFill>
        <p:spPr bwMode="auto">
          <a:xfrm>
            <a:off x="395536" y="1484784"/>
            <a:ext cx="3384376" cy="190755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51520" y="3429000"/>
            <a:ext cx="4104456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cs-CZ" sz="2400" dirty="0"/>
          </a:p>
        </p:txBody>
      </p:sp>
      <p:pic>
        <p:nvPicPr>
          <p:cNvPr id="9" name="Picture 4" descr="File:Galapagos Geochelone nigra porter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5670" t="21236" r="18731" b="2316"/>
          <a:stretch>
            <a:fillRect/>
          </a:stretch>
        </p:blipFill>
        <p:spPr bwMode="auto">
          <a:xfrm>
            <a:off x="4572000" y="2492896"/>
            <a:ext cx="3848428" cy="2597689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572000" y="5157192"/>
            <a:ext cx="3888432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cs-CZ" sz="2400" dirty="0"/>
          </a:p>
        </p:txBody>
      </p:sp>
      <p:pic>
        <p:nvPicPr>
          <p:cNvPr id="11266" name="Picture 2" descr="File:Nabeulensis sarda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5906" t="4725" r="2557" b="16526"/>
          <a:stretch>
            <a:fillRect/>
          </a:stretch>
        </p:blipFill>
        <p:spPr bwMode="auto">
          <a:xfrm>
            <a:off x="395536" y="4005064"/>
            <a:ext cx="3384376" cy="2183667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323528" y="6237312"/>
            <a:ext cx="4104456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1484784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388424" y="2492896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4005064"/>
            <a:ext cx="30168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424936" cy="4785395"/>
          </a:xfrm>
        </p:spPr>
        <p:txBody>
          <a:bodyPr>
            <a:normAutofit fontScale="92500" lnSpcReduction="10000"/>
          </a:bodyPr>
          <a:lstStyle/>
          <a:p>
            <a:r>
              <a:rPr lang="cs-CZ" sz="2400" u="sng" dirty="0" smtClean="0"/>
              <a:t>zástupci ještěrů</a:t>
            </a:r>
          </a:p>
          <a:p>
            <a:pPr lvl="1"/>
            <a:r>
              <a:rPr lang="cs-CZ" sz="2000" dirty="0" smtClean="0"/>
              <a:t>1. ještěrka obecná; 2. ještěrka zelená; 3. ještěrka živorodá; 4.slepýš křehký; 5. chameleon obecný</a:t>
            </a:r>
            <a:endParaRPr lang="cs-CZ" sz="2400" dirty="0" smtClean="0"/>
          </a:p>
          <a:p>
            <a:r>
              <a:rPr lang="cs-CZ" sz="2400" u="sng" dirty="0" smtClean="0"/>
              <a:t>zástupci hadů žijících u nás</a:t>
            </a:r>
          </a:p>
          <a:p>
            <a:pPr lvl="1"/>
            <a:r>
              <a:rPr lang="cs-CZ" sz="2000" dirty="0" smtClean="0"/>
              <a:t>1. zmije obecná; 2. užovka hladká; 3. užovka podplamatá; 4. užovka obojková; 5. užovka stromová</a:t>
            </a:r>
            <a:endParaRPr lang="cs-CZ" sz="2400" dirty="0" smtClean="0"/>
          </a:p>
          <a:p>
            <a:r>
              <a:rPr lang="cs-CZ" sz="2400" u="sng" dirty="0" smtClean="0"/>
              <a:t>zástupci cizokrajných hadů</a:t>
            </a:r>
          </a:p>
          <a:p>
            <a:pPr lvl="1"/>
            <a:r>
              <a:rPr lang="cs-CZ" sz="2000" dirty="0" smtClean="0"/>
              <a:t>A: škrtiči; 1. hroznýš královský; 2. krajta mřížkovaná; 3. anakonda</a:t>
            </a:r>
          </a:p>
          <a:p>
            <a:pPr lvl="1"/>
            <a:r>
              <a:rPr lang="cs-CZ" sz="2000" dirty="0" smtClean="0"/>
              <a:t>B: jedovatí; 4. kobra indická; 5. chřestýš diamantový</a:t>
            </a:r>
            <a:endParaRPr lang="cs-CZ" sz="2400" dirty="0" smtClean="0"/>
          </a:p>
          <a:p>
            <a:r>
              <a:rPr lang="cs-CZ" sz="2400" u="sng" dirty="0" smtClean="0"/>
              <a:t>zástupci krokodýlů</a:t>
            </a:r>
          </a:p>
          <a:p>
            <a:pPr lvl="1"/>
            <a:r>
              <a:rPr lang="cs-CZ" sz="2000" dirty="0" smtClean="0"/>
              <a:t>1. krokodýl nilský; 2. krokodýl mořský; 3. aligátor severoamerický; 4. kajman brýlový; 5. gaviál indický </a:t>
            </a:r>
          </a:p>
          <a:p>
            <a:r>
              <a:rPr lang="cs-CZ" sz="2400" u="sng" dirty="0" smtClean="0"/>
              <a:t>zástupci želv</a:t>
            </a:r>
          </a:p>
          <a:p>
            <a:pPr lvl="1"/>
            <a:r>
              <a:rPr lang="cs-CZ" sz="2000" dirty="0" smtClean="0"/>
              <a:t>1. želva bahenní; 2. želva žlutohnědá; 3. želva sloní</a:t>
            </a:r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7504" y="1340774"/>
          <a:ext cx="6480720" cy="53941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5045"/>
                <a:gridCol w="405045"/>
                <a:gridCol w="405045"/>
                <a:gridCol w="405045"/>
                <a:gridCol w="405045"/>
                <a:gridCol w="405045"/>
                <a:gridCol w="405045"/>
                <a:gridCol w="405045"/>
                <a:gridCol w="409696"/>
                <a:gridCol w="400394"/>
                <a:gridCol w="405045"/>
                <a:gridCol w="405045"/>
                <a:gridCol w="405045"/>
                <a:gridCol w="405045"/>
                <a:gridCol w="405045"/>
                <a:gridCol w="405045"/>
              </a:tblGrid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644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839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8379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11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12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13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14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07504" y="188640"/>
            <a:ext cx="29122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1</a:t>
            </a:r>
            <a:r>
              <a:rPr lang="cs-CZ" sz="2400" dirty="0"/>
              <a:t>. náš nejedovatý had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4" y="548680"/>
            <a:ext cx="29340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2</a:t>
            </a:r>
            <a:r>
              <a:rPr lang="cs-CZ" sz="2400" dirty="0"/>
              <a:t>. živočich s krunýřem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4" y="908720"/>
            <a:ext cx="29462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3</a:t>
            </a:r>
            <a:r>
              <a:rPr lang="cs-CZ" sz="2400" dirty="0"/>
              <a:t>. část, která kryje oko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75856" y="188640"/>
            <a:ext cx="47257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4</a:t>
            </a:r>
            <a:r>
              <a:rPr lang="cs-CZ" sz="2400" dirty="0"/>
              <a:t>. nejmohutnější ještěr žijící na Zemi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75856" y="548680"/>
            <a:ext cx="6264696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5</a:t>
            </a:r>
            <a:r>
              <a:rPr lang="cs-CZ" sz="2400" dirty="0" smtClean="0"/>
              <a:t>. třetí nejmohutnější had, samička se stará o snůšku vajec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292080" y="980728"/>
            <a:ext cx="43031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6</a:t>
            </a:r>
            <a:r>
              <a:rPr lang="cs-CZ" sz="2400" dirty="0"/>
              <a:t>. </a:t>
            </a:r>
            <a:r>
              <a:rPr lang="cs-CZ" sz="2400" dirty="0" smtClean="0"/>
              <a:t>schopnost </a:t>
            </a:r>
            <a:r>
              <a:rPr lang="cs-CZ" sz="2400" dirty="0"/>
              <a:t>obnovit </a:t>
            </a:r>
            <a:r>
              <a:rPr lang="cs-CZ" sz="2400" dirty="0" smtClean="0"/>
              <a:t>část </a:t>
            </a:r>
            <a:r>
              <a:rPr lang="cs-CZ" sz="2400" dirty="0"/>
              <a:t>těla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364088" y="1556792"/>
            <a:ext cx="345638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7</a:t>
            </a:r>
            <a:r>
              <a:rPr lang="cs-CZ" sz="2400" dirty="0"/>
              <a:t>. největší jedovatý had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364088" y="1988840"/>
            <a:ext cx="35283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8</a:t>
            </a:r>
            <a:r>
              <a:rPr lang="cs-CZ" sz="2400" dirty="0"/>
              <a:t>. který sval podporuje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dýchání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5436096" y="2780928"/>
            <a:ext cx="38519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9</a:t>
            </a:r>
            <a:r>
              <a:rPr lang="cs-CZ" sz="2400" dirty="0"/>
              <a:t>. jakým způsobem </a:t>
            </a:r>
            <a:r>
              <a:rPr lang="cs-CZ" sz="2400" dirty="0" smtClean="0"/>
              <a:t>přijímají </a:t>
            </a:r>
            <a:r>
              <a:rPr lang="cs-CZ" sz="2400" dirty="0"/>
              <a:t>hadi kořist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644008" y="3501008"/>
            <a:ext cx="32403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10</a:t>
            </a:r>
            <a:r>
              <a:rPr lang="cs-CZ" sz="2400" dirty="0"/>
              <a:t>. ještěr žijící v ČR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5580112" y="3789040"/>
            <a:ext cx="356388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11</a:t>
            </a:r>
            <a:r>
              <a:rPr lang="cs-CZ" sz="2400" dirty="0"/>
              <a:t>. druhové </a:t>
            </a:r>
            <a:r>
              <a:rPr lang="cs-CZ" sz="2400" dirty="0" smtClean="0"/>
              <a:t>jméno slepýše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194282" y="4365104"/>
            <a:ext cx="294971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12. </a:t>
            </a:r>
            <a:r>
              <a:rPr lang="cs-CZ" sz="2400" dirty="0"/>
              <a:t>plaz schopný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měnit barvu </a:t>
            </a:r>
            <a:r>
              <a:rPr lang="cs-CZ" sz="2400" dirty="0"/>
              <a:t>i tvar těla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292080" y="5517232"/>
            <a:ext cx="41044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13</a:t>
            </a:r>
            <a:r>
              <a:rPr lang="cs-CZ" sz="2400" dirty="0"/>
              <a:t>. životní </a:t>
            </a:r>
            <a:r>
              <a:rPr lang="cs-CZ" sz="2400" dirty="0" smtClean="0"/>
              <a:t>prostředí krokodýla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4644008" y="5877272"/>
            <a:ext cx="407983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14. </a:t>
            </a:r>
            <a:r>
              <a:rPr lang="cs-CZ" sz="2400" dirty="0"/>
              <a:t>jaká je skořápka vajíček želv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7504" y="1340774"/>
          <a:ext cx="6480720" cy="5380013"/>
        </p:xfrm>
        <a:graphic>
          <a:graphicData uri="http://schemas.openxmlformats.org/drawingml/2006/table">
            <a:tbl>
              <a:tblPr firstRow="1" bandRow="1">
                <a:noFill/>
                <a:tableStyleId>{5940675A-B579-460E-94D1-54222C63F5DA}</a:tableStyleId>
              </a:tblPr>
              <a:tblGrid>
                <a:gridCol w="405045"/>
                <a:gridCol w="459051"/>
                <a:gridCol w="351039"/>
                <a:gridCol w="405045"/>
                <a:gridCol w="405045"/>
                <a:gridCol w="405045"/>
                <a:gridCol w="405045"/>
                <a:gridCol w="405045"/>
                <a:gridCol w="409696"/>
                <a:gridCol w="400394"/>
                <a:gridCol w="405045"/>
                <a:gridCol w="405045"/>
                <a:gridCol w="405045"/>
                <a:gridCol w="405045"/>
                <a:gridCol w="405045"/>
                <a:gridCol w="405045"/>
              </a:tblGrid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U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Ž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Ž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L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644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Í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G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B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B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Á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L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Y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í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8379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Š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Ě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11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Ř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Ý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12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CH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L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13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424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14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Á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</a:t>
                      </a:r>
                      <a:endParaRPr lang="cs-CZ" sz="16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Á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07504" y="188640"/>
            <a:ext cx="29122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1</a:t>
            </a:r>
            <a:r>
              <a:rPr lang="cs-CZ" sz="2400" dirty="0"/>
              <a:t>. náš nejedovatý had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4" y="548680"/>
            <a:ext cx="29340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2</a:t>
            </a:r>
            <a:r>
              <a:rPr lang="cs-CZ" sz="2400" dirty="0"/>
              <a:t>. živočich s krunýřem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4" y="908720"/>
            <a:ext cx="29462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3</a:t>
            </a:r>
            <a:r>
              <a:rPr lang="cs-CZ" sz="2400" dirty="0"/>
              <a:t>. část, která kryje oko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75856" y="188640"/>
            <a:ext cx="47257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4</a:t>
            </a:r>
            <a:r>
              <a:rPr lang="cs-CZ" sz="2400" dirty="0"/>
              <a:t>. nejmohutnější ještěr žijící na Zemi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75856" y="548680"/>
            <a:ext cx="6264696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5</a:t>
            </a:r>
            <a:r>
              <a:rPr lang="cs-CZ" sz="2400" dirty="0" smtClean="0"/>
              <a:t>. třetí nejmohutnější had, samička se stará o snůšku vajec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292080" y="980728"/>
            <a:ext cx="43031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6</a:t>
            </a:r>
            <a:r>
              <a:rPr lang="cs-CZ" sz="2400" dirty="0"/>
              <a:t>. </a:t>
            </a:r>
            <a:r>
              <a:rPr lang="cs-CZ" sz="2400" dirty="0" smtClean="0"/>
              <a:t>schopnost </a:t>
            </a:r>
            <a:r>
              <a:rPr lang="cs-CZ" sz="2400" dirty="0"/>
              <a:t>obnovit </a:t>
            </a:r>
            <a:r>
              <a:rPr lang="cs-CZ" sz="2400" dirty="0" smtClean="0"/>
              <a:t>část </a:t>
            </a:r>
            <a:r>
              <a:rPr lang="cs-CZ" sz="2400" dirty="0"/>
              <a:t>těla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364088" y="1556792"/>
            <a:ext cx="345638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7</a:t>
            </a:r>
            <a:r>
              <a:rPr lang="cs-CZ" sz="2400" dirty="0"/>
              <a:t>. největší jedovatý had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364088" y="1988840"/>
            <a:ext cx="35283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8</a:t>
            </a:r>
            <a:r>
              <a:rPr lang="cs-CZ" sz="2400" dirty="0"/>
              <a:t>. který sval podporuje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dýchání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5292080" y="2780928"/>
            <a:ext cx="38519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9</a:t>
            </a:r>
            <a:r>
              <a:rPr lang="cs-CZ" sz="2400" dirty="0"/>
              <a:t>. jakým způsobem </a:t>
            </a:r>
            <a:r>
              <a:rPr lang="cs-CZ" sz="2400" dirty="0" smtClean="0"/>
              <a:t>přijímají </a:t>
            </a:r>
            <a:r>
              <a:rPr lang="cs-CZ" sz="2400" dirty="0"/>
              <a:t>hadi kořist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644008" y="3501008"/>
            <a:ext cx="32403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10</a:t>
            </a:r>
            <a:r>
              <a:rPr lang="cs-CZ" sz="2400" dirty="0"/>
              <a:t>. ještěr žijící v ČR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5580112" y="3789040"/>
            <a:ext cx="356388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11</a:t>
            </a:r>
            <a:r>
              <a:rPr lang="cs-CZ" sz="2400" dirty="0"/>
              <a:t>. druhové </a:t>
            </a:r>
            <a:r>
              <a:rPr lang="cs-CZ" sz="2400" dirty="0" smtClean="0"/>
              <a:t>jméno slepýše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194282" y="4365104"/>
            <a:ext cx="294971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12. </a:t>
            </a:r>
            <a:r>
              <a:rPr lang="cs-CZ" sz="2400" dirty="0"/>
              <a:t>plaz schopný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měnit barvu </a:t>
            </a:r>
            <a:r>
              <a:rPr lang="cs-CZ" sz="2400" dirty="0"/>
              <a:t>i tvar těla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292080" y="5517232"/>
            <a:ext cx="41044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13</a:t>
            </a:r>
            <a:r>
              <a:rPr lang="cs-CZ" sz="2400" dirty="0"/>
              <a:t>. životní </a:t>
            </a:r>
            <a:r>
              <a:rPr lang="cs-CZ" sz="2400" dirty="0" smtClean="0"/>
              <a:t>prostředí krokodýla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4644008" y="5877272"/>
            <a:ext cx="407983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14. </a:t>
            </a:r>
            <a:r>
              <a:rPr lang="cs-CZ" sz="2400" dirty="0"/>
              <a:t>jaká je skořápka vajíček želv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853136"/>
          </a:xfrm>
        </p:spPr>
        <p:txBody>
          <a:bodyPr>
            <a:normAutofit fontScale="85000" lnSpcReduction="10000"/>
          </a:bodyPr>
          <a:lstStyle/>
          <a:p>
            <a:r>
              <a:rPr lang="cs-CZ" sz="2400" dirty="0"/>
              <a:t>Autorem materiálu a všech jeho částí, není-li uvedeno jinak,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je </a:t>
            </a:r>
            <a:r>
              <a:rPr lang="cs-CZ" sz="2400" dirty="0"/>
              <a:t>Mgr. Kateřina Zikmundová.</a:t>
            </a:r>
            <a:endParaRPr lang="cs-CZ" sz="2100" dirty="0" smtClean="0">
              <a:hlinkClick r:id="rId2"/>
            </a:endParaRPr>
          </a:p>
          <a:p>
            <a:r>
              <a:rPr lang="cs-CZ" sz="2100" dirty="0" smtClean="0">
                <a:hlinkClick r:id="rId2"/>
              </a:rPr>
              <a:t>http://commons.wikimedia.org/wiki/File:Emys_orbicularis_P%C3%A9teri-t%C3%B3.JPG</a:t>
            </a:r>
            <a:endParaRPr lang="cs-CZ" sz="2100" dirty="0" smtClean="0"/>
          </a:p>
          <a:p>
            <a:r>
              <a:rPr lang="cs-CZ" sz="2100" dirty="0" smtClean="0">
                <a:hlinkClick r:id="rId3"/>
              </a:rPr>
              <a:t>http://commons.wikimedia.org/wiki/File:Geochelone_nigra.png</a:t>
            </a:r>
            <a:endParaRPr lang="cs-CZ" sz="2100" dirty="0" smtClean="0"/>
          </a:p>
          <a:p>
            <a:r>
              <a:rPr lang="cs-CZ" sz="2100" dirty="0" smtClean="0">
                <a:hlinkClick r:id="rId4"/>
              </a:rPr>
              <a:t>http://commons.wikimedia.org/wiki/File:Galapagos_Geochelone_nigra_porteri.jpg</a:t>
            </a:r>
            <a:endParaRPr lang="cs-CZ" sz="2100" dirty="0" smtClean="0"/>
          </a:p>
          <a:p>
            <a:r>
              <a:rPr lang="cs-CZ" sz="2100" dirty="0" smtClean="0">
                <a:hlinkClick r:id="rId5"/>
              </a:rPr>
              <a:t>http://commons.wikimedia.org/wiki/File:JesterkaZelena.jpg</a:t>
            </a:r>
            <a:endParaRPr lang="cs-CZ" sz="2100" dirty="0" smtClean="0"/>
          </a:p>
          <a:p>
            <a:r>
              <a:rPr lang="cs-CZ" sz="2100" dirty="0" smtClean="0">
                <a:hlinkClick r:id="rId6"/>
              </a:rPr>
              <a:t>http://commons.wikimedia.org/wiki/File:Zootoca_vivipara_male_head.jpg?uselang=cs</a:t>
            </a:r>
            <a:endParaRPr lang="cs-CZ" sz="2100" dirty="0" smtClean="0"/>
          </a:p>
          <a:p>
            <a:r>
              <a:rPr lang="cs-CZ" sz="2100" dirty="0" smtClean="0">
                <a:hlinkClick r:id="rId7"/>
              </a:rPr>
              <a:t>http://commons.wikimedia.org/wiki/File:Waldeidechse_2.jpg?uselang=cs</a:t>
            </a:r>
            <a:endParaRPr lang="cs-CZ" sz="2100" dirty="0" smtClean="0"/>
          </a:p>
          <a:p>
            <a:r>
              <a:rPr lang="cs-CZ" sz="2100" dirty="0" smtClean="0">
                <a:hlinkClick r:id="rId8"/>
              </a:rPr>
              <a:t>http://commons.wikimedia.org/wiki/File:Kameleon.JPG</a:t>
            </a:r>
            <a:endParaRPr lang="cs-CZ" sz="2100" dirty="0" smtClean="0"/>
          </a:p>
          <a:p>
            <a:r>
              <a:rPr lang="cs-CZ" sz="2100" dirty="0" smtClean="0">
                <a:hlinkClick r:id="rId9"/>
              </a:rPr>
              <a:t>http://commons.wikimedia.org/wiki/File:Vipera_Berus_Haukipudas_20110602.JPG</a:t>
            </a:r>
            <a:endParaRPr lang="cs-CZ" sz="2100" dirty="0" smtClean="0"/>
          </a:p>
          <a:p>
            <a:r>
              <a:rPr lang="cs-CZ" sz="2100" dirty="0" smtClean="0">
                <a:hlinkClick r:id="rId10"/>
              </a:rPr>
              <a:t>http://commons.wikimedia.org/wiki/File:Vipera_berus1.jpg</a:t>
            </a:r>
            <a:endParaRPr lang="cs-CZ" sz="2100" dirty="0" smtClean="0"/>
          </a:p>
          <a:p>
            <a:r>
              <a:rPr lang="cs-CZ" sz="2100" dirty="0" smtClean="0">
                <a:hlinkClick r:id="rId11"/>
              </a:rPr>
              <a:t>http://commons.wikimedia.org/wiki/File:CoronellaAustriaca3.jpg</a:t>
            </a:r>
            <a:endParaRPr lang="cs-CZ" sz="2100" dirty="0" smtClean="0"/>
          </a:p>
          <a:p>
            <a:r>
              <a:rPr lang="cs-CZ" sz="2100" dirty="0" smtClean="0">
                <a:hlinkClick r:id="rId12"/>
              </a:rPr>
              <a:t>http://commons.wikimedia.org/wiki/File:Grass_Snake_-_Natrix_natrix.jpg?uselang=cs</a:t>
            </a:r>
            <a:endParaRPr lang="cs-CZ" sz="21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5256584"/>
          </a:xfrm>
        </p:spPr>
        <p:txBody>
          <a:bodyPr>
            <a:normAutofit fontScale="92500" lnSpcReduction="10000"/>
          </a:bodyPr>
          <a:lstStyle/>
          <a:p>
            <a:r>
              <a:rPr lang="cs-CZ" sz="1900" dirty="0" smtClean="0">
                <a:hlinkClick r:id="rId2"/>
              </a:rPr>
              <a:t>http://commons.wikimedia.org/wiki/File:Natrix_tessellata_Rheinland-Pfalz_01.jpg?uselang=cs</a:t>
            </a:r>
            <a:endParaRPr lang="cs-CZ" sz="1900" dirty="0" smtClean="0"/>
          </a:p>
          <a:p>
            <a:r>
              <a:rPr lang="cs-CZ" sz="1900" dirty="0" smtClean="0">
                <a:hlinkClick r:id="rId3"/>
              </a:rPr>
              <a:t>http://commons.wikimedia.org/wiki/File:Boa_constrictor_(2).jpg</a:t>
            </a:r>
            <a:endParaRPr lang="cs-CZ" sz="1900" dirty="0" smtClean="0"/>
          </a:p>
          <a:p>
            <a:r>
              <a:rPr lang="cs-CZ" sz="1900" dirty="0" smtClean="0">
                <a:hlinkClick r:id="rId4"/>
              </a:rPr>
              <a:t>http://cs.wikipedia.org/wiki/Soubor:Reticulated_Python_02.jpg</a:t>
            </a:r>
            <a:endParaRPr lang="cs-CZ" sz="1900" dirty="0" smtClean="0"/>
          </a:p>
          <a:p>
            <a:r>
              <a:rPr lang="cs-CZ" sz="1900" dirty="0" smtClean="0">
                <a:hlinkClick r:id="rId5"/>
              </a:rPr>
              <a:t>http://commons.wikimedia.org/wiki/File:Indian_cobra.jpg</a:t>
            </a:r>
            <a:endParaRPr lang="cs-CZ" sz="1900" dirty="0" smtClean="0"/>
          </a:p>
          <a:p>
            <a:r>
              <a:rPr lang="cs-CZ" sz="1900" dirty="0" smtClean="0">
                <a:hlinkClick r:id="rId6"/>
              </a:rPr>
              <a:t>http://commons.wikimedia.org/wiki/File:Indiancobra.jpg</a:t>
            </a:r>
            <a:endParaRPr lang="cs-CZ" sz="1900" dirty="0" smtClean="0"/>
          </a:p>
          <a:p>
            <a:r>
              <a:rPr lang="cs-CZ" sz="1900" dirty="0" smtClean="0">
                <a:hlinkClick r:id="rId7"/>
              </a:rPr>
              <a:t>http://commons.wikimedia.org/wiki/File:Eastern_Diamondback_Rattlesnake_3.jpg?uselang=cs</a:t>
            </a:r>
            <a:endParaRPr lang="cs-CZ" sz="1900" dirty="0" smtClean="0"/>
          </a:p>
          <a:p>
            <a:r>
              <a:rPr lang="cs-CZ" sz="1900" dirty="0" smtClean="0">
                <a:hlinkClick r:id="rId8"/>
              </a:rPr>
              <a:t>http://commons.wikimedia.org/wiki/File:Eunectes_murinus.jpg</a:t>
            </a:r>
            <a:endParaRPr lang="cs-CZ" sz="1900" dirty="0" smtClean="0"/>
          </a:p>
          <a:p>
            <a:r>
              <a:rPr lang="cs-CZ" sz="1900" dirty="0" smtClean="0">
                <a:hlinkClick r:id="rId9"/>
              </a:rPr>
              <a:t>http://commons.wikimedia.org/wiki/File:Indian_Gharial_Crocodile_Digon3.JPG?uselang=cs</a:t>
            </a:r>
            <a:endParaRPr lang="cs-CZ" sz="1900" dirty="0" smtClean="0"/>
          </a:p>
          <a:p>
            <a:r>
              <a:rPr lang="cs-CZ" sz="1900" dirty="0" smtClean="0">
                <a:hlinkClick r:id="rId10"/>
              </a:rPr>
              <a:t>http://commons.wikimedia.org/wiki/File:Bazoule_sacred_crocodiles_MS_6709cropped.JPG?uselang=cs</a:t>
            </a:r>
            <a:endParaRPr lang="cs-CZ" sz="1900" dirty="0" smtClean="0"/>
          </a:p>
          <a:p>
            <a:r>
              <a:rPr lang="cs-CZ" sz="1900" dirty="0" smtClean="0">
                <a:hlinkClick r:id="rId11"/>
              </a:rPr>
              <a:t>http://commons.wikimedia.org/wiki/File:Alligator_mississippiensis_-_Oasis_Park_-_04.jpg?uselang=cs</a:t>
            </a:r>
            <a:endParaRPr lang="cs-CZ" sz="1900" dirty="0" smtClean="0"/>
          </a:p>
          <a:p>
            <a:r>
              <a:rPr lang="cs-CZ" sz="1900" dirty="0" smtClean="0">
                <a:hlinkClick r:id="rId12"/>
              </a:rPr>
              <a:t>http://commons.wikimedia.org/wiki/File:Caiman_crocodilus_pair.jpg</a:t>
            </a:r>
            <a:endParaRPr lang="cs-CZ" sz="1900" dirty="0" smtClean="0"/>
          </a:p>
          <a:p>
            <a:r>
              <a:rPr lang="cs-CZ" sz="1900" dirty="0" smtClean="0">
                <a:hlinkClick r:id="rId13"/>
              </a:rPr>
              <a:t>http://commons.wikimedia.org/wiki/File:SaltwaterCrocodile(%27Maximo%27).jpg?uselang=cs</a:t>
            </a:r>
            <a:endParaRPr lang="cs-CZ" sz="19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863</Words>
  <Application>Microsoft Office PowerPoint</Application>
  <PresentationFormat>Předvádění na obrazovce (4:3)</PresentationFormat>
  <Paragraphs>437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PLAZI</vt:lpstr>
      <vt:lpstr>Na následujících stránkách doplň tabulky, vyřeš tajenky a poznej živočichy</vt:lpstr>
      <vt:lpstr>Snímek 5</vt:lpstr>
      <vt:lpstr>Snímek 6</vt:lpstr>
      <vt:lpstr>zástupci ještěrů:</vt:lpstr>
      <vt:lpstr>zástupci hadů žijících u nás:</vt:lpstr>
      <vt:lpstr>zástupci cizokrajných hadů:</vt:lpstr>
      <vt:lpstr>zástupci krokodýlů:</vt:lpstr>
      <vt:lpstr>zástupci želv:</vt:lpstr>
      <vt:lpstr>Řešení</vt:lpstr>
      <vt:lpstr>Snímek 13</vt:lpstr>
      <vt:lpstr>Snímek 14</vt:lpstr>
      <vt:lpstr>Zdroje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PLAZI</dc:title>
  <dc:creator>Kateřina</dc:creator>
  <cp:lastModifiedBy>Kateřina</cp:lastModifiedBy>
  <cp:revision>11</cp:revision>
  <dcterms:created xsi:type="dcterms:W3CDTF">2012-09-01T15:18:44Z</dcterms:created>
  <dcterms:modified xsi:type="dcterms:W3CDTF">2012-09-22T12:35:44Z</dcterms:modified>
</cp:coreProperties>
</file>