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8"/>
  </p:notesMasterIdLst>
  <p:sldIdLst>
    <p:sldId id="276" r:id="rId2"/>
    <p:sldId id="277" r:id="rId3"/>
    <p:sldId id="256" r:id="rId4"/>
    <p:sldId id="257" r:id="rId5"/>
    <p:sldId id="258" r:id="rId6"/>
    <p:sldId id="259" r:id="rId7"/>
    <p:sldId id="278" r:id="rId8"/>
    <p:sldId id="279" r:id="rId9"/>
    <p:sldId id="280" r:id="rId10"/>
    <p:sldId id="260" r:id="rId11"/>
    <p:sldId id="265" r:id="rId12"/>
    <p:sldId id="283" r:id="rId13"/>
    <p:sldId id="264" r:id="rId14"/>
    <p:sldId id="263" r:id="rId15"/>
    <p:sldId id="284" r:id="rId16"/>
    <p:sldId id="266" r:id="rId17"/>
    <p:sldId id="267" r:id="rId18"/>
    <p:sldId id="268" r:id="rId19"/>
    <p:sldId id="281" r:id="rId20"/>
    <p:sldId id="282" r:id="rId21"/>
    <p:sldId id="269" r:id="rId22"/>
    <p:sldId id="285" r:id="rId23"/>
    <p:sldId id="270" r:id="rId24"/>
    <p:sldId id="261" r:id="rId25"/>
    <p:sldId id="274" r:id="rId26"/>
    <p:sldId id="27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C46E"/>
    <a:srgbClr val="FFD54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7" autoAdjust="0"/>
    <p:restoredTop sz="94660"/>
  </p:normalViewPr>
  <p:slideViewPr>
    <p:cSldViewPr>
      <p:cViewPr varScale="1">
        <p:scale>
          <a:sx n="103" d="100"/>
          <a:sy n="103" d="100"/>
        </p:scale>
        <p:origin x="-180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DE89F6-F42A-4F74-AE92-CDC0F88B301E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53BE4F-99F3-470E-A38B-B7987BDAC2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7C4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41D7B-3C19-4D36-A24D-6C1880C9BAC4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9FF88-117D-4B90-AB75-C603ADB4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Relationship Id="rId4" Type="http://schemas.openxmlformats.org/officeDocument/2006/relationships/slide" Target="slide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b/Slepice_na_dvorku.jpg" TargetMode="Externa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//upload.wikimedia.org/wikipedia/commons/a/af/PeackockSide.jpg" TargetMode="External"/><Relationship Id="rId7" Type="http://schemas.openxmlformats.org/officeDocument/2006/relationships/hyperlink" Target="//upload.wikimedia.org/wikipedia/commons/d/d7/Phasianus_colchicus_2_tom_(Lukasz_Lukasik).jpg" TargetMode="External"/><Relationship Id="rId12" Type="http://schemas.openxmlformats.org/officeDocument/2006/relationships/image" Target="../media/image7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11" Type="http://schemas.openxmlformats.org/officeDocument/2006/relationships/hyperlink" Target="//upload.wikimedia.org/wikipedia/commons/5/56/Wachtel_in_Haltung_clipped.jpg" TargetMode="External"/><Relationship Id="rId5" Type="http://schemas.openxmlformats.org/officeDocument/2006/relationships/hyperlink" Target="//upload.wikimedia.org/wikipedia/commons/6/60/Krocan_(zoo_vy%C5%A1kov_cz.)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//upload.wikimedia.org/wikipedia/commons/c/c1/Rebhuehner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f/PeackockSide.jpg" TargetMode="External"/><Relationship Id="rId13" Type="http://schemas.openxmlformats.org/officeDocument/2006/relationships/image" Target="../media/image10.jpeg"/><Relationship Id="rId3" Type="http://schemas.openxmlformats.org/officeDocument/2006/relationships/image" Target="../media/image2.jpeg"/><Relationship Id="rId7" Type="http://schemas.openxmlformats.org/officeDocument/2006/relationships/image" Target="../media/image8.jpeg"/><Relationship Id="rId12" Type="http://schemas.openxmlformats.org/officeDocument/2006/relationships/hyperlink" Target="//upload.wikimedia.org/wikipedia/commons/e/eb/Helmeted_Guineafowl_(Numida_meleagris).jpg" TargetMode="External"/><Relationship Id="rId2" Type="http://schemas.openxmlformats.org/officeDocument/2006/relationships/hyperlink" Target="//upload.wikimedia.org/wikipedia/commons/0/0b/Slepice_na_dvorku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f/f3/Indian_Peacock_(Pavo_cristatus)_at_a_roof-top_near_Hodal_I_Picture_2176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4.jpeg"/><Relationship Id="rId10" Type="http://schemas.openxmlformats.org/officeDocument/2006/relationships/hyperlink" Target="//upload.wikimedia.org/wikipedia/commons/6/6f/Turkeys_on_path.jpg" TargetMode="External"/><Relationship Id="rId4" Type="http://schemas.openxmlformats.org/officeDocument/2006/relationships/hyperlink" Target="//upload.wikimedia.org/wikipedia/commons/6/60/Krocan_(zoo_vy%C5%A1kov_cz.).JPG" TargetMode="External"/><Relationship Id="rId9" Type="http://schemas.openxmlformats.org/officeDocument/2006/relationships/image" Target="../media/image3.jpeg"/><Relationship Id="rId1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a/Auerhahn-balz.jpg" TargetMode="External"/><Relationship Id="rId13" Type="http://schemas.openxmlformats.org/officeDocument/2006/relationships/image" Target="../media/image13.jpeg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12" Type="http://schemas.openxmlformats.org/officeDocument/2006/relationships/hyperlink" Target="//upload.wikimedia.org/wikipedia/commons/9/9c/Flickr_-_Rainbirder_-_Black_Grouse_(Tetrao_tetrix)_Male.jpg" TargetMode="External"/><Relationship Id="rId2" Type="http://schemas.openxmlformats.org/officeDocument/2006/relationships/hyperlink" Target="//upload.wikimedia.org/wikipedia/commons/d/d7/Phasianus_colchicus_2_tom_(Lukasz_Lukasik)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5/56/Wachtel_in_Haltung_clipped.jpg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hyperlink" Target="//upload.wikimedia.org/wikipedia/commons/e/e8/Phasianus_colchicus_female1.jpg" TargetMode="External"/><Relationship Id="rId4" Type="http://schemas.openxmlformats.org/officeDocument/2006/relationships/hyperlink" Target="//upload.wikimedia.org/wikipedia/commons/c/c1/Rebhuehner.jpg" TargetMode="External"/><Relationship Id="rId9" Type="http://schemas.openxmlformats.org/officeDocument/2006/relationships/image" Target="../media/image11.jpeg"/><Relationship Id="rId1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//upload.wikimedia.org/wikipedia/commons/a/a4/Blue_Rock_Pigeon_I2_IMG_7877.jpg" TargetMode="External"/><Relationship Id="rId7" Type="http://schemas.openxmlformats.org/officeDocument/2006/relationships/hyperlink" Target="//upload.wikimedia.org/wikipedia/commons/9/9f/Streptopelia_turtur_on_a_branch.jpg" TargetMode="Externa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5/5a/Wood.pigeon.2.arp.750pix.jpg" TargetMode="External"/><Relationship Id="rId10" Type="http://schemas.openxmlformats.org/officeDocument/2006/relationships/image" Target="../media/image17.jpeg"/><Relationship Id="rId4" Type="http://schemas.openxmlformats.org/officeDocument/2006/relationships/image" Target="../media/image14.jpeg"/><Relationship Id="rId9" Type="http://schemas.openxmlformats.org/officeDocument/2006/relationships/hyperlink" Target="//upload.wikimedia.org/wikipedia/commons/7/7b/Collared_Dove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b/Collared_Dove.jpg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5.jpeg"/><Relationship Id="rId12" Type="http://schemas.openxmlformats.org/officeDocument/2006/relationships/slide" Target="slide5.xml"/><Relationship Id="rId2" Type="http://schemas.openxmlformats.org/officeDocument/2006/relationships/hyperlink" Target="//upload.wikimedia.org/wikipedia/commons/a/a4/Blue_Rock_Pigeon_I2_IMG_7877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5/5a/Wood.pigeon.2.arp.750pix.jpg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8.jpeg"/><Relationship Id="rId10" Type="http://schemas.openxmlformats.org/officeDocument/2006/relationships/hyperlink" Target="//upload.wikimedia.org/wikipedia/commons/9/9f/Streptopelia_turtur_on_a_branch.jpg" TargetMode="External"/><Relationship Id="rId4" Type="http://schemas.openxmlformats.org/officeDocument/2006/relationships/hyperlink" Target="//upload.wikimedia.org/wikipedia/commons/2/2a/Rock_pigeons_on_cliffs.jpg" TargetMode="External"/><Relationship Id="rId9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b/Tufted-Duck-male-female.jpg" TargetMode="Externa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hyperlink" Target="//upload.wikimedia.org/wikipedia/commons/b/bb/Anas_platyrhynchos_(nest).JPG" TargetMode="External"/><Relationship Id="rId18" Type="http://schemas.openxmlformats.org/officeDocument/2006/relationships/image" Target="../media/image28.jpeg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12" Type="http://schemas.openxmlformats.org/officeDocument/2006/relationships/image" Target="../media/image25.jpeg"/><Relationship Id="rId17" Type="http://schemas.openxmlformats.org/officeDocument/2006/relationships/hyperlink" Target="//upload.wikimedia.org/wikipedia/commons/d/df/Anas_platyrhynchos_ducklings.jpg" TargetMode="External"/><Relationship Id="rId2" Type="http://schemas.openxmlformats.org/officeDocument/2006/relationships/hyperlink" Target="//upload.wikimedia.org/wikipedia/commons/1/17/StockentenKuecken.jpg" TargetMode="External"/><Relationship Id="rId16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7/7c/Mallard_080508.jpg" TargetMode="External"/><Relationship Id="rId11" Type="http://schemas.openxmlformats.org/officeDocument/2006/relationships/hyperlink" Target="//upload.wikimedia.org/wikipedia/commons/6/6e/Accouplement_col_vert.JPG" TargetMode="External"/><Relationship Id="rId5" Type="http://schemas.openxmlformats.org/officeDocument/2006/relationships/image" Target="../media/image21.jpeg"/><Relationship Id="rId15" Type="http://schemas.openxmlformats.org/officeDocument/2006/relationships/hyperlink" Target="//upload.wikimedia.org/wikipedia/commons/7/75/Fleet_of_Cute.jpg" TargetMode="External"/><Relationship Id="rId10" Type="http://schemas.openxmlformats.org/officeDocument/2006/relationships/image" Target="../media/image24.jpeg"/><Relationship Id="rId19" Type="http://schemas.openxmlformats.org/officeDocument/2006/relationships/slide" Target="slide5.xml"/><Relationship Id="rId4" Type="http://schemas.openxmlformats.org/officeDocument/2006/relationships/hyperlink" Target="//upload.wikimedia.org/wikipedia/commons/6/6e/Male_mallard_-_natures_pics.jpg" TargetMode="External"/><Relationship Id="rId9" Type="http://schemas.openxmlformats.org/officeDocument/2006/relationships/hyperlink" Target="//upload.wikimedia.org/wikipedia/commons/8/84/Kaczka_krzyzowka_samica.jpg" TargetMode="External"/><Relationship Id="rId1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4/Aythya_ferina_Sandwell_1.jpg" TargetMode="External"/><Relationship Id="rId3" Type="http://schemas.openxmlformats.org/officeDocument/2006/relationships/image" Target="../media/image29.jpeg"/><Relationship Id="rId7" Type="http://schemas.openxmlformats.org/officeDocument/2006/relationships/image" Target="../media/image19.jpeg"/><Relationship Id="rId2" Type="http://schemas.openxmlformats.org/officeDocument/2006/relationships/hyperlink" Target="//upload.wikimedia.org/wikipedia/commons/d/df/Anas_crecca_-Brandon_Marsh,_Warwickshire,_England_-male-8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e/eb/Tufted-Duck-male-female.jpg" TargetMode="External"/><Relationship Id="rId5" Type="http://schemas.openxmlformats.org/officeDocument/2006/relationships/image" Target="../media/image30.jpeg"/><Relationship Id="rId10" Type="http://schemas.openxmlformats.org/officeDocument/2006/relationships/slide" Target="slide5.xml"/><Relationship Id="rId4" Type="http://schemas.openxmlformats.org/officeDocument/2006/relationships/hyperlink" Target="//upload.wikimedia.org/wikipedia/commons/a/a4/Anas_clypeata1.jpg" TargetMode="External"/><Relationship Id="rId9" Type="http://schemas.openxmlformats.org/officeDocument/2006/relationships/image" Target="../media/image3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//upload.wikimedia.org/wikipedia/commons/c/c5/Greylag-Goose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//upload.wikimedia.org/wikipedia/commons/a/a2/CygneVaires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2/CygneVaires.jpg" TargetMode="External"/><Relationship Id="rId13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5.jpeg"/><Relationship Id="rId12" Type="http://schemas.openxmlformats.org/officeDocument/2006/relationships/hyperlink" Target="//upload.wikimedia.org/wikipedia/commons/0/00/Knolsvanflygande.jpg" TargetMode="External"/><Relationship Id="rId2" Type="http://schemas.openxmlformats.org/officeDocument/2006/relationships/hyperlink" Target="//upload.wikimedia.org/wikipedia/commons/c/c5/Greylag-Goos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f/ff/Photojenni_-_Aboard_the_swan_ferry_(by).jpg" TargetMode="External"/><Relationship Id="rId11" Type="http://schemas.openxmlformats.org/officeDocument/2006/relationships/image" Target="../media/image36.jpeg"/><Relationship Id="rId5" Type="http://schemas.openxmlformats.org/officeDocument/2006/relationships/image" Target="../media/image34.jpeg"/><Relationship Id="rId10" Type="http://schemas.openxmlformats.org/officeDocument/2006/relationships/hyperlink" Target="//upload.wikimedia.org/wikipedia/commons/c/c6/CygnusOlorJuvenile.jpg" TargetMode="External"/><Relationship Id="rId4" Type="http://schemas.openxmlformats.org/officeDocument/2006/relationships/hyperlink" Target="//upload.wikimedia.org/wikipedia/commons/3/3c/Graylag_geese_(Anser_anser)_in_flight_1700.jpg" TargetMode="External"/><Relationship Id="rId9" Type="http://schemas.openxmlformats.org/officeDocument/2006/relationships/image" Target="../media/image33.jpeg"/><Relationship Id="rId14" Type="http://schemas.openxmlformats.org/officeDocument/2006/relationships/slide" Target="slide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hasianus_colchicus_2_tom_(Lukasz_Lukasik).jpg" TargetMode="External"/><Relationship Id="rId13" Type="http://schemas.openxmlformats.org/officeDocument/2006/relationships/hyperlink" Target="http://commons.wikimedia.org/wiki/File:Flickr_-_Rainbirder_-_Black_Grouse_(Tetrao_tetrix)_Male.jpg?uselang=cs" TargetMode="External"/><Relationship Id="rId3" Type="http://schemas.openxmlformats.org/officeDocument/2006/relationships/hyperlink" Target="http://commons.wikimedia.org/wiki/File:Krocan_(zoo_vy%C5%A1kov_cz.).JPG" TargetMode="External"/><Relationship Id="rId7" Type="http://schemas.openxmlformats.org/officeDocument/2006/relationships/hyperlink" Target="http://commons.wikimedia.org/wiki/File:Helmeted_Guineafowl_(Numida_meleagris).jpg" TargetMode="External"/><Relationship Id="rId12" Type="http://schemas.openxmlformats.org/officeDocument/2006/relationships/hyperlink" Target="http://commons.wikimedia.org/wiki/File:Phasianus_colchicus_female1.jpg?uselang=cs" TargetMode="External"/><Relationship Id="rId2" Type="http://schemas.openxmlformats.org/officeDocument/2006/relationships/hyperlink" Target="http://commons.wikimedia.org/wiki/File:Slepice_na_dvork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urkeys_on_path.jpg" TargetMode="External"/><Relationship Id="rId11" Type="http://schemas.openxmlformats.org/officeDocument/2006/relationships/hyperlink" Target="http://commons.wikimedia.org/wiki/File:Auerhahn-balz.jpg?uselang=cs" TargetMode="External"/><Relationship Id="rId5" Type="http://schemas.openxmlformats.org/officeDocument/2006/relationships/hyperlink" Target="http://commons.wikimedia.org/wiki/File:PeackockSide.jpg" TargetMode="External"/><Relationship Id="rId15" Type="http://schemas.openxmlformats.org/officeDocument/2006/relationships/hyperlink" Target="http://commons.wikimedia.org/wiki/File:Fleet_of_Cute.jpg" TargetMode="External"/><Relationship Id="rId10" Type="http://schemas.openxmlformats.org/officeDocument/2006/relationships/hyperlink" Target="http://commons.wikimedia.org/wiki/File:Wachtel_in_Haltung_clipped.jpg" TargetMode="External"/><Relationship Id="rId4" Type="http://schemas.openxmlformats.org/officeDocument/2006/relationships/hyperlink" Target="http://commons.wikimedia.org/wiki/File:Indian_Peacock_(Pavo_cristatus)_at_a_roof-top_near_Hodal_I_Picture_2176.jpg?uselang=cs" TargetMode="External"/><Relationship Id="rId9" Type="http://schemas.openxmlformats.org/officeDocument/2006/relationships/hyperlink" Target="http://commons.wikimedia.org/wiki/File:Rebhuehner.jpg" TargetMode="External"/><Relationship Id="rId14" Type="http://schemas.openxmlformats.org/officeDocument/2006/relationships/hyperlink" Target="http://commons.wikimedia.org/wiki/File:Blue_Rock_Pigeon_I2_IMG_7877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allard_080508.jpg" TargetMode="External"/><Relationship Id="rId13" Type="http://schemas.openxmlformats.org/officeDocument/2006/relationships/hyperlink" Target="http://commons.wikimedia.org/wiki/File:StockentenKuecken.jpg" TargetMode="External"/><Relationship Id="rId3" Type="http://schemas.openxmlformats.org/officeDocument/2006/relationships/hyperlink" Target="http://commons.wikimedia.org/wiki/File:Wood.pigeon.2.arp.750pix.jpg" TargetMode="External"/><Relationship Id="rId7" Type="http://schemas.openxmlformats.org/officeDocument/2006/relationships/hyperlink" Target="http://commons.wikimedia.org/wiki/File:Female_mallard_flight_-_natures_pics.jpg" TargetMode="External"/><Relationship Id="rId12" Type="http://schemas.openxmlformats.org/officeDocument/2006/relationships/hyperlink" Target="http://commons.wikimedia.org/wiki/File:Anas_platyrhynchos_ducklings.jpg" TargetMode="External"/><Relationship Id="rId2" Type="http://schemas.openxmlformats.org/officeDocument/2006/relationships/hyperlink" Target="http://commons.wikimedia.org/wiki/File:Rock_pigeons_on_cliff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le_mallard_-_natures_pics.jpg" TargetMode="External"/><Relationship Id="rId11" Type="http://schemas.openxmlformats.org/officeDocument/2006/relationships/hyperlink" Target="http://commons.wikimedia.org/wiki/File:Anas_platyrhynchos_(nest).JPG" TargetMode="External"/><Relationship Id="rId5" Type="http://schemas.openxmlformats.org/officeDocument/2006/relationships/hyperlink" Target="http://commons.wikimedia.org/wiki/File:Streptopelia_turtur_on_a_branch.jpg" TargetMode="External"/><Relationship Id="rId10" Type="http://schemas.openxmlformats.org/officeDocument/2006/relationships/hyperlink" Target="http://commons.wikimedia.org/wiki/File:Accouplement_col_vert.JPG" TargetMode="External"/><Relationship Id="rId4" Type="http://schemas.openxmlformats.org/officeDocument/2006/relationships/hyperlink" Target="http://commons.wikimedia.org/wiki/File:Collared_Dove.jpg" TargetMode="External"/><Relationship Id="rId9" Type="http://schemas.openxmlformats.org/officeDocument/2006/relationships/hyperlink" Target="http://commons.wikimedia.org/wiki/File:Kaczka_krzyzowka_samica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hotojenni_-_Aboard_the_swan_ferry_(by).jpg" TargetMode="External"/><Relationship Id="rId3" Type="http://schemas.openxmlformats.org/officeDocument/2006/relationships/hyperlink" Target="http://commons.wikimedia.org/wiki/File:Anas_clypeata1.jpg?uselang=cs" TargetMode="External"/><Relationship Id="rId7" Type="http://schemas.openxmlformats.org/officeDocument/2006/relationships/hyperlink" Target="http://commons.wikimedia.org/wiki/File:Graylag_geese_(Anser_anser)_in_flight_1700.jpg" TargetMode="External"/><Relationship Id="rId2" Type="http://schemas.openxmlformats.org/officeDocument/2006/relationships/hyperlink" Target="http://commons.wikimedia.org/wiki/File:Anas_crecca_-Brandon_Marsh,_Warwickshire,_England_-male-8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eylag-Goose.jpg" TargetMode="External"/><Relationship Id="rId11" Type="http://schemas.openxmlformats.org/officeDocument/2006/relationships/hyperlink" Target="http://commons.wikimedia.org/wiki/File:Knolsvanflygande.jpg" TargetMode="External"/><Relationship Id="rId5" Type="http://schemas.openxmlformats.org/officeDocument/2006/relationships/hyperlink" Target="http://commons.wikimedia.org/wiki/File:Aythya_ferina_Sandwell_1.jpg?uselang=cs" TargetMode="External"/><Relationship Id="rId10" Type="http://schemas.openxmlformats.org/officeDocument/2006/relationships/hyperlink" Target="http://commons.wikimedia.org/wiki/File:CygnusOlorJuvenile.jpg" TargetMode="External"/><Relationship Id="rId4" Type="http://schemas.openxmlformats.org/officeDocument/2006/relationships/hyperlink" Target="http://commons.wikimedia.org/wiki/File:Tufted-Duck-male-female.jpg" TargetMode="External"/><Relationship Id="rId9" Type="http://schemas.openxmlformats.org/officeDocument/2006/relationships/hyperlink" Target="http://commons.wikimedia.org/wiki/File:CygneVair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VY_32_INOVACE_XII_1_15_Ptáci 1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 XII      Sada číslo:     1    Pořadové číslo DUM:  15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Seznámení žáků se znaky ptáků, s řády hrabaví, </a:t>
            </a:r>
            <a:r>
              <a:rPr lang="cs-CZ" b="1" dirty="0" err="1" smtClean="0"/>
              <a:t>měkkozobí</a:t>
            </a:r>
            <a:r>
              <a:rPr lang="cs-CZ" b="1" dirty="0" smtClean="0"/>
              <a:t>, vrubozobí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výstup: Žák zná znaky ptáků, dokáže charakterizovat řády hrabaví, </a:t>
            </a:r>
            <a:r>
              <a:rPr lang="cs-CZ" b="1" dirty="0" err="1" smtClean="0"/>
              <a:t>měkkozobí</a:t>
            </a:r>
            <a:r>
              <a:rPr lang="cs-CZ" b="1" dirty="0" smtClean="0"/>
              <a:t>, vrubozobí, vyjmenovat, určit zástupce a uvést základní informace o jejich životě.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prezentace</a:t>
            </a:r>
            <a:endParaRPr lang="cs-CZ" dirty="0" smtClean="0"/>
          </a:p>
          <a:p>
            <a:r>
              <a:rPr lang="cs-CZ" b="1" dirty="0" smtClean="0"/>
              <a:t>Typická věková skupina: 7. ročník, 12 – 13 let</a:t>
            </a: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b="1" dirty="0" err="1" smtClean="0"/>
              <a:t>měkkozobí</a:t>
            </a:r>
            <a:r>
              <a:rPr lang="cs-CZ" b="1" dirty="0" smtClean="0"/>
              <a:t>, hrabaví, vrubozobí, pohlavní dvojtvárnost, plovací blány, kloaka, ozobí, peří, ptáci krmiví, ptáci nekrmiví, běhák, zobák, vejcorodost, stálá tělní teplota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Pomůcky a materiál: interaktivní tabule, prezentace</a:t>
            </a:r>
            <a:endParaRPr lang="cs-CZ" dirty="0" smtClean="0"/>
          </a:p>
          <a:p>
            <a:r>
              <a:rPr lang="cs-CZ" b="1" dirty="0" smtClean="0"/>
              <a:t>Potřebný čas pro výuku DUM: 45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</a:t>
            </a:r>
            <a:r>
              <a:rPr lang="cs-CZ" b="1" dirty="0" smtClean="0"/>
              <a:t>             V </a:t>
            </a:r>
            <a:r>
              <a:rPr lang="cs-CZ" b="1" dirty="0" smtClean="0"/>
              <a:t>průběhu prezentace se žák seznámí se základními znaky ptáků, uvědomí si nutnost systému vzhledem k početnosti jedinců, získá informace </a:t>
            </a:r>
            <a:r>
              <a:rPr lang="cs-CZ" b="1" dirty="0" smtClean="0"/>
              <a:t>                      a </a:t>
            </a:r>
            <a:r>
              <a:rPr lang="cs-CZ" b="1" dirty="0" smtClean="0"/>
              <a:t>znalosti o řádu hrabaví, </a:t>
            </a:r>
            <a:r>
              <a:rPr lang="cs-CZ" b="1" dirty="0" err="1" smtClean="0"/>
              <a:t>měkkozobí</a:t>
            </a:r>
            <a:r>
              <a:rPr lang="cs-CZ" b="1" dirty="0" smtClean="0"/>
              <a:t> a vrubozobí. 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16000" dirty="0" smtClean="0"/>
              <a:t>Ptáci</a:t>
            </a:r>
            <a:endParaRPr lang="cs-CZ" sz="1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tělo kryté </a:t>
            </a:r>
            <a:r>
              <a:rPr lang="cs-CZ" sz="2400" b="1" dirty="0" smtClean="0"/>
              <a:t>peřím</a:t>
            </a:r>
          </a:p>
          <a:p>
            <a:r>
              <a:rPr lang="cs-CZ" sz="2400" dirty="0" smtClean="0"/>
              <a:t>přední končetiny přeměněny v </a:t>
            </a:r>
            <a:r>
              <a:rPr lang="cs-CZ" sz="2400" b="1" dirty="0" smtClean="0"/>
              <a:t>křídla</a:t>
            </a:r>
          </a:p>
          <a:p>
            <a:r>
              <a:rPr lang="cs-CZ" sz="2400" dirty="0" smtClean="0"/>
              <a:t>zánártní a nártní kosti srostlé v </a:t>
            </a:r>
            <a:r>
              <a:rPr lang="cs-CZ" sz="2400" b="1" dirty="0" smtClean="0"/>
              <a:t>běhák</a:t>
            </a:r>
          </a:p>
          <a:p>
            <a:r>
              <a:rPr lang="cs-CZ" sz="2400" b="1" dirty="0" smtClean="0"/>
              <a:t>zobák</a:t>
            </a:r>
            <a:r>
              <a:rPr lang="cs-CZ" sz="2400" dirty="0" smtClean="0"/>
              <a:t>, čelisti bezzubé</a:t>
            </a:r>
          </a:p>
          <a:p>
            <a:r>
              <a:rPr lang="cs-CZ" sz="2400" b="1" dirty="0" smtClean="0"/>
              <a:t>plíce</a:t>
            </a:r>
            <a:r>
              <a:rPr lang="cs-CZ" sz="2400" dirty="0" smtClean="0"/>
              <a:t> k dýchání</a:t>
            </a:r>
          </a:p>
          <a:p>
            <a:r>
              <a:rPr lang="cs-CZ" sz="2400" b="1" dirty="0" smtClean="0"/>
              <a:t>srdce</a:t>
            </a:r>
            <a:r>
              <a:rPr lang="cs-CZ" sz="2400" dirty="0" smtClean="0"/>
              <a:t> děleno na dvě předsíně a dvě komory</a:t>
            </a:r>
          </a:p>
          <a:p>
            <a:r>
              <a:rPr lang="cs-CZ" sz="2400" b="1" dirty="0" smtClean="0"/>
              <a:t>krev</a:t>
            </a:r>
            <a:r>
              <a:rPr lang="cs-CZ" sz="2400" dirty="0" smtClean="0"/>
              <a:t> okysličená a krev odkysličená se nemísí</a:t>
            </a:r>
          </a:p>
          <a:p>
            <a:r>
              <a:rPr lang="cs-CZ" sz="2400" dirty="0" smtClean="0"/>
              <a:t>tělní </a:t>
            </a:r>
            <a:r>
              <a:rPr lang="cs-CZ" sz="2400" b="1" dirty="0" smtClean="0"/>
              <a:t>teplota stálá</a:t>
            </a:r>
          </a:p>
          <a:p>
            <a:r>
              <a:rPr lang="cs-CZ" sz="2400" b="1" dirty="0" smtClean="0"/>
              <a:t>vejcorodost</a:t>
            </a:r>
            <a:r>
              <a:rPr lang="cs-CZ" sz="2400" dirty="0" smtClean="0"/>
              <a:t>, vejce s vápenatou skořápkou</a:t>
            </a:r>
          </a:p>
          <a:p>
            <a:r>
              <a:rPr lang="cs-CZ" sz="2400" dirty="0" smtClean="0"/>
              <a:t>vejce ptáci </a:t>
            </a:r>
            <a:r>
              <a:rPr lang="cs-CZ" sz="2400" b="1" dirty="0" smtClean="0"/>
              <a:t>zahřívají</a:t>
            </a:r>
            <a:r>
              <a:rPr lang="cs-CZ" sz="2400" dirty="0" smtClean="0"/>
              <a:t> vlastním tělem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Řády</a:t>
            </a:r>
            <a:endParaRPr lang="cs-CZ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4211960" y="4725144"/>
            <a:ext cx="354603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VRUBOZOBÍ</a:t>
            </a:r>
            <a:endParaRPr lang="cs-CZ" sz="5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539552" y="1700808"/>
            <a:ext cx="270144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HRABAVÍ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1907704" y="3212976"/>
            <a:ext cx="3570914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MĚKKOZOBÍ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Hrabaví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kur domácí vyšlechtěn z </a:t>
            </a:r>
            <a:r>
              <a:rPr lang="cs-CZ" sz="2400" b="1" dirty="0" smtClean="0"/>
              <a:t>kura bankivského </a:t>
            </a:r>
            <a:r>
              <a:rPr lang="cs-CZ" sz="2400" dirty="0" smtClean="0"/>
              <a:t>původem z Asie</a:t>
            </a:r>
          </a:p>
          <a:p>
            <a:r>
              <a:rPr lang="cs-CZ" sz="2400" dirty="0" smtClean="0"/>
              <a:t>tělo kryté peřím – </a:t>
            </a:r>
            <a:r>
              <a:rPr lang="cs-CZ" sz="2400" b="1" dirty="0" smtClean="0"/>
              <a:t>prachové</a:t>
            </a:r>
            <a:r>
              <a:rPr lang="cs-CZ" sz="2400" dirty="0" smtClean="0"/>
              <a:t> a </a:t>
            </a:r>
            <a:r>
              <a:rPr lang="cs-CZ" sz="2400" b="1" dirty="0" smtClean="0"/>
              <a:t>obrysové</a:t>
            </a:r>
            <a:r>
              <a:rPr lang="cs-CZ" sz="2400" dirty="0" smtClean="0"/>
              <a:t> – brk, osten, prapor</a:t>
            </a:r>
          </a:p>
          <a:p>
            <a:r>
              <a:rPr lang="cs-CZ" sz="2400" b="1" dirty="0" smtClean="0"/>
              <a:t>hlava </a:t>
            </a:r>
            <a:r>
              <a:rPr lang="cs-CZ" sz="2400" dirty="0" smtClean="0"/>
              <a:t>– zobák, hřebínek, lalůčky, oči, </a:t>
            </a:r>
            <a:r>
              <a:rPr lang="cs-CZ" sz="2400" b="1" dirty="0" smtClean="0"/>
              <a:t>hruď</a:t>
            </a:r>
            <a:r>
              <a:rPr lang="cs-CZ" sz="2400" dirty="0" smtClean="0"/>
              <a:t>, </a:t>
            </a:r>
            <a:r>
              <a:rPr lang="cs-CZ" sz="2400" b="1" dirty="0" smtClean="0"/>
              <a:t>křídla</a:t>
            </a:r>
            <a:r>
              <a:rPr lang="cs-CZ" sz="2400" dirty="0" smtClean="0"/>
              <a:t>, silné </a:t>
            </a:r>
            <a:r>
              <a:rPr lang="cs-CZ" sz="2400" b="1" dirty="0" smtClean="0"/>
              <a:t>hrabavé nohy </a:t>
            </a:r>
            <a:r>
              <a:rPr lang="cs-CZ" sz="2400" dirty="0" smtClean="0"/>
              <a:t>zakončené běhákem, </a:t>
            </a:r>
            <a:r>
              <a:rPr lang="cs-CZ" sz="2400" b="1" dirty="0" smtClean="0"/>
              <a:t>ocas</a:t>
            </a:r>
            <a:r>
              <a:rPr lang="cs-CZ" sz="2400" dirty="0" smtClean="0"/>
              <a:t> – ocasní pera, </a:t>
            </a:r>
            <a:r>
              <a:rPr lang="cs-CZ" sz="2400" b="1" dirty="0" smtClean="0"/>
              <a:t>pohlavní dvojtvárnost</a:t>
            </a:r>
          </a:p>
          <a:p>
            <a:r>
              <a:rPr lang="cs-CZ" sz="2400" b="1" dirty="0" smtClean="0"/>
              <a:t>kostra</a:t>
            </a:r>
            <a:r>
              <a:rPr lang="cs-CZ" sz="2400" dirty="0" smtClean="0"/>
              <a:t>: lebka – zobák, páteř, obratle krční, hrudní, bederní, křížové, ocasní, žebra, kost krkavčí, </a:t>
            </a:r>
            <a:r>
              <a:rPr lang="cs-CZ" sz="2400" b="1" dirty="0" smtClean="0"/>
              <a:t>hřeben kosti hrudní</a:t>
            </a:r>
            <a:r>
              <a:rPr lang="cs-CZ" sz="2400" dirty="0" smtClean="0"/>
              <a:t>, lopatka, kost ramenní, kost loketní, kost vřetenní, zápěstí, záprstí, články prstů, pánev, kost stehenní, kost holenní, kost lýtková, běhák, články prstů, </a:t>
            </a:r>
            <a:r>
              <a:rPr lang="cs-CZ" sz="2400" b="1" dirty="0" smtClean="0"/>
              <a:t>dlouhé kosti jsou duté</a:t>
            </a:r>
          </a:p>
          <a:p>
            <a:r>
              <a:rPr lang="cs-CZ" sz="2400" dirty="0" smtClean="0"/>
              <a:t>pod kůží jsou </a:t>
            </a:r>
            <a:r>
              <a:rPr lang="cs-CZ" sz="2400" b="1" dirty="0" smtClean="0"/>
              <a:t>svaly</a:t>
            </a:r>
            <a:r>
              <a:rPr lang="cs-CZ" sz="2400" dirty="0" smtClean="0"/>
              <a:t>, které se upínají na kostru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File:Slepice na dvorku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7273" t="30158" r="3030" b="20948"/>
          <a:stretch>
            <a:fillRect/>
          </a:stretch>
        </p:blipFill>
        <p:spPr bwMode="auto">
          <a:xfrm>
            <a:off x="6732240" y="5373216"/>
            <a:ext cx="1440160" cy="1314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trávicí soustava</a:t>
            </a:r>
            <a:r>
              <a:rPr lang="cs-CZ" sz="2400" dirty="0" smtClean="0"/>
              <a:t>: zobák, jícen, vole, žláznatý žaludek, svalnatý žaludek, tenké střevo, tlusté střevo, kloaka (společný vývod  trávicího, vylučovacího a pohlavního ústrojí)</a:t>
            </a:r>
          </a:p>
          <a:p>
            <a:r>
              <a:rPr lang="cs-CZ" sz="2400" b="1" dirty="0" smtClean="0"/>
              <a:t>cévní soustava</a:t>
            </a:r>
            <a:r>
              <a:rPr lang="cs-CZ" sz="2400" dirty="0" smtClean="0"/>
              <a:t>: krev rozvádí živiny a kyslík, odvádí oxid uhličitý do plic, malý (plicní) a velký (tělní) oběh, srdce – 2 předsíně a 2 komory, krev se nemísí, stálá tělní teplota (40 – 43°stupňů Celsia)</a:t>
            </a:r>
          </a:p>
          <a:p>
            <a:r>
              <a:rPr lang="cs-CZ" sz="2400" b="1" dirty="0" smtClean="0"/>
              <a:t>dýchací soustava</a:t>
            </a:r>
            <a:r>
              <a:rPr lang="cs-CZ" sz="2400" dirty="0" smtClean="0"/>
              <a:t>: dýchací otvory, průdušnice, plíce, vzdušné vaky zasahující do dutých kostí</a:t>
            </a:r>
          </a:p>
          <a:p>
            <a:r>
              <a:rPr lang="cs-CZ" sz="2400" b="1" dirty="0" smtClean="0"/>
              <a:t>vylučovací soustava</a:t>
            </a:r>
            <a:r>
              <a:rPr lang="cs-CZ" sz="2400" dirty="0" smtClean="0"/>
              <a:t>: protáhlé ledviny, močovody, moč hustá, kašovitá, bělavá (trus)</a:t>
            </a:r>
          </a:p>
          <a:p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- 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nervová soustava</a:t>
            </a:r>
            <a:r>
              <a:rPr lang="cs-CZ" sz="2400" dirty="0" smtClean="0"/>
              <a:t>: mozek, mícha, nervy</a:t>
            </a:r>
          </a:p>
          <a:p>
            <a:r>
              <a:rPr lang="cs-CZ" sz="2400" b="1" dirty="0" smtClean="0"/>
              <a:t>rozmnožovací soustava</a:t>
            </a:r>
            <a:r>
              <a:rPr lang="cs-CZ" sz="2400" dirty="0" smtClean="0"/>
              <a:t>: samec - </a:t>
            </a:r>
            <a:r>
              <a:rPr lang="cs-CZ" sz="2400" b="1" dirty="0" smtClean="0"/>
              <a:t>kohout</a:t>
            </a:r>
            <a:r>
              <a:rPr lang="cs-CZ" sz="2400" dirty="0" smtClean="0"/>
              <a:t>, samice – </a:t>
            </a:r>
            <a:r>
              <a:rPr lang="cs-CZ" sz="2400" b="1" dirty="0" smtClean="0"/>
              <a:t>slepice</a:t>
            </a:r>
            <a:r>
              <a:rPr lang="cs-CZ" sz="2400" dirty="0" smtClean="0"/>
              <a:t>, mláďata – </a:t>
            </a:r>
            <a:r>
              <a:rPr lang="cs-CZ" sz="2400" b="1" dirty="0" smtClean="0"/>
              <a:t>kuřata</a:t>
            </a:r>
            <a:r>
              <a:rPr lang="cs-CZ" sz="2400" dirty="0" smtClean="0"/>
              <a:t>, oplození uvnitř těla, vajíčko</a:t>
            </a:r>
          </a:p>
          <a:p>
            <a:r>
              <a:rPr lang="cs-CZ" sz="2400" b="1" dirty="0" smtClean="0"/>
              <a:t>stavba vejce </a:t>
            </a:r>
            <a:r>
              <a:rPr lang="cs-CZ" sz="2400" dirty="0" smtClean="0"/>
              <a:t>– vápenatá skořápka, 1. a 2. papírová blána, vzduchová komůrka, bílek, žloutek, poutko, zárodečný terčík</a:t>
            </a:r>
          </a:p>
          <a:p>
            <a:r>
              <a:rPr lang="cs-CZ" sz="2400" dirty="0" smtClean="0"/>
              <a:t>vejce (10 – 15 ) zahřívá slepice vlastním tělem, kuřata se líhnou za 3 týdny, mládě prorazí skořápku </a:t>
            </a:r>
            <a:r>
              <a:rPr lang="cs-CZ" sz="2400" b="1" dirty="0" smtClean="0"/>
              <a:t>vaječným zubem </a:t>
            </a:r>
            <a:r>
              <a:rPr lang="cs-CZ" sz="2400" b="1" dirty="0" smtClean="0"/>
              <a:t> </a:t>
            </a:r>
            <a:r>
              <a:rPr lang="cs-CZ" sz="2400" dirty="0" smtClean="0"/>
              <a:t>na </a:t>
            </a:r>
            <a:r>
              <a:rPr lang="cs-CZ" sz="2400" dirty="0" smtClean="0"/>
              <a:t>zobáčku</a:t>
            </a:r>
          </a:p>
          <a:p>
            <a:r>
              <a:rPr lang="cs-CZ" sz="2400" dirty="0" smtClean="0"/>
              <a:t>ptáci </a:t>
            </a:r>
            <a:r>
              <a:rPr lang="cs-CZ" sz="2400" b="1" dirty="0" smtClean="0"/>
              <a:t>nekrmiví</a:t>
            </a:r>
          </a:p>
          <a:p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328592"/>
          </a:xfrm>
        </p:spPr>
        <p:txBody>
          <a:bodyPr>
            <a:normAutofit lnSpcReduction="10000"/>
          </a:bodyPr>
          <a:lstStyle/>
          <a:p>
            <a:r>
              <a:rPr lang="cs-CZ" sz="2400" u="sng" dirty="0" smtClean="0"/>
              <a:t>páv korunkatý </a:t>
            </a:r>
            <a:r>
              <a:rPr lang="cs-CZ" sz="2400" dirty="0" smtClean="0"/>
              <a:t>– žije v indických džunglích, u nás chován </a:t>
            </a:r>
            <a:br>
              <a:rPr lang="cs-CZ" sz="2400" dirty="0" smtClean="0"/>
            </a:br>
            <a:r>
              <a:rPr lang="cs-CZ" sz="2400" dirty="0" smtClean="0"/>
              <a:t>v zámeckých parcích a zahradách, samci – paví oka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krocan divoký </a:t>
            </a:r>
            <a:r>
              <a:rPr lang="cs-CZ" sz="2400" dirty="0" smtClean="0"/>
              <a:t>– původem ze Severní Ameriky, </a:t>
            </a:r>
            <a:br>
              <a:rPr lang="cs-CZ" sz="2400" dirty="0" smtClean="0"/>
            </a:br>
            <a:r>
              <a:rPr lang="cs-CZ" sz="2400" dirty="0" smtClean="0"/>
              <a:t>na krku lysá bradavičnatá kůže, samec „hudruje“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bažant obecný </a:t>
            </a:r>
            <a:r>
              <a:rPr lang="cs-CZ" sz="2400" dirty="0" smtClean="0"/>
              <a:t>– žije v lesích a polích, živí se semeny a hmyzem, samec je pestřejší, samice splývá s okolím, chrání snůšku vajec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koroptev polní </a:t>
            </a:r>
            <a:r>
              <a:rPr lang="cs-CZ" sz="2400" dirty="0" smtClean="0"/>
              <a:t>– hnízdo staví na zemi, dnes vzácné, </a:t>
            </a:r>
            <a:br>
              <a:rPr lang="cs-CZ" sz="2400" dirty="0" smtClean="0"/>
            </a:br>
            <a:r>
              <a:rPr lang="cs-CZ" sz="2400" dirty="0" smtClean="0"/>
              <a:t>ohrožené, chráněné, samec má na břiše podkovu z peří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křepelka polní </a:t>
            </a:r>
            <a:r>
              <a:rPr lang="cs-CZ" sz="2400" dirty="0" smtClean="0"/>
              <a:t>– pták stěhovavý, odlétá do Severní </a:t>
            </a:r>
            <a:br>
              <a:rPr lang="cs-CZ" sz="2400" dirty="0" smtClean="0"/>
            </a:br>
            <a:r>
              <a:rPr lang="cs-CZ" sz="2400" dirty="0" smtClean="0"/>
              <a:t>Ameriky, vzácná, zákonem chráněná, volání „pět peněz“</a:t>
            </a:r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File:PeackockSid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980728"/>
            <a:ext cx="1080120" cy="891433"/>
          </a:xfrm>
          <a:prstGeom prst="rect">
            <a:avLst/>
          </a:prstGeom>
          <a:noFill/>
        </p:spPr>
      </p:pic>
      <p:pic>
        <p:nvPicPr>
          <p:cNvPr id="6" name="Picture 4" descr="File:Krocan (zoo vyškov cz.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13230" t="2520" r="16841" b="10541"/>
          <a:stretch>
            <a:fillRect/>
          </a:stretch>
        </p:blipFill>
        <p:spPr bwMode="auto">
          <a:xfrm>
            <a:off x="6804248" y="2060848"/>
            <a:ext cx="1008112" cy="939996"/>
          </a:xfrm>
          <a:prstGeom prst="rect">
            <a:avLst/>
          </a:prstGeom>
          <a:noFill/>
        </p:spPr>
      </p:pic>
      <p:pic>
        <p:nvPicPr>
          <p:cNvPr id="7" name="Picture 2" descr="File:Phasianus colchicus 2 tom (Lukasz Lukasik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28384" y="2780928"/>
            <a:ext cx="960107" cy="720080"/>
          </a:xfrm>
          <a:prstGeom prst="rect">
            <a:avLst/>
          </a:prstGeom>
          <a:noFill/>
        </p:spPr>
      </p:pic>
      <p:pic>
        <p:nvPicPr>
          <p:cNvPr id="8" name="Picture 4" descr="File:Rebhuehne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l="17658" t="13310" r="40277" b="9494"/>
          <a:stretch>
            <a:fillRect/>
          </a:stretch>
        </p:blipFill>
        <p:spPr bwMode="auto">
          <a:xfrm>
            <a:off x="7812360" y="4293096"/>
            <a:ext cx="880839" cy="1147691"/>
          </a:xfrm>
          <a:prstGeom prst="rect">
            <a:avLst/>
          </a:prstGeom>
          <a:noFill/>
        </p:spPr>
      </p:pic>
      <p:pic>
        <p:nvPicPr>
          <p:cNvPr id="9" name="Picture 6" descr="File:Wachtel in Haltung clipped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740352" y="5589240"/>
            <a:ext cx="1080120" cy="6533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Hrabaví - zástupci</a:t>
            </a:r>
            <a:endParaRPr lang="cs-CZ" dirty="0"/>
          </a:p>
        </p:txBody>
      </p:sp>
      <p:pic>
        <p:nvPicPr>
          <p:cNvPr id="6146" name="Picture 2" descr="File:Slepice na dvork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3860" b="14321"/>
          <a:stretch>
            <a:fillRect/>
          </a:stretch>
        </p:blipFill>
        <p:spPr bwMode="auto">
          <a:xfrm>
            <a:off x="395537" y="1196752"/>
            <a:ext cx="2376264" cy="222118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27584" y="3501008"/>
            <a:ext cx="1346779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kur domácí</a:t>
            </a:r>
            <a:endParaRPr lang="cs-CZ" sz="2000" dirty="0"/>
          </a:p>
        </p:txBody>
      </p:sp>
      <p:pic>
        <p:nvPicPr>
          <p:cNvPr id="6148" name="Picture 4" descr="File:Krocan (zoo vyškov cz.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3230" t="2520" r="16841" b="10541"/>
          <a:stretch>
            <a:fillRect/>
          </a:stretch>
        </p:blipFill>
        <p:spPr bwMode="auto">
          <a:xfrm>
            <a:off x="6300192" y="4077072"/>
            <a:ext cx="2132959" cy="19888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516216" y="6093296"/>
            <a:ext cx="171091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krocan domácí</a:t>
            </a:r>
            <a:endParaRPr lang="cs-CZ" sz="2000" dirty="0"/>
          </a:p>
        </p:txBody>
      </p:sp>
      <p:pic>
        <p:nvPicPr>
          <p:cNvPr id="6150" name="Picture 6" descr="File:Indian Peacock (Pavo cristatus) at a roof-top near Hodal I Picture 2176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4264" r="4228"/>
          <a:stretch>
            <a:fillRect/>
          </a:stretch>
        </p:blipFill>
        <p:spPr bwMode="auto">
          <a:xfrm>
            <a:off x="6300192" y="1124744"/>
            <a:ext cx="2376264" cy="23063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572000" y="3284984"/>
            <a:ext cx="164942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páv korunkatý</a:t>
            </a:r>
            <a:endParaRPr lang="cs-CZ" sz="2000" dirty="0"/>
          </a:p>
        </p:txBody>
      </p:sp>
      <p:pic>
        <p:nvPicPr>
          <p:cNvPr id="9" name="Picture 2" descr="File:PeackockSid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1268760"/>
            <a:ext cx="2376264" cy="1961153"/>
          </a:xfrm>
          <a:prstGeom prst="rect">
            <a:avLst/>
          </a:prstGeom>
          <a:noFill/>
        </p:spPr>
      </p:pic>
      <p:pic>
        <p:nvPicPr>
          <p:cNvPr id="6152" name="Picture 8" descr="File:Turkeys on path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t="18900" b="2981"/>
          <a:stretch>
            <a:fillRect/>
          </a:stretch>
        </p:blipFill>
        <p:spPr bwMode="auto">
          <a:xfrm>
            <a:off x="3707904" y="4149080"/>
            <a:ext cx="2376264" cy="190066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355976" y="6093296"/>
            <a:ext cx="1556901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krůta domácí</a:t>
            </a:r>
            <a:endParaRPr lang="cs-CZ" sz="2000" dirty="0"/>
          </a:p>
        </p:txBody>
      </p:sp>
      <p:sp>
        <p:nvSpPr>
          <p:cNvPr id="12" name="Obousměrná vodorovná šipka 11"/>
          <p:cNvSpPr/>
          <p:nvPr/>
        </p:nvSpPr>
        <p:spPr>
          <a:xfrm>
            <a:off x="6012160" y="6237312"/>
            <a:ext cx="432048" cy="216024"/>
          </a:xfrm>
          <a:prstGeom prst="left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4" name="Picture 10" descr="File:Helmeted Guineafowl (Numida meleagris)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14112" t="7560" r="22385" b="6761"/>
          <a:stretch>
            <a:fillRect/>
          </a:stretch>
        </p:blipFill>
        <p:spPr bwMode="auto">
          <a:xfrm>
            <a:off x="539552" y="4077072"/>
            <a:ext cx="2016224" cy="217624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6309320"/>
            <a:ext cx="212154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perlička kropenatá</a:t>
            </a:r>
            <a:endParaRPr lang="cs-CZ" sz="2000" dirty="0"/>
          </a:p>
        </p:txBody>
      </p:sp>
      <p:sp>
        <p:nvSpPr>
          <p:cNvPr id="15" name="Šipka doleva 14">
            <a:hlinkClick r:id="rId14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Hrabaví - zástupci</a:t>
            </a:r>
            <a:endParaRPr lang="cs-CZ" dirty="0"/>
          </a:p>
        </p:txBody>
      </p:sp>
      <p:pic>
        <p:nvPicPr>
          <p:cNvPr id="1026" name="Picture 2" descr="File:Phasianus colchicus 2 tom (Lukasz Lukasi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2304256" cy="1728192"/>
          </a:xfrm>
          <a:prstGeom prst="rect">
            <a:avLst/>
          </a:prstGeom>
          <a:noFill/>
        </p:spPr>
      </p:pic>
      <p:pic>
        <p:nvPicPr>
          <p:cNvPr id="1028" name="Picture 4" descr="File:Rebhuehn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3230" t="13310" r="9281" b="9494"/>
          <a:stretch>
            <a:fillRect/>
          </a:stretch>
        </p:blipFill>
        <p:spPr bwMode="auto">
          <a:xfrm>
            <a:off x="395536" y="4293096"/>
            <a:ext cx="2520280" cy="17826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3501008"/>
            <a:ext cx="1691360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bažant obecný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6165304"/>
            <a:ext cx="168796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koroptev polní</a:t>
            </a:r>
            <a:endParaRPr lang="cs-CZ" sz="2000" dirty="0"/>
          </a:p>
        </p:txBody>
      </p:sp>
      <p:pic>
        <p:nvPicPr>
          <p:cNvPr id="1030" name="Picture 6" descr="File:Wachtel in Haltung clippe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4293096"/>
            <a:ext cx="2948416" cy="178348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79912" y="6165304"/>
            <a:ext cx="1654877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křepelka polní</a:t>
            </a:r>
            <a:endParaRPr lang="cs-CZ" sz="2000" dirty="0"/>
          </a:p>
        </p:txBody>
      </p:sp>
      <p:pic>
        <p:nvPicPr>
          <p:cNvPr id="1032" name="Picture 8" descr="File:Auerhahn-balz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15661" r="27236"/>
          <a:stretch>
            <a:fillRect/>
          </a:stretch>
        </p:blipFill>
        <p:spPr bwMode="auto">
          <a:xfrm>
            <a:off x="5580112" y="1268760"/>
            <a:ext cx="2563459" cy="1972168"/>
          </a:xfrm>
          <a:prstGeom prst="rect">
            <a:avLst/>
          </a:prstGeom>
          <a:noFill/>
        </p:spPr>
      </p:pic>
      <p:pic>
        <p:nvPicPr>
          <p:cNvPr id="1034" name="Picture 10" descr="File:Phasianus colchicus female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22201" t="12600" r="14485" b="2981"/>
          <a:stretch>
            <a:fillRect/>
          </a:stretch>
        </p:blipFill>
        <p:spPr bwMode="auto">
          <a:xfrm>
            <a:off x="2627784" y="1196752"/>
            <a:ext cx="1872208" cy="187220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203848" y="3140968"/>
            <a:ext cx="910827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samice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996952"/>
            <a:ext cx="851515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samec</a:t>
            </a:r>
            <a:endParaRPr lang="cs-CZ" sz="2000" dirty="0"/>
          </a:p>
        </p:txBody>
      </p:sp>
      <p:sp>
        <p:nvSpPr>
          <p:cNvPr id="14" name="Šipka nahoru 13"/>
          <p:cNvSpPr/>
          <p:nvPr/>
        </p:nvSpPr>
        <p:spPr>
          <a:xfrm>
            <a:off x="899592" y="3501008"/>
            <a:ext cx="216024" cy="360040"/>
          </a:xfrm>
          <a:prstGeom prst="up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2915816" y="3212976"/>
            <a:ext cx="216024" cy="360040"/>
          </a:xfrm>
          <a:prstGeom prst="up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3356992"/>
            <a:ext cx="153522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tetřev hlušec</a:t>
            </a:r>
            <a:endParaRPr lang="cs-CZ" sz="2000" dirty="0"/>
          </a:p>
        </p:txBody>
      </p:sp>
      <p:pic>
        <p:nvPicPr>
          <p:cNvPr id="1036" name="Picture 12" descr="File:Flickr - Rainbirder - Black Grouse (Tetrao tetrix) Mal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34964" r="6446"/>
          <a:stretch>
            <a:fillRect/>
          </a:stretch>
        </p:blipFill>
        <p:spPr bwMode="auto">
          <a:xfrm>
            <a:off x="6588224" y="4077072"/>
            <a:ext cx="1898619" cy="2163075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660232" y="6309320"/>
            <a:ext cx="1798762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tetřívek obecný</a:t>
            </a:r>
            <a:endParaRPr lang="cs-CZ" sz="2000" dirty="0"/>
          </a:p>
        </p:txBody>
      </p:sp>
      <p:sp>
        <p:nvSpPr>
          <p:cNvPr id="19" name="Šipka doleva 18">
            <a:hlinkClick r:id="rId14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- hrabaví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živočich má na peří paví oka? </a:t>
            </a:r>
            <a:r>
              <a:rPr lang="cs-CZ" sz="2400" b="1" dirty="0" smtClean="0"/>
              <a:t>páv korunkatý</a:t>
            </a:r>
          </a:p>
          <a:p>
            <a:r>
              <a:rPr lang="cs-CZ" sz="2400" dirty="0" smtClean="0"/>
              <a:t>Jaké zvuky vydává krocan divoký? </a:t>
            </a:r>
            <a:r>
              <a:rPr lang="cs-CZ" sz="2400" b="1" dirty="0" smtClean="0"/>
              <a:t>„hudruje“</a:t>
            </a:r>
          </a:p>
          <a:p>
            <a:r>
              <a:rPr lang="cs-CZ" sz="2400" dirty="0" smtClean="0"/>
              <a:t>Uveď chráněný druh, kde samec má z peří podkovu: </a:t>
            </a:r>
            <a:r>
              <a:rPr lang="cs-CZ" sz="2400" b="1" dirty="0" smtClean="0"/>
              <a:t>koroptev polní</a:t>
            </a:r>
          </a:p>
          <a:p>
            <a:r>
              <a:rPr lang="cs-CZ" sz="2400" dirty="0" smtClean="0"/>
              <a:t>Náš nejběžnější zástupce řádu hrabaví žijící volně v přírodě: </a:t>
            </a:r>
            <a:r>
              <a:rPr lang="cs-CZ" sz="2400" b="1" dirty="0" smtClean="0"/>
              <a:t>bažant obecný</a:t>
            </a:r>
          </a:p>
          <a:p>
            <a:r>
              <a:rPr lang="cs-CZ" sz="2400" dirty="0" smtClean="0"/>
              <a:t>Pták vydávající zvuk „pět </a:t>
            </a:r>
            <a:r>
              <a:rPr lang="cs-CZ" sz="2400" dirty="0" smtClean="0"/>
              <a:t>peněz“: </a:t>
            </a:r>
            <a:r>
              <a:rPr lang="cs-CZ" sz="2400" b="1" dirty="0" smtClean="0"/>
              <a:t>křepelka polní</a:t>
            </a:r>
          </a:p>
          <a:p>
            <a:r>
              <a:rPr lang="cs-CZ" sz="2400" dirty="0" smtClean="0"/>
              <a:t>Vyjmenuj všechny zástupce řádu hrabaví: </a:t>
            </a:r>
            <a:r>
              <a:rPr lang="cs-CZ" sz="2400" b="1" dirty="0" smtClean="0"/>
              <a:t>kur domácí, páv korunkatý, křepelka polní, koroptev polní, tetřev hlušec, tetřívek obecný, perlička kropenatá, krocan divoký, krocan domácí</a:t>
            </a:r>
          </a:p>
          <a:p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Měkkozobí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040560"/>
          </a:xfrm>
        </p:spPr>
        <p:txBody>
          <a:bodyPr>
            <a:noAutofit/>
          </a:bodyPr>
          <a:lstStyle/>
          <a:p>
            <a:r>
              <a:rPr lang="cs-CZ" sz="2400" u="sng" dirty="0" smtClean="0"/>
              <a:t>holub domácí</a:t>
            </a:r>
          </a:p>
          <a:p>
            <a:pPr lvl="1"/>
            <a:r>
              <a:rPr lang="cs-CZ" sz="2200" dirty="0" smtClean="0"/>
              <a:t>mají </a:t>
            </a:r>
            <a:r>
              <a:rPr lang="cs-CZ" sz="2200" b="1" dirty="0" smtClean="0"/>
              <a:t>ozobí </a:t>
            </a:r>
            <a:r>
              <a:rPr lang="cs-CZ" sz="2200" dirty="0" smtClean="0"/>
              <a:t>– měkká část zobáku</a:t>
            </a:r>
          </a:p>
          <a:p>
            <a:pPr lvl="1"/>
            <a:r>
              <a:rPr lang="cs-CZ" sz="2200" dirty="0" smtClean="0"/>
              <a:t>jsou </a:t>
            </a:r>
            <a:r>
              <a:rPr lang="cs-CZ" sz="2200" b="1" dirty="0" smtClean="0"/>
              <a:t>krmiví</a:t>
            </a:r>
            <a:r>
              <a:rPr lang="cs-CZ" sz="2200" dirty="0" smtClean="0"/>
              <a:t> – </a:t>
            </a:r>
            <a:r>
              <a:rPr lang="cs-CZ" sz="2200" b="1" dirty="0" smtClean="0"/>
              <a:t>holubí mléko</a:t>
            </a:r>
            <a:r>
              <a:rPr lang="cs-CZ" sz="2200" dirty="0" smtClean="0"/>
              <a:t>, mláďata krmí oba rodiče</a:t>
            </a:r>
          </a:p>
          <a:p>
            <a:pPr lvl="1"/>
            <a:r>
              <a:rPr lang="cs-CZ" sz="2200" dirty="0" smtClean="0"/>
              <a:t>dobří letci – </a:t>
            </a:r>
            <a:r>
              <a:rPr lang="cs-CZ" sz="2200" b="1" dirty="0" smtClean="0"/>
              <a:t>poštovní holubi</a:t>
            </a:r>
          </a:p>
          <a:p>
            <a:pPr lvl="1"/>
            <a:r>
              <a:rPr lang="cs-CZ" sz="2200" b="1" dirty="0" smtClean="0"/>
              <a:t>bílý holub </a:t>
            </a:r>
            <a:r>
              <a:rPr lang="cs-CZ" sz="2200" dirty="0" smtClean="0"/>
              <a:t>– symbol míru</a:t>
            </a:r>
          </a:p>
          <a:p>
            <a:pPr lvl="1"/>
            <a:r>
              <a:rPr lang="cs-CZ" sz="2200" b="1" dirty="0" smtClean="0"/>
              <a:t>trus</a:t>
            </a:r>
            <a:r>
              <a:rPr lang="cs-CZ" sz="2200" dirty="0" smtClean="0"/>
              <a:t> škodí na historických budovách a sochách</a:t>
            </a:r>
          </a:p>
          <a:p>
            <a:pPr lvl="1"/>
            <a:r>
              <a:rPr lang="cs-CZ" sz="2200" dirty="0" smtClean="0"/>
              <a:t>rozšiřují </a:t>
            </a:r>
            <a:r>
              <a:rPr lang="cs-CZ" sz="2200" b="1" dirty="0" smtClean="0"/>
              <a:t>parazity</a:t>
            </a:r>
            <a:r>
              <a:rPr lang="cs-CZ" sz="2200" dirty="0" smtClean="0"/>
              <a:t> a </a:t>
            </a:r>
            <a:r>
              <a:rPr lang="cs-CZ" sz="2200" b="1" dirty="0" smtClean="0"/>
              <a:t>choroby</a:t>
            </a:r>
          </a:p>
          <a:p>
            <a:endParaRPr lang="cs-CZ" sz="800" b="1" dirty="0" smtClean="0"/>
          </a:p>
          <a:p>
            <a:r>
              <a:rPr lang="cs-CZ" sz="2400" u="sng" dirty="0" smtClean="0"/>
              <a:t>holub hřivnáč </a:t>
            </a:r>
            <a:r>
              <a:rPr lang="cs-CZ" sz="2400" dirty="0" smtClean="0"/>
              <a:t>– stěhovavý pták, odlétá </a:t>
            </a:r>
            <a:br>
              <a:rPr lang="cs-CZ" sz="2400" dirty="0" smtClean="0"/>
            </a:br>
            <a:r>
              <a:rPr lang="cs-CZ" sz="2400" dirty="0" smtClean="0"/>
              <a:t>koncem září nebo v říjnu a přilétá v polovině března</a:t>
            </a:r>
          </a:p>
          <a:p>
            <a:r>
              <a:rPr lang="cs-CZ" sz="2400" u="sng" dirty="0" smtClean="0"/>
              <a:t>hrdlička zahradní </a:t>
            </a:r>
            <a:r>
              <a:rPr lang="cs-CZ" sz="2400" dirty="0" smtClean="0"/>
              <a:t>– hnízdí až 5 krát do roka, </a:t>
            </a:r>
            <a:br>
              <a:rPr lang="cs-CZ" sz="2400" dirty="0" smtClean="0"/>
            </a:br>
            <a:r>
              <a:rPr lang="cs-CZ" sz="2400" dirty="0" smtClean="0"/>
              <a:t>přezimuje u nás</a:t>
            </a:r>
          </a:p>
          <a:p>
            <a:r>
              <a:rPr lang="cs-CZ" sz="2400" u="sng" dirty="0" smtClean="0"/>
              <a:t>hrdlička divoká </a:t>
            </a:r>
            <a:r>
              <a:rPr lang="cs-CZ" sz="2400" dirty="0" smtClean="0"/>
              <a:t>- stěhovavá</a:t>
            </a:r>
          </a:p>
          <a:p>
            <a:endParaRPr lang="cs-CZ" sz="2400" dirty="0"/>
          </a:p>
        </p:txBody>
      </p:sp>
      <p:sp>
        <p:nvSpPr>
          <p:cNvPr id="3" name="Šipka doleva 2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File:Blue Rock Pigeon I2 IMG 787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32656"/>
            <a:ext cx="2112235" cy="1584176"/>
          </a:xfrm>
          <a:prstGeom prst="rect">
            <a:avLst/>
          </a:prstGeom>
          <a:noFill/>
        </p:spPr>
      </p:pic>
      <p:pic>
        <p:nvPicPr>
          <p:cNvPr id="6" name="Picture 6" descr="File:Wood.pigeon.2.arp.750pix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b="16436"/>
          <a:stretch>
            <a:fillRect/>
          </a:stretch>
        </p:blipFill>
        <p:spPr bwMode="auto">
          <a:xfrm>
            <a:off x="7380312" y="3933056"/>
            <a:ext cx="1656184" cy="989084"/>
          </a:xfrm>
          <a:prstGeom prst="rect">
            <a:avLst/>
          </a:prstGeom>
          <a:noFill/>
        </p:spPr>
      </p:pic>
      <p:pic>
        <p:nvPicPr>
          <p:cNvPr id="7" name="Picture 10" descr="File:Streptopelia turtur on a branch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l="27405" t="18473" r="19676" b="6630"/>
          <a:stretch>
            <a:fillRect/>
          </a:stretch>
        </p:blipFill>
        <p:spPr bwMode="auto">
          <a:xfrm>
            <a:off x="4644008" y="5733256"/>
            <a:ext cx="1008112" cy="948811"/>
          </a:xfrm>
          <a:prstGeom prst="rect">
            <a:avLst/>
          </a:prstGeom>
          <a:noFill/>
        </p:spPr>
      </p:pic>
      <p:pic>
        <p:nvPicPr>
          <p:cNvPr id="8" name="Picture 8" descr="File:Collared Dov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l="2835" t="17020" r="31016" b="7806"/>
          <a:stretch>
            <a:fillRect/>
          </a:stretch>
        </p:blipFill>
        <p:spPr bwMode="auto">
          <a:xfrm>
            <a:off x="6444208" y="5085184"/>
            <a:ext cx="1152128" cy="8723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Měkkozobí</a:t>
            </a:r>
            <a:endParaRPr lang="cs-CZ" dirty="0"/>
          </a:p>
        </p:txBody>
      </p:sp>
      <p:pic>
        <p:nvPicPr>
          <p:cNvPr id="3074" name="Picture 2" descr="File:Blue Rock Pigeon I2 IMG 787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2664296" cy="199822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356992"/>
            <a:ext cx="146706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holub domácí</a:t>
            </a:r>
            <a:endParaRPr lang="cs-CZ" dirty="0"/>
          </a:p>
        </p:txBody>
      </p:sp>
      <p:pic>
        <p:nvPicPr>
          <p:cNvPr id="3076" name="Picture 4" descr="File:Rock pigeons on cliff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9845" t="21420" r="11171" b="10541"/>
          <a:stretch>
            <a:fillRect/>
          </a:stretch>
        </p:blipFill>
        <p:spPr bwMode="auto">
          <a:xfrm>
            <a:off x="2987824" y="1268760"/>
            <a:ext cx="2880320" cy="213064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35896" y="3429000"/>
            <a:ext cx="130599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holub skalní</a:t>
            </a:r>
            <a:endParaRPr lang="cs-CZ" dirty="0"/>
          </a:p>
        </p:txBody>
      </p:sp>
      <p:pic>
        <p:nvPicPr>
          <p:cNvPr id="3078" name="Picture 6" descr="File:Wood.pigeon.2.arp.750pix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b="16436"/>
          <a:stretch>
            <a:fillRect/>
          </a:stretch>
        </p:blipFill>
        <p:spPr bwMode="auto">
          <a:xfrm>
            <a:off x="6012160" y="1484784"/>
            <a:ext cx="2652642" cy="15841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732240" y="3140968"/>
            <a:ext cx="146706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holub hřivnáč</a:t>
            </a:r>
            <a:endParaRPr lang="cs-CZ" dirty="0"/>
          </a:p>
        </p:txBody>
      </p:sp>
      <p:pic>
        <p:nvPicPr>
          <p:cNvPr id="3080" name="Picture 8" descr="File:Collared Dov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2835" t="17020" r="31016" b="7806"/>
          <a:stretch>
            <a:fillRect/>
          </a:stretch>
        </p:blipFill>
        <p:spPr bwMode="auto">
          <a:xfrm>
            <a:off x="1331640" y="4149080"/>
            <a:ext cx="2736304" cy="207177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63688" y="6309320"/>
            <a:ext cx="177516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hrdlička zahradní</a:t>
            </a:r>
            <a:endParaRPr lang="cs-CZ" dirty="0"/>
          </a:p>
        </p:txBody>
      </p:sp>
      <p:pic>
        <p:nvPicPr>
          <p:cNvPr id="3082" name="Picture 10" descr="File:Streptopelia turtur on a branch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27405" t="18473" r="19676"/>
          <a:stretch>
            <a:fillRect/>
          </a:stretch>
        </p:blipFill>
        <p:spPr bwMode="auto">
          <a:xfrm>
            <a:off x="4499992" y="4149080"/>
            <a:ext cx="2088232" cy="213937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644008" y="6309320"/>
            <a:ext cx="163499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hrdlička divoká</a:t>
            </a:r>
            <a:endParaRPr lang="cs-CZ" dirty="0"/>
          </a:p>
        </p:txBody>
      </p:sp>
      <p:sp>
        <p:nvSpPr>
          <p:cNvPr id="13" name="Šipka doleva 12">
            <a:hlinkClick r:id="rId1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- </a:t>
            </a:r>
            <a:r>
              <a:rPr lang="cs-CZ" dirty="0" err="1" smtClean="0"/>
              <a:t>měkkozobí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Jak se nazývá měkká část zobáku? </a:t>
            </a:r>
            <a:r>
              <a:rPr lang="cs-CZ" sz="2400" b="1" dirty="0" smtClean="0"/>
              <a:t>ozobí</a:t>
            </a:r>
          </a:p>
          <a:p>
            <a:r>
              <a:rPr lang="cs-CZ" sz="2400" dirty="0" smtClean="0"/>
              <a:t>Čím krmí holubi svá mláďata? </a:t>
            </a:r>
            <a:r>
              <a:rPr lang="cs-CZ" sz="2400" b="1" dirty="0" smtClean="0"/>
              <a:t>holubím mlékem</a:t>
            </a:r>
          </a:p>
          <a:p>
            <a:r>
              <a:rPr lang="cs-CZ" sz="2400" dirty="0" smtClean="0"/>
              <a:t>Kde využíváme let a orientaci holubů? </a:t>
            </a:r>
            <a:r>
              <a:rPr lang="cs-CZ" sz="2400" b="1" dirty="0" smtClean="0"/>
              <a:t>poštovní holubi</a:t>
            </a:r>
          </a:p>
          <a:p>
            <a:r>
              <a:rPr lang="cs-CZ" sz="2400" dirty="0" smtClean="0"/>
              <a:t>Kde škodí holubi a čím? </a:t>
            </a:r>
            <a:r>
              <a:rPr lang="cs-CZ" sz="2400" b="1" dirty="0" smtClean="0"/>
              <a:t>ve městech , na sochách, omítkách, trusem</a:t>
            </a:r>
          </a:p>
          <a:p>
            <a:r>
              <a:rPr lang="cs-CZ" sz="2400" dirty="0" smtClean="0"/>
              <a:t>Který druh holuba odlétá do teplých krajin? </a:t>
            </a:r>
            <a:r>
              <a:rPr lang="cs-CZ" sz="2400" b="1" dirty="0" smtClean="0"/>
              <a:t>holub hřivnáč</a:t>
            </a:r>
          </a:p>
          <a:p>
            <a:r>
              <a:rPr lang="cs-CZ" sz="2400" dirty="0" smtClean="0"/>
              <a:t>Uveď druhová jména hrdliček: </a:t>
            </a:r>
            <a:r>
              <a:rPr lang="cs-CZ" sz="2400" b="1" dirty="0" smtClean="0"/>
              <a:t>divoká, zahradní</a:t>
            </a:r>
          </a:p>
          <a:p>
            <a:r>
              <a:rPr lang="cs-CZ" sz="2400" dirty="0" smtClean="0"/>
              <a:t>Který holub je symbolem míru? </a:t>
            </a:r>
            <a:r>
              <a:rPr lang="cs-CZ" sz="2400" b="1" dirty="0" smtClean="0"/>
              <a:t>bílý holub, bílá holubice</a:t>
            </a:r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Vrubozobí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plochý zobák s vroubky</a:t>
            </a:r>
          </a:p>
          <a:p>
            <a:r>
              <a:rPr lang="cs-CZ" sz="2400" dirty="0" err="1" smtClean="0"/>
              <a:t>nesmáčivé</a:t>
            </a:r>
            <a:r>
              <a:rPr lang="cs-CZ" sz="2400" dirty="0" smtClean="0"/>
              <a:t> (mastné) peří</a:t>
            </a:r>
          </a:p>
          <a:p>
            <a:r>
              <a:rPr lang="cs-CZ" sz="2400" dirty="0" smtClean="0"/>
              <a:t>mezi prsty plovací blány</a:t>
            </a:r>
          </a:p>
          <a:p>
            <a:r>
              <a:rPr lang="cs-CZ" sz="2400" dirty="0" smtClean="0"/>
              <a:t>nohy posunuté dozadu, kolébavá chůze</a:t>
            </a:r>
          </a:p>
          <a:p>
            <a:r>
              <a:rPr lang="cs-CZ" sz="2400" dirty="0" smtClean="0"/>
              <a:t>dobří plavci i letci</a:t>
            </a:r>
          </a:p>
          <a:p>
            <a:r>
              <a:rPr lang="cs-CZ" sz="2400" u="sng" dirty="0" smtClean="0"/>
              <a:t>kachna divoká  </a:t>
            </a:r>
            <a:r>
              <a:rPr lang="cs-CZ" sz="2400" dirty="0" smtClean="0"/>
              <a:t>- na březích vod, hnízdo staví v rákosí, </a:t>
            </a:r>
            <a:br>
              <a:rPr lang="cs-CZ" sz="2400" dirty="0" smtClean="0"/>
            </a:br>
            <a:r>
              <a:rPr lang="cs-CZ" sz="2400" dirty="0" smtClean="0"/>
              <a:t>patří mezi </a:t>
            </a:r>
            <a:r>
              <a:rPr lang="cs-CZ" sz="2400" b="1" dirty="0" err="1" smtClean="0"/>
              <a:t>plovavé</a:t>
            </a:r>
            <a:r>
              <a:rPr lang="cs-CZ" sz="2400" b="1" dirty="0" smtClean="0"/>
              <a:t> kachny </a:t>
            </a:r>
            <a:r>
              <a:rPr lang="cs-CZ" sz="2400" dirty="0" smtClean="0"/>
              <a:t>– potápí jen hlavu a přední </a:t>
            </a:r>
            <a:br>
              <a:rPr lang="cs-CZ" sz="2400" dirty="0" smtClean="0"/>
            </a:br>
            <a:r>
              <a:rPr lang="cs-CZ" sz="2400" dirty="0" smtClean="0"/>
              <a:t>část těla, ptáci nekrmiví, vyšlechtěna </a:t>
            </a:r>
            <a:r>
              <a:rPr lang="cs-CZ" sz="2400" u="sng" dirty="0" smtClean="0"/>
              <a:t>kachna domácí </a:t>
            </a:r>
            <a:br>
              <a:rPr lang="cs-CZ" sz="2400" u="sng" dirty="0" smtClean="0"/>
            </a:br>
            <a:r>
              <a:rPr lang="cs-CZ" sz="2400" dirty="0" smtClean="0"/>
              <a:t>(kačer, kachna, kachně)</a:t>
            </a:r>
          </a:p>
          <a:p>
            <a:r>
              <a:rPr lang="cs-CZ" sz="2400" u="sng" dirty="0" smtClean="0"/>
              <a:t>polák chocholačka </a:t>
            </a:r>
            <a:r>
              <a:rPr lang="cs-CZ" sz="2400" dirty="0" smtClean="0"/>
              <a:t>– patří do skupiny </a:t>
            </a:r>
            <a:r>
              <a:rPr lang="cs-CZ" sz="2400" b="1" dirty="0" smtClean="0"/>
              <a:t>potápivých kachen </a:t>
            </a:r>
            <a:r>
              <a:rPr lang="cs-CZ" sz="2400" dirty="0" smtClean="0"/>
              <a:t>– potápí se až na 40 sekund do malých hloubek a dokáže se potopit až do hloubky 10 metrů, Třeboňsko, </a:t>
            </a:r>
            <a:r>
              <a:rPr lang="cs-CZ" sz="2400" dirty="0" err="1" smtClean="0"/>
              <a:t>Blatensko</a:t>
            </a:r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6" descr="File:Tufted-Duck-male-fema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3492" t="7086" b="4568"/>
          <a:stretch>
            <a:fillRect/>
          </a:stretch>
        </p:blipFill>
        <p:spPr bwMode="auto">
          <a:xfrm>
            <a:off x="7596336" y="3212976"/>
            <a:ext cx="1435937" cy="18184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14" name="Picture 18" descr="File:StockentenKueck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1016" t="11359"/>
          <a:stretch>
            <a:fillRect/>
          </a:stretch>
        </p:blipFill>
        <p:spPr bwMode="auto">
          <a:xfrm>
            <a:off x="7164288" y="3501008"/>
            <a:ext cx="1823223" cy="198161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pic>
        <p:nvPicPr>
          <p:cNvPr id="29698" name="Picture 2" descr="File:Male mallard - natures pic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7941" t="3780" b="13061"/>
          <a:stretch>
            <a:fillRect/>
          </a:stretch>
        </p:blipFill>
        <p:spPr bwMode="auto">
          <a:xfrm>
            <a:off x="7092280" y="476672"/>
            <a:ext cx="1779373" cy="2704847"/>
          </a:xfrm>
          <a:prstGeom prst="rect">
            <a:avLst/>
          </a:prstGeom>
          <a:noFill/>
        </p:spPr>
      </p:pic>
      <p:pic>
        <p:nvPicPr>
          <p:cNvPr id="29702" name="Picture 6" descr="File:Mallard 080508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196752"/>
            <a:ext cx="2376264" cy="1684177"/>
          </a:xfrm>
          <a:prstGeom prst="rect">
            <a:avLst/>
          </a:prstGeom>
          <a:noFill/>
        </p:spPr>
      </p:pic>
      <p:pic>
        <p:nvPicPr>
          <p:cNvPr id="7" name="Obrázek 6" descr="File:Female mallard flight - natures pics.jpg"/>
          <p:cNvPicPr/>
          <p:nvPr/>
        </p:nvPicPr>
        <p:blipFill>
          <a:blip r:embed="rId8" cstate="print"/>
          <a:srcRect l="30609" r="4423" b="2487"/>
          <a:stretch>
            <a:fillRect/>
          </a:stretch>
        </p:blipFill>
        <p:spPr bwMode="auto">
          <a:xfrm>
            <a:off x="4932040" y="1124744"/>
            <a:ext cx="2016224" cy="2016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9704" name="Picture 8" descr="File:Kaczka krzyzowka samic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1124744"/>
            <a:ext cx="2074310" cy="1978674"/>
          </a:xfrm>
          <a:prstGeom prst="rect">
            <a:avLst/>
          </a:prstGeom>
          <a:noFill/>
        </p:spPr>
      </p:pic>
      <p:pic>
        <p:nvPicPr>
          <p:cNvPr id="29706" name="Picture 10" descr="File:Accouplement col ver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 l="5670" t="19713" r="26291" b="20969"/>
          <a:stretch>
            <a:fillRect/>
          </a:stretch>
        </p:blipFill>
        <p:spPr bwMode="auto">
          <a:xfrm>
            <a:off x="179512" y="3501008"/>
            <a:ext cx="1660780" cy="1084120"/>
          </a:xfrm>
          <a:prstGeom prst="rect">
            <a:avLst/>
          </a:prstGeom>
          <a:noFill/>
        </p:spPr>
      </p:pic>
      <p:pic>
        <p:nvPicPr>
          <p:cNvPr id="29708" name="Picture 12" descr="File:Anas platyrhynchos (nest)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 l="24501" t="12416" r="22605" b="17059"/>
          <a:stretch>
            <a:fillRect/>
          </a:stretch>
        </p:blipFill>
        <p:spPr bwMode="auto">
          <a:xfrm>
            <a:off x="1043608" y="4581128"/>
            <a:ext cx="1944216" cy="1944216"/>
          </a:xfrm>
          <a:prstGeom prst="rect">
            <a:avLst/>
          </a:prstGeom>
          <a:noFill/>
        </p:spPr>
      </p:pic>
      <p:pic>
        <p:nvPicPr>
          <p:cNvPr id="29712" name="Picture 16" descr="File:Fleet of Cute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995936" y="4581128"/>
            <a:ext cx="3240360" cy="2057629"/>
          </a:xfrm>
          <a:prstGeom prst="rect">
            <a:avLst/>
          </a:prstGeom>
          <a:noFill/>
        </p:spPr>
      </p:pic>
      <p:pic>
        <p:nvPicPr>
          <p:cNvPr id="29710" name="Picture 14" descr="File:Anas platyrhynchos ducklings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 l="14410" t="22191" r="9104" b="2358"/>
          <a:stretch>
            <a:fillRect/>
          </a:stretch>
        </p:blipFill>
        <p:spPr bwMode="auto">
          <a:xfrm>
            <a:off x="2555776" y="3501008"/>
            <a:ext cx="2232248" cy="1649923"/>
          </a:xfrm>
          <a:prstGeom prst="rect">
            <a:avLst/>
          </a:prstGeom>
          <a:noFill/>
        </p:spPr>
      </p:pic>
      <p:sp>
        <p:nvSpPr>
          <p:cNvPr id="14" name="Šipka doprava 13"/>
          <p:cNvSpPr/>
          <p:nvPr/>
        </p:nvSpPr>
        <p:spPr>
          <a:xfrm rot="2720414">
            <a:off x="472338" y="4728797"/>
            <a:ext cx="532824" cy="281571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8034244">
            <a:off x="2906118" y="5389400"/>
            <a:ext cx="532824" cy="281571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720414">
            <a:off x="4803184" y="4094678"/>
            <a:ext cx="572054" cy="281571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8447616">
            <a:off x="7315680" y="5601538"/>
            <a:ext cx="532824" cy="281571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0800000">
            <a:off x="4572000" y="2636912"/>
            <a:ext cx="532824" cy="281571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7983049">
            <a:off x="1965017" y="3085441"/>
            <a:ext cx="532824" cy="281571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eva 23">
            <a:hlinkClick r:id="rId19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Vrubozobí - zástupci</a:t>
            </a:r>
            <a:endParaRPr lang="cs-CZ" dirty="0"/>
          </a:p>
        </p:txBody>
      </p:sp>
      <p:pic>
        <p:nvPicPr>
          <p:cNvPr id="28674" name="Picture 2" descr="File:Anas crecca -Brandon Marsh, Warwickshire, England -male-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6667" t="23770" r="13889" b="22131"/>
          <a:stretch>
            <a:fillRect/>
          </a:stretch>
        </p:blipFill>
        <p:spPr bwMode="auto">
          <a:xfrm>
            <a:off x="251520" y="1268760"/>
            <a:ext cx="2996641" cy="1558253"/>
          </a:xfrm>
          <a:prstGeom prst="rect">
            <a:avLst/>
          </a:prstGeom>
          <a:noFill/>
        </p:spPr>
      </p:pic>
      <p:pic>
        <p:nvPicPr>
          <p:cNvPr id="28676" name="Picture 4" descr="File:Anas clypeata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7209" t="8909" r="15896" b="21092"/>
          <a:stretch>
            <a:fillRect/>
          </a:stretch>
        </p:blipFill>
        <p:spPr bwMode="auto">
          <a:xfrm>
            <a:off x="251520" y="2996952"/>
            <a:ext cx="2808312" cy="1898174"/>
          </a:xfrm>
          <a:prstGeom prst="rect">
            <a:avLst/>
          </a:prstGeom>
          <a:noFill/>
        </p:spPr>
      </p:pic>
      <p:pic>
        <p:nvPicPr>
          <p:cNvPr id="28678" name="Picture 6" descr="File:Tufted-Duck-male-femal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3492" t="7086" b="4568"/>
          <a:stretch>
            <a:fillRect/>
          </a:stretch>
        </p:blipFill>
        <p:spPr bwMode="auto">
          <a:xfrm>
            <a:off x="5796136" y="1700808"/>
            <a:ext cx="3028060" cy="3834657"/>
          </a:xfrm>
          <a:prstGeom prst="rect">
            <a:avLst/>
          </a:prstGeom>
          <a:noFill/>
        </p:spPr>
      </p:pic>
      <p:pic>
        <p:nvPicPr>
          <p:cNvPr id="28680" name="Picture 8" descr="File:Aythya ferina Sandwell 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8467" t="19681" r="3296" b="27400"/>
          <a:stretch>
            <a:fillRect/>
          </a:stretch>
        </p:blipFill>
        <p:spPr bwMode="auto">
          <a:xfrm>
            <a:off x="251520" y="5013176"/>
            <a:ext cx="2808312" cy="161688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75856" y="1772816"/>
            <a:ext cx="1501180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čírka obecná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3717032"/>
            <a:ext cx="1463349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lžičák pestrý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5733256"/>
            <a:ext cx="1344342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polák velký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589240"/>
            <a:ext cx="2095895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polák chocholačka</a:t>
            </a:r>
            <a:endParaRPr lang="cs-CZ" sz="2000" dirty="0"/>
          </a:p>
        </p:txBody>
      </p:sp>
      <p:sp>
        <p:nvSpPr>
          <p:cNvPr id="12" name="Šipka doleva 11">
            <a:hlinkClick r:id="rId10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Vrubozobí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u="sng" dirty="0" smtClean="0"/>
              <a:t>husa velká </a:t>
            </a:r>
            <a:r>
              <a:rPr lang="cs-CZ" sz="2400" dirty="0" smtClean="0"/>
              <a:t>– u nás zjara </a:t>
            </a:r>
            <a:r>
              <a:rPr lang="cs-CZ" sz="2400" dirty="0" smtClean="0"/>
              <a:t> a </a:t>
            </a:r>
            <a:r>
              <a:rPr lang="cs-CZ" sz="2400" dirty="0" smtClean="0"/>
              <a:t>na podzim při tahu, hejno hus létá v klínovitém útvaru, vyšlechtěna </a:t>
            </a:r>
            <a:r>
              <a:rPr lang="cs-CZ" sz="2400" u="sng" dirty="0" smtClean="0"/>
              <a:t>husa domácí </a:t>
            </a:r>
            <a:r>
              <a:rPr lang="cs-CZ" sz="2400" dirty="0" smtClean="0"/>
              <a:t>(houser, husa, house)</a:t>
            </a:r>
          </a:p>
          <a:p>
            <a:r>
              <a:rPr lang="cs-CZ" sz="2400" b="1" dirty="0" smtClean="0"/>
              <a:t>potrava </a:t>
            </a:r>
            <a:r>
              <a:rPr lang="cs-CZ" sz="2400" dirty="0" smtClean="0"/>
              <a:t>– rostliny, které uštipuje vroubkovaným zobákem, hmyz</a:t>
            </a:r>
          </a:p>
          <a:p>
            <a:r>
              <a:rPr lang="cs-CZ" sz="2400" b="1" dirty="0" smtClean="0"/>
              <a:t>využití</a:t>
            </a:r>
            <a:r>
              <a:rPr lang="cs-CZ" sz="2400" dirty="0" smtClean="0"/>
              <a:t> – chutné maso a peří (přikrývky, spací pytle, péřové bundy)</a:t>
            </a:r>
          </a:p>
          <a:p>
            <a:endParaRPr lang="cs-CZ" sz="2400" u="sng" dirty="0"/>
          </a:p>
        </p:txBody>
      </p:sp>
      <p:pic>
        <p:nvPicPr>
          <p:cNvPr id="10" name="Picture 2" descr="File:Greylag-Goose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16380" r="5501"/>
          <a:stretch>
            <a:fillRect/>
          </a:stretch>
        </p:blipFill>
        <p:spPr bwMode="auto">
          <a:xfrm>
            <a:off x="4899681" y="1600200"/>
            <a:ext cx="3535637" cy="4525963"/>
          </a:xfrm>
          <a:prstGeom prst="rect">
            <a:avLst/>
          </a:prstGeom>
          <a:noFill/>
        </p:spPr>
      </p:pic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Vrubozobí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labuť velká</a:t>
            </a:r>
            <a:r>
              <a:rPr lang="cs-CZ" sz="2400" dirty="0" smtClean="0"/>
              <a:t> – vyskytuje se </a:t>
            </a:r>
            <a:r>
              <a:rPr lang="cs-CZ" sz="2400" dirty="0" smtClean="0"/>
              <a:t> na </a:t>
            </a:r>
            <a:r>
              <a:rPr lang="cs-CZ" sz="2400" dirty="0" smtClean="0"/>
              <a:t>velkých vodních plochách, v zimě na těch, které nezamrzají</a:t>
            </a:r>
          </a:p>
          <a:p>
            <a:r>
              <a:rPr lang="cs-CZ" sz="2400" dirty="0" smtClean="0"/>
              <a:t>žije v páru po celý život</a:t>
            </a:r>
          </a:p>
          <a:p>
            <a:r>
              <a:rPr lang="cs-CZ" sz="2400" dirty="0" smtClean="0"/>
              <a:t>hnízda staví v pobřežních porostech</a:t>
            </a:r>
          </a:p>
          <a:p>
            <a:r>
              <a:rPr lang="cs-CZ" sz="2400" dirty="0" smtClean="0"/>
              <a:t>mláďata špinavě hnědá</a:t>
            </a:r>
          </a:p>
          <a:p>
            <a:r>
              <a:rPr lang="cs-CZ" sz="2400" dirty="0" smtClean="0"/>
              <a:t>potrava rostlinná</a:t>
            </a:r>
            <a:endParaRPr lang="cs-CZ" sz="2400" dirty="0"/>
          </a:p>
        </p:txBody>
      </p:sp>
      <p:pic>
        <p:nvPicPr>
          <p:cNvPr id="5" name="Picture 8" descr="File:CygneVaires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11340" t="7092" r="17786" b="9224"/>
          <a:stretch>
            <a:fillRect/>
          </a:stretch>
        </p:blipFill>
        <p:spPr bwMode="auto">
          <a:xfrm>
            <a:off x="4788024" y="2276872"/>
            <a:ext cx="3743509" cy="2944910"/>
          </a:xfrm>
          <a:prstGeom prst="rect">
            <a:avLst/>
          </a:prstGeom>
          <a:noFill/>
        </p:spPr>
      </p:pic>
      <p:sp>
        <p:nvSpPr>
          <p:cNvPr id="6" name="Šipka doleva 5">
            <a:hlinkClick r:id="rId4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Vrubozobí - zástupci</a:t>
            </a:r>
            <a:endParaRPr lang="cs-CZ" dirty="0"/>
          </a:p>
        </p:txBody>
      </p:sp>
      <p:pic>
        <p:nvPicPr>
          <p:cNvPr id="27650" name="Picture 2" descr="File:Greylag-Goos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6380" r="5501"/>
          <a:stretch>
            <a:fillRect/>
          </a:stretch>
        </p:blipFill>
        <p:spPr bwMode="auto">
          <a:xfrm>
            <a:off x="7020272" y="1196752"/>
            <a:ext cx="1806973" cy="2313105"/>
          </a:xfrm>
          <a:prstGeom prst="rect">
            <a:avLst/>
          </a:prstGeom>
          <a:noFill/>
        </p:spPr>
      </p:pic>
      <p:pic>
        <p:nvPicPr>
          <p:cNvPr id="27652" name="Picture 4" descr="File:Graylag geese (Anser anser) in flight 170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2751" t="6860" r="26770"/>
          <a:stretch>
            <a:fillRect/>
          </a:stretch>
        </p:blipFill>
        <p:spPr bwMode="auto">
          <a:xfrm>
            <a:off x="6588224" y="3789040"/>
            <a:ext cx="2232248" cy="2367739"/>
          </a:xfrm>
          <a:prstGeom prst="rect">
            <a:avLst/>
          </a:prstGeom>
          <a:noFill/>
        </p:spPr>
      </p:pic>
      <p:pic>
        <p:nvPicPr>
          <p:cNvPr id="27654" name="Picture 6" descr="File:Photojenni - Aboard the swan ferry (by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1484784"/>
            <a:ext cx="1608578" cy="2414884"/>
          </a:xfrm>
          <a:prstGeom prst="rect">
            <a:avLst/>
          </a:prstGeom>
          <a:noFill/>
        </p:spPr>
      </p:pic>
      <p:pic>
        <p:nvPicPr>
          <p:cNvPr id="27656" name="Picture 8" descr="File:CygneVair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1340" t="7092" r="17786" b="9224"/>
          <a:stretch>
            <a:fillRect/>
          </a:stretch>
        </p:blipFill>
        <p:spPr bwMode="auto">
          <a:xfrm>
            <a:off x="251520" y="4365104"/>
            <a:ext cx="2520280" cy="1982620"/>
          </a:xfrm>
          <a:prstGeom prst="rect">
            <a:avLst/>
          </a:prstGeom>
          <a:noFill/>
        </p:spPr>
      </p:pic>
      <p:pic>
        <p:nvPicPr>
          <p:cNvPr id="27658" name="Picture 10" descr="File:CygnusOlorJuvenil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6615" t="18552" r="14951" b="8787"/>
          <a:stretch>
            <a:fillRect/>
          </a:stretch>
        </p:blipFill>
        <p:spPr bwMode="auto">
          <a:xfrm>
            <a:off x="2195736" y="1556792"/>
            <a:ext cx="2670424" cy="1512168"/>
          </a:xfrm>
          <a:prstGeom prst="rect">
            <a:avLst/>
          </a:prstGeom>
          <a:noFill/>
        </p:spPr>
      </p:pic>
      <p:pic>
        <p:nvPicPr>
          <p:cNvPr id="27660" name="Picture 12" descr="File:Knolsvanflygand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 l="8269" t="9448" r="11407" b="20922"/>
          <a:stretch>
            <a:fillRect/>
          </a:stretch>
        </p:blipFill>
        <p:spPr bwMode="auto">
          <a:xfrm>
            <a:off x="2987824" y="3645024"/>
            <a:ext cx="2914609" cy="18002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907704" y="3212976"/>
            <a:ext cx="1319144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labuť velká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2636912"/>
            <a:ext cx="1272656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husa velká</a:t>
            </a:r>
            <a:endParaRPr lang="cs-CZ" sz="2000" dirty="0"/>
          </a:p>
        </p:txBody>
      </p:sp>
      <p:sp>
        <p:nvSpPr>
          <p:cNvPr id="11" name="Šipka doleva 10">
            <a:hlinkClick r:id="rId14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- vrubozobí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Jaký zobák mají kachny? </a:t>
            </a:r>
            <a:r>
              <a:rPr lang="cs-CZ" sz="2400" b="1" dirty="0" smtClean="0"/>
              <a:t>plochý s vroubky</a:t>
            </a:r>
          </a:p>
          <a:p>
            <a:r>
              <a:rPr lang="cs-CZ" sz="2400" dirty="0" smtClean="0"/>
              <a:t>Co mají vrubozobí mezi prsty?</a:t>
            </a:r>
            <a:r>
              <a:rPr lang="cs-CZ" sz="2400" b="1" dirty="0" smtClean="0"/>
              <a:t> plovací blány</a:t>
            </a:r>
          </a:p>
          <a:p>
            <a:r>
              <a:rPr lang="cs-CZ" sz="2400" dirty="0" smtClean="0"/>
              <a:t>Proč se nenamočí peří kachen? </a:t>
            </a:r>
            <a:r>
              <a:rPr lang="cs-CZ" sz="2400" b="1" dirty="0" smtClean="0"/>
              <a:t>je mastné</a:t>
            </a:r>
          </a:p>
          <a:p>
            <a:r>
              <a:rPr lang="cs-CZ" sz="2400" dirty="0" smtClean="0"/>
              <a:t>Která kachna je </a:t>
            </a:r>
            <a:r>
              <a:rPr lang="cs-CZ" sz="2400" dirty="0" err="1" smtClean="0"/>
              <a:t>plovavá</a:t>
            </a:r>
            <a:r>
              <a:rPr lang="cs-CZ" sz="2400" dirty="0" smtClean="0"/>
              <a:t>? </a:t>
            </a:r>
            <a:r>
              <a:rPr lang="cs-CZ" sz="2400" b="1" dirty="0" smtClean="0"/>
              <a:t>kachna divoká</a:t>
            </a:r>
          </a:p>
          <a:p>
            <a:r>
              <a:rPr lang="cs-CZ" sz="2400" dirty="0" smtClean="0"/>
              <a:t>Která kachna je potápivá? </a:t>
            </a:r>
            <a:r>
              <a:rPr lang="cs-CZ" sz="2400" b="1" dirty="0" smtClean="0"/>
              <a:t>polák chocholačka</a:t>
            </a:r>
          </a:p>
          <a:p>
            <a:r>
              <a:rPr lang="cs-CZ" sz="2400" dirty="0" smtClean="0"/>
              <a:t>V jakém tvaru létají husy? </a:t>
            </a:r>
            <a:r>
              <a:rPr lang="cs-CZ" sz="2400" b="1" dirty="0" smtClean="0"/>
              <a:t>v klínovitém</a:t>
            </a:r>
          </a:p>
          <a:p>
            <a:r>
              <a:rPr lang="cs-CZ" sz="2400" dirty="0" smtClean="0"/>
              <a:t>Který druh žije po celý život v páru?</a:t>
            </a:r>
            <a:r>
              <a:rPr lang="cs-CZ" sz="2400" b="1" dirty="0" smtClean="0"/>
              <a:t> labuť velká</a:t>
            </a:r>
          </a:p>
          <a:p>
            <a:r>
              <a:rPr lang="cs-CZ" sz="2400" smtClean="0"/>
              <a:t>Správně pojmenuj samce</a:t>
            </a:r>
            <a:r>
              <a:rPr lang="cs-CZ" sz="2400" dirty="0" smtClean="0"/>
              <a:t>, samice a mláděte husy domácí </a:t>
            </a:r>
            <a:r>
              <a:rPr lang="cs-CZ" sz="2400" b="1" dirty="0" smtClean="0"/>
              <a:t>houser, husa, house</a:t>
            </a:r>
          </a:p>
          <a:p>
            <a:r>
              <a:rPr lang="cs-CZ" sz="2400" dirty="0" smtClean="0"/>
              <a:t>Správně pojmenuj samce, samici a mládě kachny domácí </a:t>
            </a:r>
            <a:r>
              <a:rPr lang="cs-CZ" sz="2400" b="1" dirty="0" smtClean="0"/>
              <a:t>kačer, kachna, kachně </a:t>
            </a: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- ptáci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Vyjmenuj základní znaky ptáků</a:t>
            </a:r>
            <a:r>
              <a:rPr lang="cs-CZ" sz="2400" dirty="0" smtClean="0"/>
              <a:t>:</a:t>
            </a:r>
            <a:endParaRPr lang="cs-CZ" sz="2400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dirty="0" smtClean="0"/>
              <a:t>Vysvětli pojem pohlavní dvojtvárnost: </a:t>
            </a:r>
            <a:br>
              <a:rPr lang="cs-CZ" sz="2400" dirty="0" smtClean="0"/>
            </a:br>
            <a:endParaRPr lang="cs-CZ" sz="2400" b="1" dirty="0" smtClean="0"/>
          </a:p>
          <a:p>
            <a:r>
              <a:rPr lang="cs-CZ" sz="2400" dirty="0" smtClean="0"/>
              <a:t>Jak se nazývá společný vývod trávicí, vylučovací a pohlavní soustavy? </a:t>
            </a:r>
            <a:endParaRPr lang="cs-CZ" sz="2400" b="1" dirty="0" smtClean="0"/>
          </a:p>
          <a:p>
            <a:r>
              <a:rPr lang="cs-CZ" sz="2400" dirty="0" smtClean="0"/>
              <a:t>Popiš stavbu ptačího vejce: </a:t>
            </a:r>
            <a:br>
              <a:rPr lang="cs-CZ" sz="2400" dirty="0" smtClean="0"/>
            </a:br>
            <a:endParaRPr lang="cs-CZ" sz="2400" b="1" dirty="0" smtClean="0"/>
          </a:p>
          <a:p>
            <a:endParaRPr lang="cs-CZ" sz="2400" dirty="0" smtClean="0"/>
          </a:p>
          <a:p>
            <a:r>
              <a:rPr lang="cs-CZ" sz="2400" dirty="0" smtClean="0"/>
              <a:t>Jaká je teplota těla ptáků? </a:t>
            </a:r>
          </a:p>
          <a:p>
            <a:endParaRPr lang="cs-CZ" sz="2400" dirty="0"/>
          </a:p>
        </p:txBody>
      </p:sp>
      <p:sp>
        <p:nvSpPr>
          <p:cNvPr id="3" name="Šipka doleva 2">
            <a:hlinkClick r:id="rId2" action="ppaction://hlinksldjump"/>
          </p:cNvPr>
          <p:cNvSpPr/>
          <p:nvPr/>
        </p:nvSpPr>
        <p:spPr>
          <a:xfrm>
            <a:off x="8676456" y="6381328"/>
            <a:ext cx="360040" cy="288032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1988840"/>
            <a:ext cx="7452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peří, křídla, běhák, zobák, plíce, srdce – 2 předsíně, </a:t>
            </a:r>
            <a:r>
              <a:rPr lang="cs-CZ" sz="2400" b="1" dirty="0" smtClean="0"/>
              <a:t>                     2 </a:t>
            </a:r>
            <a:r>
              <a:rPr lang="cs-CZ" sz="2400" b="1" dirty="0" smtClean="0"/>
              <a:t>komory, stálá tělní teplota, vejcorodost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827584" y="3140968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samec je pestřeji zbarven, samice splývá s prostředím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267744" y="3933056"/>
            <a:ext cx="10208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kloaka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27584" y="4725144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vápenatá skořápka, 1. </a:t>
            </a:r>
            <a:r>
              <a:rPr lang="cs-CZ" sz="2400" b="1" dirty="0" smtClean="0"/>
              <a:t>a 2</a:t>
            </a:r>
            <a:r>
              <a:rPr lang="cs-CZ" sz="2400" b="1" dirty="0" smtClean="0"/>
              <a:t>. papírová blána, bílek, žloutek, </a:t>
            </a:r>
          </a:p>
          <a:p>
            <a:r>
              <a:rPr lang="cs-CZ" sz="2400" b="1" dirty="0" smtClean="0"/>
              <a:t>poutko, zárodečný terčík, vzduchová komůrka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211960" y="5589240"/>
            <a:ext cx="28694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40 – 43 stupňů Celsia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28800"/>
            <a:ext cx="8373616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>
                <a:hlinkClick r:id="rId2"/>
              </a:rPr>
              <a:t>http://commons.wikimedia.org/wiki/File:Slepice_na_dvorku.jpg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http://commons.wikimedia.org/wiki/File:Krocan_(zoo_vy%C5%A1kov_cz.).JPG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http://commons.wikimedia.org/wiki/File:Indian_Peacock_(Pavo_cristatus)_at_a_roof-top_near_Hodal_I_Picture_2176.jpg?uselang=cs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http://commons.wikimedia.org/wiki/File:PeackockSide.jpg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http://commons.wikimedia.org/wiki/File:Turkeys_on_path.jpg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http://commons.wikimedia.org/wiki/File:Helmeted_Guineafowl_(Numida_meleagris).jpg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http://commons.wikimedia.org/wiki/File:Phasianus_colchicus_2_tom_(Lukasz_Lukasik).jpg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http://commons.wikimedia.org/wiki/File:Rebhuehner.jpg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http://commons.wikimedia.org/wiki/File:Wachtel_in_Haltung_clipped.jpg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http://commons.wikimedia.org/wiki/File:Auerhahn-balz.jpg?uselang=cs</a:t>
            </a:r>
            <a:endParaRPr lang="cs-CZ" sz="2000" dirty="0" smtClean="0"/>
          </a:p>
          <a:p>
            <a:r>
              <a:rPr lang="cs-CZ" sz="2000" dirty="0" smtClean="0">
                <a:hlinkClick r:id="rId12"/>
              </a:rPr>
              <a:t>http://commons.wikimedia.org/wiki/File:Phasianus_colchicus_female1.jpg?uselang=cs</a:t>
            </a:r>
            <a:endParaRPr lang="cs-CZ" sz="2000" dirty="0" smtClean="0"/>
          </a:p>
          <a:p>
            <a:r>
              <a:rPr lang="cs-CZ" sz="2000" dirty="0" smtClean="0">
                <a:hlinkClick r:id="rId13"/>
              </a:rPr>
              <a:t>http://commons.wikimedia.org/wiki/File:Flickr_-_Rainbirder_-_Black_Grouse_(Tetrao_tetrix)_Male.jpg?uselang=cs</a:t>
            </a:r>
            <a:endParaRPr lang="cs-CZ" sz="2000" dirty="0" smtClean="0"/>
          </a:p>
          <a:p>
            <a:r>
              <a:rPr lang="cs-CZ" sz="2000" dirty="0" smtClean="0">
                <a:hlinkClick r:id="rId14"/>
              </a:rPr>
              <a:t>http://commons.wikimedia.org/wiki/File:Blue_Rock_Pigeon_I2_IMG_7877.jpg</a:t>
            </a:r>
            <a:endParaRPr lang="cs-CZ" sz="2000" dirty="0" smtClean="0"/>
          </a:p>
          <a:p>
            <a:r>
              <a:rPr lang="cs-CZ" sz="2000" dirty="0" smtClean="0">
                <a:hlinkClick r:id="rId15"/>
              </a:rPr>
              <a:t>http://commons.wikimedia.org/wiki/File:Fleet_of_Cute.jpg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hlinkClick r:id="rId2"/>
              </a:rPr>
              <a:t>http://commons.wikimedia.org/wiki/File:Rock_pigeons_on_cliffs.jpg?uselang=cs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http://commons.wikimedia.org/wiki/File:Wood.pigeon.2.arp.750pix.jpg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http://commons.wikimedia.org/wiki/File:Collared_Dove.jpg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http://commons.wikimedia.org/wiki/File:Streptopelia_turtur_on_a_branch.jpg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http://commons.wikimedia.org/wiki/File:Male_mallard_-_natures_pics.jpg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http://commons.wikimedia.org/wiki/File:Female_mallard_flight_-_natures_pics.jpg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http://commons.wikimedia.org/wiki/File:Mallard_080508.jpg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http://commons.wikimedia.org/wiki/File:Mallard_080508.jpg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http://commons.wikimedia.org/wiki/File:Kaczka_krzyzowka_samica.jpg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http://commons.wikimedia.org/wiki/File:Accouplement_col_vert.JPG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http://commons.wikimedia.org/wiki/File:Anas_platyrhynchos_(nest).JPG</a:t>
            </a:r>
            <a:endParaRPr lang="cs-CZ" sz="2000" dirty="0" smtClean="0"/>
          </a:p>
          <a:p>
            <a:r>
              <a:rPr lang="cs-CZ" sz="2000" dirty="0" smtClean="0">
                <a:hlinkClick r:id="rId12"/>
              </a:rPr>
              <a:t>http://commons.wikimedia.org/wiki/File:Anas_platyrhynchos_ducklings.jpg</a:t>
            </a:r>
            <a:endParaRPr lang="cs-CZ" sz="2000" dirty="0" smtClean="0"/>
          </a:p>
          <a:p>
            <a:r>
              <a:rPr lang="cs-CZ" sz="2000" dirty="0" smtClean="0">
                <a:hlinkClick r:id="rId13"/>
              </a:rPr>
              <a:t>http://commons.wikimedia.org/wiki/File:StockentenKuecken.jpg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hlinkClick r:id="rId2"/>
              </a:rPr>
              <a:t>http://commons.wikimedia.org/wiki/File:Anas_crecca_-Brandon_Marsh,_Warwickshire,_England_-male-8.jpg?uselang=cs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http://commons.wikimedia.org/wiki/File:Anas_clypeata1.jpg?uselang=cs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http://commons.wikimedia.org/wiki/File:Tufted-Duck-male-female.jpg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http://commons.wikimedia.org/wiki/File:Aythya_ferina_Sandwell_1.jpg?uselang=cs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http://commons.wikimedia.org/wiki/File:Aythya_ferina_Sandwell_1.jpg?uselang=cs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http://commons.wikimedia.org/wiki/File:Greylag-Goose.jpg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http://commons.wikimedia.org/wiki/File:Graylag_geese_(Anser_anser)_in_flight_1700.jpg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http://commons.wikimedia.org/wiki/File:Photojenni_-_Aboard_the_swan_ferry_(by).jpg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http://commons.wikimedia.org/wiki/File:CygneVaires.jpg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http://commons.wikimedia.org/wiki/File:CygnusOlorJuvenile.jpg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http://commons.wikimedia.org/wiki/File:Knolsvanflygande.jpg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1179</Words>
  <Application>Microsoft Office PowerPoint</Application>
  <PresentationFormat>Předvádění na obrazovce (4:3)</PresentationFormat>
  <Paragraphs>242</Paragraphs>
  <Slides>26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Snímek 1</vt:lpstr>
      <vt:lpstr>Snímek 2</vt:lpstr>
      <vt:lpstr>Ptáci</vt:lpstr>
      <vt:lpstr>Znaky ptáků</vt:lpstr>
      <vt:lpstr>Řády</vt:lpstr>
      <vt:lpstr>Hrabaví</vt:lpstr>
      <vt:lpstr>Vnitřní stavba těla</vt:lpstr>
      <vt:lpstr>Vnitřní stavba - rozmnožování</vt:lpstr>
      <vt:lpstr>Zástupci</vt:lpstr>
      <vt:lpstr>Hrabaví - zástupci</vt:lpstr>
      <vt:lpstr>Hrabaví - zástupci</vt:lpstr>
      <vt:lpstr>Otázky - hrabaví</vt:lpstr>
      <vt:lpstr>Měkkozobí </vt:lpstr>
      <vt:lpstr>Měkkozobí</vt:lpstr>
      <vt:lpstr>Otázky - měkkozobí</vt:lpstr>
      <vt:lpstr>Vrubozobí</vt:lpstr>
      <vt:lpstr>Kachna divoká</vt:lpstr>
      <vt:lpstr>Vrubozobí - zástupci</vt:lpstr>
      <vt:lpstr>Vrubozobí</vt:lpstr>
      <vt:lpstr>Vrubozobí</vt:lpstr>
      <vt:lpstr>Vrubozobí - zástupci</vt:lpstr>
      <vt:lpstr>Otázky - vrubozobí</vt:lpstr>
      <vt:lpstr>Otázky - ptáci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Kateřina</dc:creator>
  <cp:lastModifiedBy>Dum</cp:lastModifiedBy>
  <cp:revision>55</cp:revision>
  <dcterms:created xsi:type="dcterms:W3CDTF">2012-09-19T15:04:01Z</dcterms:created>
  <dcterms:modified xsi:type="dcterms:W3CDTF">2012-09-24T20:14:30Z</dcterms:modified>
</cp:coreProperties>
</file>