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2" r:id="rId2"/>
    <p:sldId id="273" r:id="rId3"/>
    <p:sldId id="257" r:id="rId4"/>
    <p:sldId id="261" r:id="rId5"/>
    <p:sldId id="259" r:id="rId6"/>
    <p:sldId id="260" r:id="rId7"/>
    <p:sldId id="262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4" r:id="rId16"/>
    <p:sldId id="275" r:id="rId17"/>
    <p:sldId id="263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B775A7-F2CD-48FB-A433-B4B275C37323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90C210-4686-416A-8519-193D5D9A3B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41D7B-3C19-4D36-A24D-6C1880C9BAC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9FF88-117D-4B90-AB75-C603ADB42C4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e/Aquila_chrysaetos_portrait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4/43/Strix_aluco_2_(Martin_Mecnarowski)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1/14/Alcedo_atthis_3_Marek_Szczepanek_s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6/61/Orel_mo%C5%99sk%C3%BD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5" Type="http://schemas.openxmlformats.org/officeDocument/2006/relationships/slide" Target="slide15.xml"/><Relationship Id="rId4" Type="http://schemas.openxmlformats.org/officeDocument/2006/relationships/slide" Target="slide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5/Strix_aluco_3_(Martin_Mecnarowski)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9/97/Waldohreule_in_freier_Wildbahn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9/93/Tierpark_Berlin,_Bubo_bubo_omissus,_252-357.JPG" TargetMode="External"/><Relationship Id="rId5" Type="http://schemas.openxmlformats.org/officeDocument/2006/relationships/image" Target="../media/image7.jpeg"/><Relationship Id="rId10" Type="http://schemas.openxmlformats.org/officeDocument/2006/relationships/slide" Target="slide4.xml"/><Relationship Id="rId4" Type="http://schemas.openxmlformats.org/officeDocument/2006/relationships/hyperlink" Target="//upload.wikimedia.org/wikipedia/commons/0/0a/Athene_noctua_(portrait).jpg" TargetMode="External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8/Flickr_-_Rainbirder_-_Barn_Owl_(Tyto_alba)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12" Type="http://schemas.openxmlformats.org/officeDocument/2006/relationships/slide" Target="slide4.xml"/><Relationship Id="rId2" Type="http://schemas.openxmlformats.org/officeDocument/2006/relationships/hyperlink" Target="//upload.wikimedia.org/wikipedia/commons/b/b5/Barn_Owl_Pyramid_Lake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5/Young_barn_owl_(Tyto_alba_pratincola)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//upload.wikimedia.org/wikipedia/commons/0/0c/Tyto_alba_1_Luc_Viatour.jpg" TargetMode="External"/><Relationship Id="rId4" Type="http://schemas.openxmlformats.org/officeDocument/2006/relationships/hyperlink" Target="//upload.wikimedia.org/wikipedia/commons/0/09/Barn_Owl_West_Acre_2.jpg" TargetMode="External"/><Relationship Id="rId9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1/Northern_Goshawk_ad_M2.jpg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2/29/Common_Buzzard_RWD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3/Accipiter_gentilis_-injured_Goshawk.jpg" TargetMode="External"/><Relationship Id="rId5" Type="http://schemas.openxmlformats.org/officeDocument/2006/relationships/image" Target="../media/image16.jpeg"/><Relationship Id="rId10" Type="http://schemas.openxmlformats.org/officeDocument/2006/relationships/slide" Target="slide4.xml"/><Relationship Id="rId4" Type="http://schemas.openxmlformats.org/officeDocument/2006/relationships/hyperlink" Target="//upload.wikimedia.org/wikipedia/commons/2/24/Common_kestrel_falco_tinnunculus.jpg" TargetMode="External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hyperlink" Target="//upload.wikimedia.org/wikipedia/commons/9/96/Golden_eagle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2/2e/White_tailed_eagle.jpg" TargetMode="Externa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8/87/Fak%C3%B3kesely%C5%B1_4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//upload.wikimedia.org/wikipedia/commons/8/8f/Seeadler-flug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0/0d/Condor_flying_over_the_Colca_canyon_in_Peru.jpg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5/50/Condor02_ST_98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3/Colca-condor-c03.jpg" TargetMode="External"/><Relationship Id="rId5" Type="http://schemas.openxmlformats.org/officeDocument/2006/relationships/image" Target="../media/image24.jpeg"/><Relationship Id="rId10" Type="http://schemas.openxmlformats.org/officeDocument/2006/relationships/slide" Target="slide4.xml"/><Relationship Id="rId4" Type="http://schemas.openxmlformats.org/officeDocument/2006/relationships/hyperlink" Target="//upload.wikimedia.org/wikipedia/commons/4/47/Condor_des_andes_male.jpg" TargetMode="External"/><Relationship Id="rId9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hyperlink" Target="//upload.wikimedia.org/wikipedia/commons/7/79/DendrocoposMajor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8/Gr%C3%BCnspecht_Picus_viridis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3/31/Schwarzspecht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//upload.wikimedia.org/wikipedia/commons/1/13/Alcedo_atthis_4_(Lukasz_Lukasik)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arn_Owl_West_Acre_2.jpg?uselang=cs" TargetMode="External"/><Relationship Id="rId13" Type="http://schemas.openxmlformats.org/officeDocument/2006/relationships/hyperlink" Target="http://commons.wikimedia.org/wiki/File:Accipiter_gentilis_-injured_Goshawk.jpg" TargetMode="External"/><Relationship Id="rId18" Type="http://schemas.openxmlformats.org/officeDocument/2006/relationships/hyperlink" Target="http://commons.wikimedia.org/wiki/File:Orel_mo%C5%99sk%C3%BD.jpg" TargetMode="External"/><Relationship Id="rId3" Type="http://schemas.openxmlformats.org/officeDocument/2006/relationships/hyperlink" Target="http://commons.wikimedia.org/wiki/File:Athene_noctua_(portrait).jpg?uselang=cs" TargetMode="External"/><Relationship Id="rId7" Type="http://schemas.openxmlformats.org/officeDocument/2006/relationships/hyperlink" Target="http://commons.wikimedia.org/wiki/File:Barn_Owl_Pyramid_Lake_1.jpg?uselang=cs" TargetMode="External"/><Relationship Id="rId12" Type="http://schemas.openxmlformats.org/officeDocument/2006/relationships/hyperlink" Target="http://commons.wikimedia.org/wiki/File:Common_kestrel_falco_tinnunculus.jpg" TargetMode="External"/><Relationship Id="rId17" Type="http://schemas.openxmlformats.org/officeDocument/2006/relationships/hyperlink" Target="http://commons.wikimedia.org/wiki/File:White_tailed_eagle.jpg?uselang=cs" TargetMode="External"/><Relationship Id="rId2" Type="http://schemas.openxmlformats.org/officeDocument/2006/relationships/hyperlink" Target="http://commons.wikimedia.org/wiki/File:Waldohreule_in_freier_Wildbahn.jpg?uselang=cs" TargetMode="External"/><Relationship Id="rId16" Type="http://schemas.openxmlformats.org/officeDocument/2006/relationships/hyperlink" Target="http://commons.wikimedia.org/wiki/File:Fak%C3%B3kesely%C5%B1_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trix_aluco_2_(Martin_Mecnarowski).jpg" TargetMode="External"/><Relationship Id="rId11" Type="http://schemas.openxmlformats.org/officeDocument/2006/relationships/hyperlink" Target="http://commons.wikimedia.org/wiki/File:Common_Buzzard_RWD.jpg?uselang=cs" TargetMode="External"/><Relationship Id="rId5" Type="http://schemas.openxmlformats.org/officeDocument/2006/relationships/hyperlink" Target="http://cs.wikipedia.org/wiki/Soubor:Strix_aluco_3_(Martin_Mecnarowski).jpg" TargetMode="External"/><Relationship Id="rId15" Type="http://schemas.openxmlformats.org/officeDocument/2006/relationships/hyperlink" Target="http://commons.wikimedia.org/wiki/File:Northern_Goshawk_ad_M2.jpg?uselang=cs" TargetMode="External"/><Relationship Id="rId10" Type="http://schemas.openxmlformats.org/officeDocument/2006/relationships/hyperlink" Target="http://commons.wikimedia.org/wiki/File:Flickr_-_Rainbirder_-_Barn_Owl_(Tyto_alba).jpg?uselang=cs" TargetMode="External"/><Relationship Id="rId4" Type="http://schemas.openxmlformats.org/officeDocument/2006/relationships/hyperlink" Target="http://commons.wikimedia.org/wiki/File:Tierpark_Berlin,_Bubo_bubo_omissus,_252-357.JPG?uselang=cs" TargetMode="External"/><Relationship Id="rId9" Type="http://schemas.openxmlformats.org/officeDocument/2006/relationships/hyperlink" Target="http://commons.wikimedia.org/wiki/File:Young_barn_owl_(Tyto_alba_pratincola).jpg?uselang=cs" TargetMode="External"/><Relationship Id="rId14" Type="http://schemas.openxmlformats.org/officeDocument/2006/relationships/hyperlink" Target="http://commons.wikimedia.org/wiki/File:Golden_eagle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chwarzspecht.jpg?uselang=cs" TargetMode="External"/><Relationship Id="rId3" Type="http://schemas.openxmlformats.org/officeDocument/2006/relationships/hyperlink" Target="http://commons.wikimedia.org/wiki/File:Condor02_ST_98.jpg?uselang=cs" TargetMode="External"/><Relationship Id="rId7" Type="http://schemas.openxmlformats.org/officeDocument/2006/relationships/hyperlink" Target="http://commons.wikimedia.org/wiki/File:DendrocoposMajor.jpg" TargetMode="External"/><Relationship Id="rId12" Type="http://schemas.openxmlformats.org/officeDocument/2006/relationships/hyperlink" Target="http://commons.wikimedia.org/wiki/File:Aquila_chrysaetos_portrait.jpg?uselang=cs" TargetMode="External"/><Relationship Id="rId2" Type="http://schemas.openxmlformats.org/officeDocument/2006/relationships/hyperlink" Target="http://commons.wikimedia.org/wiki/File:Seeadler-flu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Condor_flying_over_the_Colca_canyon_in_Peru.jpg?uselang=cs" TargetMode="External"/><Relationship Id="rId11" Type="http://schemas.openxmlformats.org/officeDocument/2006/relationships/hyperlink" Target="http://commons.wikimedia.org/wiki/File:Alcedo_atthis_3_Marek_Szczepanek_s.jpg?uselang=cs" TargetMode="External"/><Relationship Id="rId5" Type="http://schemas.openxmlformats.org/officeDocument/2006/relationships/hyperlink" Target="http://commons.wikimedia.org/wiki/File:Colca-condor-c03.jpg?uselang=cs" TargetMode="External"/><Relationship Id="rId10" Type="http://schemas.openxmlformats.org/officeDocument/2006/relationships/hyperlink" Target="http://commons.wikimedia.org/wiki/File:Alcedo_atthis_4_(Lukasz_Lukasik).jpg?uselang=cs" TargetMode="External"/><Relationship Id="rId4" Type="http://schemas.openxmlformats.org/officeDocument/2006/relationships/hyperlink" Target="http://commons.wikimedia.org/wiki/File:Condor_des_andes_male.jpg?uselang=cs" TargetMode="External"/><Relationship Id="rId9" Type="http://schemas.openxmlformats.org/officeDocument/2006/relationships/hyperlink" Target="http://commons.wikimedia.org/wiki/File:Gr%C3%BCnspecht_Picus_virid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VY_32_INOVACE_XII_1_16_Ptáci 2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XII        Sada číslo:     1     Pořadové číslo DUM:  16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Seznámení žáků s řády sovy, dravci, šplhavci, </a:t>
            </a:r>
            <a:r>
              <a:rPr lang="cs-CZ" b="1" dirty="0" err="1" smtClean="0"/>
              <a:t>srostloprstí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výstup: Žák si uvědomí a následně zná základní znaky uvedených skupin ptáků, dokáže určit zástupce, chápe jejich význam v přírodě  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prezentace</a:t>
            </a:r>
            <a:endParaRPr lang="cs-CZ" dirty="0" smtClean="0"/>
          </a:p>
          <a:p>
            <a:r>
              <a:rPr lang="cs-CZ" b="1" dirty="0" smtClean="0"/>
              <a:t>Typická věková skupina: 7. ročník, 12 – 13 let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sovy, dravci, šplhavci, </a:t>
            </a:r>
            <a:r>
              <a:rPr lang="cs-CZ" b="1" dirty="0" err="1" smtClean="0"/>
              <a:t>srostloprstí</a:t>
            </a:r>
            <a:r>
              <a:rPr lang="cs-CZ" b="1" dirty="0" smtClean="0"/>
              <a:t>, závoj, přírodní rovnováha, vývržky, predátoři, sokolnictví, orel, šplhavé nohy, dlátovitý zobák, dřevokazný hmyz</a:t>
            </a:r>
            <a:endParaRPr lang="cs-CZ" dirty="0" smtClean="0"/>
          </a:p>
          <a:p>
            <a:r>
              <a:rPr lang="cs-CZ" b="1" dirty="0" smtClean="0"/>
              <a:t>Pomůcky a materiál: interaktivní tabule, prezentace</a:t>
            </a:r>
            <a:endParaRPr lang="cs-CZ" dirty="0" smtClean="0"/>
          </a:p>
          <a:p>
            <a:r>
              <a:rPr lang="cs-CZ" b="1" dirty="0" smtClean="0"/>
              <a:t>Potřebný čas pro výuku DUM: 45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Žáci sledují prezentaci, seznámí se jednotlivými řády a jejich základními znaky, prohlédnou si zástupce, zodpoví otázky, podrobné informace vyhledají na internetu.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16000" dirty="0" smtClean="0"/>
              <a:t>Ptáci</a:t>
            </a:r>
            <a:endParaRPr lang="cs-CZ" sz="16000" dirty="0"/>
          </a:p>
        </p:txBody>
      </p:sp>
      <p:pic>
        <p:nvPicPr>
          <p:cNvPr id="3" name="Picture 14" descr="File:Strix aluco 2 (Martin Mecnarowski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4836" t="13363" r="-3482" b="7552"/>
          <a:stretch>
            <a:fillRect/>
          </a:stretch>
        </p:blipFill>
        <p:spPr bwMode="auto">
          <a:xfrm>
            <a:off x="251520" y="4581128"/>
            <a:ext cx="3165869" cy="1800200"/>
          </a:xfrm>
          <a:prstGeom prst="rect">
            <a:avLst/>
          </a:prstGeom>
          <a:noFill/>
        </p:spPr>
      </p:pic>
      <p:pic>
        <p:nvPicPr>
          <p:cNvPr id="7170" name="Picture 2" descr="File:Orel mořský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88640"/>
            <a:ext cx="2880320" cy="2159339"/>
          </a:xfrm>
          <a:prstGeom prst="rect">
            <a:avLst/>
          </a:prstGeom>
          <a:noFill/>
        </p:spPr>
      </p:pic>
      <p:pic>
        <p:nvPicPr>
          <p:cNvPr id="7172" name="Picture 4" descr="File:Alcedo atthis 3 Marek Szczepanek 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005064"/>
            <a:ext cx="2333625" cy="2400301"/>
          </a:xfrm>
          <a:prstGeom prst="rect">
            <a:avLst/>
          </a:prstGeom>
          <a:noFill/>
        </p:spPr>
      </p:pic>
      <p:pic>
        <p:nvPicPr>
          <p:cNvPr id="7174" name="Picture 6" descr="File:Aquila chrysaetos portrai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890" t="9929" r="13061"/>
          <a:stretch>
            <a:fillRect/>
          </a:stretch>
        </p:blipFill>
        <p:spPr bwMode="auto">
          <a:xfrm>
            <a:off x="6084168" y="260648"/>
            <a:ext cx="2880320" cy="203234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2348880"/>
            <a:ext cx="1285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orel mořský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2276872"/>
            <a:ext cx="1133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orel skalní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381328"/>
            <a:ext cx="2150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puštík obecný za letu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6381328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ledňáček říční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Řády</a:t>
            </a:r>
            <a:endParaRPr lang="cs-CZ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2987824" y="4077072"/>
            <a:ext cx="288322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ŠPLHAVCI</a:t>
            </a:r>
            <a:endParaRPr lang="cs-CZ" sz="5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611560" y="1556792"/>
            <a:ext cx="1683025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SOVY</a:t>
            </a:r>
            <a:endParaRPr lang="cs-CZ" sz="5400" dirty="0"/>
          </a:p>
        </p:txBody>
      </p:sp>
      <p:sp>
        <p:nvSpPr>
          <p:cNvPr id="14" name="TextovéPole 13">
            <a:hlinkClick r:id="rId4" action="ppaction://hlinksldjump"/>
          </p:cNvPr>
          <p:cNvSpPr txBox="1"/>
          <p:nvPr/>
        </p:nvSpPr>
        <p:spPr>
          <a:xfrm>
            <a:off x="1763688" y="2780928"/>
            <a:ext cx="2288512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DRAVCI</a:t>
            </a:r>
            <a:endParaRPr lang="cs-CZ" sz="5400" dirty="0"/>
          </a:p>
        </p:txBody>
      </p:sp>
      <p:sp>
        <p:nvSpPr>
          <p:cNvPr id="6" name="TextovéPole 5">
            <a:hlinkClick r:id="rId5" action="ppaction://hlinksldjump"/>
          </p:cNvPr>
          <p:cNvSpPr txBox="1"/>
          <p:nvPr/>
        </p:nvSpPr>
        <p:spPr>
          <a:xfrm>
            <a:off x="4427984" y="5373216"/>
            <a:ext cx="4267066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SROSTLOPRSTÍ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noční dravci</a:t>
            </a:r>
          </a:p>
          <a:p>
            <a:r>
              <a:rPr lang="cs-CZ" sz="2400" u="sng" dirty="0" smtClean="0"/>
              <a:t>létají tiše</a:t>
            </a:r>
          </a:p>
          <a:p>
            <a:r>
              <a:rPr lang="cs-CZ" sz="2400" u="sng" dirty="0" smtClean="0"/>
              <a:t>oči</a:t>
            </a:r>
            <a:r>
              <a:rPr lang="cs-CZ" sz="2400" dirty="0" smtClean="0"/>
              <a:t> směřují </a:t>
            </a:r>
            <a:r>
              <a:rPr lang="cs-CZ" sz="2400" u="sng" dirty="0" smtClean="0"/>
              <a:t>dopředu</a:t>
            </a:r>
            <a:r>
              <a:rPr lang="cs-CZ" sz="2400" dirty="0" smtClean="0"/>
              <a:t>, kolem očí vějíř peří – </a:t>
            </a:r>
            <a:r>
              <a:rPr lang="cs-CZ" sz="2400" u="sng" dirty="0" smtClean="0"/>
              <a:t>závoj</a:t>
            </a:r>
          </a:p>
          <a:p>
            <a:r>
              <a:rPr lang="cs-CZ" sz="2400" u="sng" dirty="0" smtClean="0"/>
              <a:t>zobák zahnutý</a:t>
            </a:r>
          </a:p>
          <a:p>
            <a:r>
              <a:rPr lang="cs-CZ" sz="2400" u="sng" dirty="0" smtClean="0"/>
              <a:t>prsty porostlé peřím</a:t>
            </a:r>
          </a:p>
          <a:p>
            <a:r>
              <a:rPr lang="cs-CZ" sz="2400" u="sng" dirty="0" smtClean="0"/>
              <a:t>vratiprst</a:t>
            </a:r>
          </a:p>
          <a:p>
            <a:r>
              <a:rPr lang="cs-CZ" sz="2400" dirty="0" smtClean="0"/>
              <a:t>dobrý zrak, </a:t>
            </a:r>
            <a:r>
              <a:rPr lang="cs-CZ" sz="2400" u="sng" dirty="0" smtClean="0"/>
              <a:t>výborný sluch</a:t>
            </a:r>
          </a:p>
          <a:p>
            <a:r>
              <a:rPr lang="cs-CZ" sz="2400" dirty="0" smtClean="0"/>
              <a:t>hnízdí v dutinách stromů, ve věžích, na půdách</a:t>
            </a:r>
          </a:p>
          <a:p>
            <a:r>
              <a:rPr lang="cs-CZ" sz="2400" u="sng" dirty="0" smtClean="0"/>
              <a:t>potrava</a:t>
            </a:r>
            <a:r>
              <a:rPr lang="cs-CZ" sz="2400" dirty="0" smtClean="0"/>
              <a:t>: drobní savci i ptáci</a:t>
            </a:r>
          </a:p>
          <a:p>
            <a:r>
              <a:rPr lang="cs-CZ" sz="2400" u="sng" dirty="0" smtClean="0"/>
              <a:t>vývržky</a:t>
            </a:r>
            <a:r>
              <a:rPr lang="cs-CZ" sz="2400" dirty="0" smtClean="0"/>
              <a:t> - nestrávené kosti a srst drobných savců</a:t>
            </a:r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 - zástupci</a:t>
            </a:r>
            <a:endParaRPr lang="cs-CZ" dirty="0"/>
          </a:p>
        </p:txBody>
      </p:sp>
      <p:pic>
        <p:nvPicPr>
          <p:cNvPr id="4098" name="Picture 2" descr="File:Waldohreule in freier Wildbah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2016224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4437112"/>
            <a:ext cx="17186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kalous ušatý</a:t>
            </a:r>
            <a:endParaRPr lang="cs-CZ" sz="2400" dirty="0"/>
          </a:p>
        </p:txBody>
      </p:sp>
      <p:pic>
        <p:nvPicPr>
          <p:cNvPr id="4100" name="Picture 4" descr="File:Athene noctua (portrait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3075" r="22511"/>
          <a:stretch>
            <a:fillRect/>
          </a:stretch>
        </p:blipFill>
        <p:spPr bwMode="auto">
          <a:xfrm>
            <a:off x="2267744" y="2492896"/>
            <a:ext cx="2232248" cy="28271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483768" y="5517232"/>
            <a:ext cx="183018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sýček obecný</a:t>
            </a:r>
            <a:endParaRPr lang="cs-CZ" sz="2400" dirty="0"/>
          </a:p>
        </p:txBody>
      </p:sp>
      <p:pic>
        <p:nvPicPr>
          <p:cNvPr id="4104" name="Picture 8" descr="File:Tierpark Berlin, Bubo bubo omissus, 252-35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1111" t="11130" r="11111" b="9108"/>
          <a:stretch>
            <a:fillRect/>
          </a:stretch>
        </p:blipFill>
        <p:spPr bwMode="auto">
          <a:xfrm>
            <a:off x="6876256" y="1124744"/>
            <a:ext cx="2088232" cy="32069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380312" y="4437112"/>
            <a:ext cx="128150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výr velký</a:t>
            </a:r>
            <a:endParaRPr lang="cs-CZ" sz="2400" dirty="0"/>
          </a:p>
        </p:txBody>
      </p:sp>
      <p:pic>
        <p:nvPicPr>
          <p:cNvPr id="4106" name="Picture 10" descr="Soubor:Strix aluco 3 (Martin Mecnarowski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14434" t="15120" r="6178" b="15266"/>
          <a:stretch>
            <a:fillRect/>
          </a:stretch>
        </p:blipFill>
        <p:spPr bwMode="auto">
          <a:xfrm>
            <a:off x="4572000" y="2492896"/>
            <a:ext cx="2236484" cy="280831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788024" y="5445224"/>
            <a:ext cx="190994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puštík obecný</a:t>
            </a:r>
          </a:p>
        </p:txBody>
      </p:sp>
      <p:sp>
        <p:nvSpPr>
          <p:cNvPr id="15" name="Šipka doleva 14">
            <a:hlinkClick r:id="rId10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Sova pálená</a:t>
            </a:r>
            <a:endParaRPr lang="cs-CZ" dirty="0"/>
          </a:p>
        </p:txBody>
      </p:sp>
      <p:pic>
        <p:nvPicPr>
          <p:cNvPr id="2050" name="Picture 2" descr="File:Barn Owl Pyramid Lak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7500" t="8081" r="7500"/>
          <a:stretch>
            <a:fillRect/>
          </a:stretch>
        </p:blipFill>
        <p:spPr bwMode="auto">
          <a:xfrm>
            <a:off x="4211960" y="4509120"/>
            <a:ext cx="3096344" cy="2071818"/>
          </a:xfrm>
          <a:prstGeom prst="rect">
            <a:avLst/>
          </a:prstGeom>
          <a:noFill/>
        </p:spPr>
      </p:pic>
      <p:pic>
        <p:nvPicPr>
          <p:cNvPr id="2052" name="Picture 4" descr="File:Barn Owl West Acre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4921" t="8835" r="19179" b="15440"/>
          <a:stretch>
            <a:fillRect/>
          </a:stretch>
        </p:blipFill>
        <p:spPr bwMode="auto">
          <a:xfrm>
            <a:off x="4067944" y="1484784"/>
            <a:ext cx="2035426" cy="2304256"/>
          </a:xfrm>
          <a:prstGeom prst="rect">
            <a:avLst/>
          </a:prstGeom>
          <a:noFill/>
        </p:spPr>
      </p:pic>
      <p:pic>
        <p:nvPicPr>
          <p:cNvPr id="2054" name="Picture 6" descr="File:Young barn owl (Tyto alba pratincola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620688"/>
            <a:ext cx="1961059" cy="1961060"/>
          </a:xfrm>
          <a:prstGeom prst="rect">
            <a:avLst/>
          </a:prstGeom>
          <a:noFill/>
        </p:spPr>
      </p:pic>
      <p:pic>
        <p:nvPicPr>
          <p:cNvPr id="2056" name="Picture 8" descr="File:Flickr - Rainbirder - Barn Owl (Tyto alba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20790" r="9281"/>
          <a:stretch>
            <a:fillRect/>
          </a:stretch>
        </p:blipFill>
        <p:spPr bwMode="auto">
          <a:xfrm>
            <a:off x="179512" y="1772816"/>
            <a:ext cx="3816424" cy="3731612"/>
          </a:xfrm>
          <a:prstGeom prst="rect">
            <a:avLst/>
          </a:prstGeom>
          <a:noFill/>
        </p:spPr>
      </p:pic>
      <p:pic>
        <p:nvPicPr>
          <p:cNvPr id="2058" name="Picture 10" descr="File:Tyto alba 1 Luc Viatour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 l="41579" t="24431" b="14493"/>
          <a:stretch>
            <a:fillRect/>
          </a:stretch>
        </p:blipFill>
        <p:spPr bwMode="auto">
          <a:xfrm>
            <a:off x="6012160" y="2996952"/>
            <a:ext cx="2835914" cy="2064265"/>
          </a:xfrm>
          <a:prstGeom prst="rect">
            <a:avLst/>
          </a:prstGeom>
          <a:noFill/>
        </p:spPr>
      </p:pic>
      <p:sp>
        <p:nvSpPr>
          <p:cNvPr id="9" name="Šipka doleva 8">
            <a:hlinkClick r:id="rId12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ostrý zahnutý zobák</a:t>
            </a:r>
          </a:p>
          <a:p>
            <a:r>
              <a:rPr lang="cs-CZ" sz="2400" u="sng" dirty="0" smtClean="0"/>
              <a:t>silné nohy s drápy</a:t>
            </a:r>
          </a:p>
          <a:p>
            <a:r>
              <a:rPr lang="cs-CZ" sz="2400" dirty="0" smtClean="0"/>
              <a:t>dobrý sluch, </a:t>
            </a:r>
            <a:r>
              <a:rPr lang="cs-CZ" sz="2400" u="sng" dirty="0" smtClean="0"/>
              <a:t>vynikající zrak</a:t>
            </a:r>
          </a:p>
          <a:p>
            <a:r>
              <a:rPr lang="cs-CZ" sz="2400" u="sng" dirty="0" smtClean="0"/>
              <a:t>predátoři</a:t>
            </a:r>
            <a:r>
              <a:rPr lang="cs-CZ" sz="2400" dirty="0" smtClean="0"/>
              <a:t>, některé druhy se živí mršinami</a:t>
            </a:r>
          </a:p>
          <a:p>
            <a:r>
              <a:rPr lang="cs-CZ" sz="2400" dirty="0" smtClean="0"/>
              <a:t>podílejí se na </a:t>
            </a:r>
            <a:r>
              <a:rPr lang="cs-CZ" sz="2400" u="sng" dirty="0" smtClean="0"/>
              <a:t>udržení přírodní rovnováhy</a:t>
            </a:r>
          </a:p>
          <a:p>
            <a:r>
              <a:rPr lang="cs-CZ" sz="2400" u="sng" dirty="0" smtClean="0"/>
              <a:t>snižují počty</a:t>
            </a:r>
            <a:r>
              <a:rPr lang="cs-CZ" sz="2400" dirty="0" smtClean="0"/>
              <a:t> přemnožených živočišných druhů</a:t>
            </a:r>
          </a:p>
          <a:p>
            <a:r>
              <a:rPr lang="cs-CZ" sz="2400" dirty="0" smtClean="0"/>
              <a:t>loví </a:t>
            </a:r>
            <a:r>
              <a:rPr lang="cs-CZ" sz="2400" u="sng" dirty="0" smtClean="0"/>
              <a:t>ve dne</a:t>
            </a:r>
          </a:p>
          <a:p>
            <a:r>
              <a:rPr lang="cs-CZ" sz="2400" u="sng" dirty="0" smtClean="0"/>
              <a:t>sokolnictví</a:t>
            </a:r>
            <a:r>
              <a:rPr lang="cs-CZ" sz="2400" dirty="0" smtClean="0"/>
              <a:t> – způsob lovu s použitím dravých ptáků</a:t>
            </a:r>
          </a:p>
          <a:p>
            <a:r>
              <a:rPr lang="cs-CZ" sz="2400" u="sng" dirty="0" smtClean="0"/>
              <a:t>orel</a:t>
            </a:r>
            <a:r>
              <a:rPr lang="cs-CZ" sz="2400" dirty="0" smtClean="0"/>
              <a:t> – symbol bojovnosti, udatnosti a síly (moravská orlice, rakouská orlice, slezská orlice, německá orlice)</a:t>
            </a:r>
          </a:p>
          <a:p>
            <a:endParaRPr lang="cs-CZ" sz="24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Dravci - zástupci</a:t>
            </a:r>
            <a:endParaRPr lang="cs-CZ" dirty="0"/>
          </a:p>
        </p:txBody>
      </p:sp>
      <p:pic>
        <p:nvPicPr>
          <p:cNvPr id="4" name="Picture 2" descr="File:Common Buzzard RW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6551" r="22894"/>
          <a:stretch>
            <a:fillRect/>
          </a:stretch>
        </p:blipFill>
        <p:spPr bwMode="auto">
          <a:xfrm>
            <a:off x="1907704" y="3717032"/>
            <a:ext cx="2235033" cy="27670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733256"/>
            <a:ext cx="142814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káně lesní</a:t>
            </a:r>
            <a:endParaRPr lang="cs-CZ" sz="2400" dirty="0"/>
          </a:p>
        </p:txBody>
      </p:sp>
      <p:pic>
        <p:nvPicPr>
          <p:cNvPr id="21506" name="Picture 2" descr="File:Common kestrel falco tinnuncul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4230" t="10097" b="4081"/>
          <a:stretch>
            <a:fillRect/>
          </a:stretch>
        </p:blipFill>
        <p:spPr bwMode="auto">
          <a:xfrm>
            <a:off x="6948264" y="620688"/>
            <a:ext cx="1944216" cy="274186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732240" y="3501008"/>
            <a:ext cx="222477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poštolka obecná</a:t>
            </a:r>
            <a:endParaRPr lang="cs-CZ" sz="2400" dirty="0"/>
          </a:p>
        </p:txBody>
      </p:sp>
      <p:pic>
        <p:nvPicPr>
          <p:cNvPr id="21508" name="Picture 4" descr="File:Accipiter gentilis -injured Goshawk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2600" t="7560" r="18101"/>
          <a:stretch>
            <a:fillRect/>
          </a:stretch>
        </p:blipFill>
        <p:spPr bwMode="auto">
          <a:xfrm>
            <a:off x="4283968" y="2636912"/>
            <a:ext cx="2304256" cy="307371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644008" y="5805264"/>
            <a:ext cx="214763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sokol stěhovavý</a:t>
            </a:r>
            <a:endParaRPr lang="cs-CZ" sz="2400" dirty="0"/>
          </a:p>
        </p:txBody>
      </p:sp>
      <p:pic>
        <p:nvPicPr>
          <p:cNvPr id="21514" name="Picture 10" descr="File:Northern Goshawk ad M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48680"/>
            <a:ext cx="1872208" cy="305573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051720" y="1916832"/>
            <a:ext cx="168815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jestřáb lesní</a:t>
            </a:r>
            <a:endParaRPr lang="cs-CZ" sz="2400" dirty="0"/>
          </a:p>
        </p:txBody>
      </p:sp>
      <p:sp>
        <p:nvSpPr>
          <p:cNvPr id="14" name="Šipka doleva 13">
            <a:hlinkClick r:id="rId10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Dravci - zástupci</a:t>
            </a:r>
            <a:endParaRPr lang="cs-CZ" dirty="0"/>
          </a:p>
        </p:txBody>
      </p:sp>
      <p:pic>
        <p:nvPicPr>
          <p:cNvPr id="3" name="Picture 8" descr="File:Golden eag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3786" t="8835" r="4855" b="4081"/>
          <a:stretch>
            <a:fillRect/>
          </a:stretch>
        </p:blipFill>
        <p:spPr bwMode="auto">
          <a:xfrm>
            <a:off x="5940152" y="1412776"/>
            <a:ext cx="2952328" cy="279694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00192" y="4293096"/>
            <a:ext cx="2376264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orel skalní,</a:t>
            </a:r>
          </a:p>
          <a:p>
            <a:r>
              <a:rPr lang="cs-CZ" sz="2400" dirty="0" smtClean="0"/>
              <a:t>v přírodě vzácný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365104"/>
            <a:ext cx="2304256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sup bělohlavý,</a:t>
            </a:r>
          </a:p>
          <a:p>
            <a:r>
              <a:rPr lang="cs-CZ" sz="2400" dirty="0" smtClean="0"/>
              <a:t>živí se uhynulými živočichy</a:t>
            </a:r>
            <a:endParaRPr lang="cs-CZ" sz="2400" dirty="0"/>
          </a:p>
        </p:txBody>
      </p:sp>
      <p:pic>
        <p:nvPicPr>
          <p:cNvPr id="23556" name="Picture 4" descr="File:Fakókeselyű 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945" t="6300" r="25346"/>
          <a:stretch>
            <a:fillRect/>
          </a:stretch>
        </p:blipFill>
        <p:spPr bwMode="auto">
          <a:xfrm>
            <a:off x="251520" y="1340768"/>
            <a:ext cx="3018153" cy="2877545"/>
          </a:xfrm>
          <a:prstGeom prst="rect">
            <a:avLst/>
          </a:prstGeom>
          <a:noFill/>
        </p:spPr>
      </p:pic>
      <p:pic>
        <p:nvPicPr>
          <p:cNvPr id="23558" name="Picture 6" descr="File:White tailed eagl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27129" t="21581"/>
          <a:stretch>
            <a:fillRect/>
          </a:stretch>
        </p:blipFill>
        <p:spPr bwMode="auto">
          <a:xfrm>
            <a:off x="3491880" y="2060848"/>
            <a:ext cx="2088232" cy="322029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779912" y="5517232"/>
            <a:ext cx="16517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orel mořský</a:t>
            </a:r>
            <a:endParaRPr lang="cs-CZ" sz="2400" dirty="0"/>
          </a:p>
        </p:txBody>
      </p:sp>
      <p:sp>
        <p:nvSpPr>
          <p:cNvPr id="11" name="Šipka doleva 10">
            <a:hlinkClick r:id="rId8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orel mořský (největší v Evropě) - let</a:t>
            </a:r>
            <a:endParaRPr lang="cs-CZ" dirty="0"/>
          </a:p>
        </p:txBody>
      </p:sp>
      <p:pic>
        <p:nvPicPr>
          <p:cNvPr id="3" name="Picture 8" descr="File:Seeadler-flu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628800"/>
            <a:ext cx="6300192" cy="4725144"/>
          </a:xfrm>
          <a:prstGeom prst="rect">
            <a:avLst/>
          </a:prstGeom>
          <a:noFill/>
        </p:spPr>
      </p:pic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kondor velký (největší na světě) – rozpětí až 2, 75 m</a:t>
            </a:r>
            <a:endParaRPr lang="cs-CZ" dirty="0"/>
          </a:p>
        </p:txBody>
      </p:sp>
      <p:pic>
        <p:nvPicPr>
          <p:cNvPr id="25602" name="Picture 2" descr="File:Condor02 ST 9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2285" r="48026"/>
          <a:stretch>
            <a:fillRect/>
          </a:stretch>
        </p:blipFill>
        <p:spPr bwMode="auto">
          <a:xfrm>
            <a:off x="7020272" y="1052736"/>
            <a:ext cx="1825492" cy="3070126"/>
          </a:xfrm>
          <a:prstGeom prst="rect">
            <a:avLst/>
          </a:prstGeom>
          <a:noFill/>
        </p:spPr>
      </p:pic>
      <p:pic>
        <p:nvPicPr>
          <p:cNvPr id="25604" name="Picture 4" descr="File:Condor des andes m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2636912"/>
            <a:ext cx="2403444" cy="3617244"/>
          </a:xfrm>
          <a:prstGeom prst="rect">
            <a:avLst/>
          </a:prstGeom>
          <a:noFill/>
        </p:spPr>
      </p:pic>
      <p:pic>
        <p:nvPicPr>
          <p:cNvPr id="25606" name="Picture 6" descr="File:Colca-condor-c0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3065" t="7173" r="12116" b="15363"/>
          <a:stretch>
            <a:fillRect/>
          </a:stretch>
        </p:blipFill>
        <p:spPr bwMode="auto">
          <a:xfrm>
            <a:off x="323528" y="1484784"/>
            <a:ext cx="3528392" cy="2406494"/>
          </a:xfrm>
          <a:prstGeom prst="rect">
            <a:avLst/>
          </a:prstGeom>
          <a:noFill/>
        </p:spPr>
      </p:pic>
      <p:pic>
        <p:nvPicPr>
          <p:cNvPr id="25608" name="Picture 8" descr="File:Condor flying over the Colca canyon in Peru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6615" t="8510" r="9281" b="10643"/>
          <a:stretch>
            <a:fillRect/>
          </a:stretch>
        </p:blipFill>
        <p:spPr bwMode="auto">
          <a:xfrm>
            <a:off x="683568" y="4005064"/>
            <a:ext cx="3533446" cy="2262993"/>
          </a:xfrm>
          <a:prstGeom prst="rect">
            <a:avLst/>
          </a:prstGeom>
          <a:noFill/>
        </p:spPr>
      </p:pic>
      <p:sp>
        <p:nvSpPr>
          <p:cNvPr id="7" name="Šipka doleva 6">
            <a:hlinkClick r:id="rId10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Šplhavci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šplhavé nohy</a:t>
            </a:r>
            <a:r>
              <a:rPr lang="cs-CZ" sz="2400" dirty="0" smtClean="0"/>
              <a:t> – dva prsty směřují dopředu a dva dozadu</a:t>
            </a:r>
          </a:p>
          <a:p>
            <a:r>
              <a:rPr lang="cs-CZ" sz="2400" dirty="0" smtClean="0"/>
              <a:t>při šplhání se opírají o krátká tuhá pera ocasu</a:t>
            </a:r>
          </a:p>
          <a:p>
            <a:r>
              <a:rPr lang="cs-CZ" sz="2400" u="sng" dirty="0" smtClean="0"/>
              <a:t>silný dlátovitý zobák </a:t>
            </a:r>
            <a:r>
              <a:rPr lang="cs-CZ" sz="2400" dirty="0" smtClean="0"/>
              <a:t>uzpůsoben k dlabání dřeva</a:t>
            </a:r>
          </a:p>
          <a:p>
            <a:r>
              <a:rPr lang="cs-CZ" sz="2400" u="sng" dirty="0" smtClean="0"/>
              <a:t>jazyk s háčky </a:t>
            </a:r>
            <a:r>
              <a:rPr lang="cs-CZ" sz="2400" dirty="0" smtClean="0"/>
              <a:t>slouží k nabodávání a vytahování larev dřevokazného hmyzu z napadených stromů</a:t>
            </a:r>
          </a:p>
          <a:p>
            <a:r>
              <a:rPr lang="cs-CZ" sz="2400" b="1" dirty="0" smtClean="0"/>
              <a:t>strakapoud velký</a:t>
            </a:r>
            <a:r>
              <a:rPr lang="cs-CZ" sz="2400" dirty="0" smtClean="0"/>
              <a:t> žije zejména v jehličnatých i smíšených lesích a v sadech</a:t>
            </a:r>
          </a:p>
          <a:p>
            <a:r>
              <a:rPr lang="cs-CZ" sz="2400" b="1" dirty="0" smtClean="0"/>
              <a:t>datel černý</a:t>
            </a:r>
            <a:r>
              <a:rPr lang="cs-CZ" sz="2400" dirty="0" smtClean="0"/>
              <a:t> žije v podhorských a horských oblastech, je chráněný na celém území Evropské unie</a:t>
            </a:r>
          </a:p>
          <a:p>
            <a:r>
              <a:rPr lang="cs-CZ" sz="2400" b="1" dirty="0" smtClean="0"/>
              <a:t>žluna zelená</a:t>
            </a:r>
            <a:r>
              <a:rPr lang="cs-CZ" sz="2400" dirty="0" smtClean="0"/>
              <a:t> se živí mravenci, které nalepuje na jazyk</a:t>
            </a:r>
            <a:endParaRPr lang="cs-CZ" sz="2400" dirty="0"/>
          </a:p>
        </p:txBody>
      </p:sp>
      <p:sp>
        <p:nvSpPr>
          <p:cNvPr id="3" name="Šipka doleva 2">
            <a:hlinkClick r:id="rId2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Šplhavci - zástupci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5157193"/>
            <a:ext cx="237626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strakapoud velký</a:t>
            </a:r>
            <a:endParaRPr lang="cs-CZ" sz="2400" dirty="0"/>
          </a:p>
        </p:txBody>
      </p:sp>
      <p:pic>
        <p:nvPicPr>
          <p:cNvPr id="5" name="Picture 2" descr="File:DendrocoposMajo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5120" t="8820" r="5921" b="4241"/>
          <a:stretch>
            <a:fillRect/>
          </a:stretch>
        </p:blipFill>
        <p:spPr bwMode="auto">
          <a:xfrm>
            <a:off x="6084168" y="1628800"/>
            <a:ext cx="2160240" cy="3171416"/>
          </a:xfrm>
          <a:prstGeom prst="rect">
            <a:avLst/>
          </a:prstGeom>
          <a:noFill/>
        </p:spPr>
      </p:pic>
      <p:pic>
        <p:nvPicPr>
          <p:cNvPr id="27652" name="Picture 4" descr="File:Schwarzspech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8353" t="24940" r="15088" b="6475"/>
          <a:stretch>
            <a:fillRect/>
          </a:stretch>
        </p:blipFill>
        <p:spPr bwMode="auto">
          <a:xfrm>
            <a:off x="3059832" y="1772816"/>
            <a:ext cx="2160240" cy="33843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03848" y="5445224"/>
            <a:ext cx="18722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datel černý</a:t>
            </a:r>
            <a:endParaRPr lang="cs-CZ" sz="2400" dirty="0"/>
          </a:p>
        </p:txBody>
      </p:sp>
      <p:pic>
        <p:nvPicPr>
          <p:cNvPr id="27654" name="Picture 6" descr="File:Grünspecht Picus virid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9643" t="13396" r="22858" b="7093"/>
          <a:stretch>
            <a:fillRect/>
          </a:stretch>
        </p:blipFill>
        <p:spPr bwMode="auto">
          <a:xfrm>
            <a:off x="251520" y="404664"/>
            <a:ext cx="1840204" cy="33123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3789040"/>
            <a:ext cx="171983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žluna zelená</a:t>
            </a:r>
            <a:endParaRPr lang="cs-CZ" sz="2400" dirty="0"/>
          </a:p>
        </p:txBody>
      </p:sp>
      <p:sp>
        <p:nvSpPr>
          <p:cNvPr id="12" name="Šipka doleva 11">
            <a:hlinkClick r:id="rId8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Srostloprstí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u="sng" dirty="0" smtClean="0"/>
              <a:t>ledňáček říční</a:t>
            </a:r>
          </a:p>
          <a:p>
            <a:r>
              <a:rPr lang="cs-CZ" sz="2400" dirty="0" smtClean="0"/>
              <a:t>částečně srostlé tři přední prsty</a:t>
            </a:r>
          </a:p>
          <a:p>
            <a:r>
              <a:rPr lang="cs-CZ" sz="2400" dirty="0" smtClean="0"/>
              <a:t>žije u potoků a řek</a:t>
            </a:r>
          </a:p>
          <a:p>
            <a:r>
              <a:rPr lang="cs-CZ" sz="2400" dirty="0" smtClean="0"/>
              <a:t>potrava – ryby, pulci, žáby, larvy hmyzu</a:t>
            </a:r>
          </a:p>
          <a:p>
            <a:r>
              <a:rPr lang="cs-CZ" sz="2400" dirty="0" smtClean="0"/>
              <a:t>hnízdí v noře na břehu potoka nebo řeky (až 1 m)</a:t>
            </a:r>
          </a:p>
          <a:p>
            <a:r>
              <a:rPr lang="cs-CZ" sz="2400" dirty="0" smtClean="0"/>
              <a:t>regulace břehů </a:t>
            </a:r>
            <a:r>
              <a:rPr lang="cs-CZ" sz="2400" dirty="0" smtClean="0"/>
              <a:t>vede </a:t>
            </a:r>
            <a:r>
              <a:rPr lang="cs-CZ" sz="2400" dirty="0" smtClean="0"/>
              <a:t>ke snižování počtů</a:t>
            </a:r>
          </a:p>
          <a:p>
            <a:r>
              <a:rPr lang="cs-CZ" sz="2400" dirty="0" smtClean="0"/>
              <a:t>chráněný na celém území Evropské unie</a:t>
            </a:r>
          </a:p>
          <a:p>
            <a:endParaRPr lang="cs-CZ" dirty="0"/>
          </a:p>
        </p:txBody>
      </p:sp>
      <p:pic>
        <p:nvPicPr>
          <p:cNvPr id="9" name="Picture 8" descr="File:Alcedo atthis 4 (Lukasz Lukasik)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26460" t="15120"/>
          <a:stretch>
            <a:fillRect/>
          </a:stretch>
        </p:blipFill>
        <p:spPr bwMode="auto">
          <a:xfrm>
            <a:off x="4648200" y="2115171"/>
            <a:ext cx="4038600" cy="3496020"/>
          </a:xfrm>
          <a:prstGeom prst="rect">
            <a:avLst/>
          </a:prstGeom>
          <a:noFill/>
        </p:spPr>
      </p:pic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0tázky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Kdy loví sovy? </a:t>
            </a:r>
            <a:endParaRPr lang="cs-CZ" sz="2400" b="1" dirty="0" smtClean="0"/>
          </a:p>
          <a:p>
            <a:r>
              <a:rPr lang="cs-CZ" sz="2400" dirty="0" smtClean="0"/>
              <a:t>Jak se nazývají zbytky kostí a kůže drobných savců? </a:t>
            </a:r>
            <a:endParaRPr lang="cs-CZ" sz="2400" b="1" dirty="0" smtClean="0"/>
          </a:p>
          <a:p>
            <a:r>
              <a:rPr lang="cs-CZ" sz="2400" dirty="0" smtClean="0"/>
              <a:t>Největší evropský orel:</a:t>
            </a:r>
            <a:endParaRPr lang="cs-CZ" sz="2400" b="1" dirty="0" smtClean="0"/>
          </a:p>
          <a:p>
            <a:r>
              <a:rPr lang="cs-CZ" sz="2400" dirty="0" smtClean="0"/>
              <a:t>Největší dravec na světě, rozpětí až 2, 75 m:</a:t>
            </a:r>
            <a:endParaRPr lang="cs-CZ" sz="2400" b="1" dirty="0" smtClean="0"/>
          </a:p>
          <a:p>
            <a:r>
              <a:rPr lang="cs-CZ" sz="2400" dirty="0" smtClean="0"/>
              <a:t>Jak označujeme lov pomocí dravců?</a:t>
            </a:r>
            <a:endParaRPr lang="cs-CZ" sz="2400" b="1" dirty="0" smtClean="0"/>
          </a:p>
          <a:p>
            <a:r>
              <a:rPr lang="cs-CZ" sz="2400" dirty="0" smtClean="0"/>
              <a:t>Co udržují dravci lovem přemnožených živočichů? </a:t>
            </a:r>
          </a:p>
          <a:p>
            <a:endParaRPr lang="cs-CZ" sz="2400" b="1" dirty="0" smtClean="0"/>
          </a:p>
          <a:p>
            <a:r>
              <a:rPr lang="cs-CZ" sz="2400" dirty="0" smtClean="0"/>
              <a:t>Jak nazýváme nohy šplhavců:</a:t>
            </a:r>
            <a:endParaRPr lang="cs-CZ" sz="2400" b="1" dirty="0" smtClean="0"/>
          </a:p>
          <a:p>
            <a:r>
              <a:rPr lang="cs-CZ" sz="2400" dirty="0" smtClean="0"/>
              <a:t>Kterému ze šplhavců se říká doktor stromů? </a:t>
            </a:r>
            <a:endParaRPr lang="cs-CZ" sz="2400" b="1" dirty="0" smtClean="0"/>
          </a:p>
          <a:p>
            <a:r>
              <a:rPr lang="cs-CZ" sz="2400" dirty="0" smtClean="0"/>
              <a:t>Kde hnízdí ledňáček říční? 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dirty="0" smtClean="0"/>
          </a:p>
          <a:p>
            <a:endParaRPr lang="cs-CZ" sz="2400" b="1" dirty="0" smtClean="0"/>
          </a:p>
          <a:p>
            <a:endParaRPr lang="cs-CZ" sz="2400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8388424" y="6453336"/>
            <a:ext cx="360040" cy="216024"/>
          </a:xfrm>
          <a:prstGeom prst="lef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1800" y="1628800"/>
            <a:ext cx="103374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 noci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452320" y="2060848"/>
            <a:ext cx="11509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vývržky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923928" y="2492896"/>
            <a:ext cx="16922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orel mořský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444208" y="2924944"/>
            <a:ext cx="18289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kondor velký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436096" y="3356992"/>
            <a:ext cx="16186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b="1" dirty="0" smtClean="0"/>
              <a:t>sokolnictví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899592" y="4221088"/>
            <a:ext cx="26474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přírodní rovnováhu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4653136"/>
            <a:ext cx="11600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šplhavé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444208" y="5157192"/>
            <a:ext cx="20444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datlu černému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211960" y="5589240"/>
            <a:ext cx="45100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 noře na břehu potoka nebo řeky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4785395"/>
          </a:xfrm>
        </p:spPr>
        <p:txBody>
          <a:bodyPr>
            <a:normAutofit fontScale="85000" lnSpcReduction="1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http://commons.wikimedia.org/wiki/File:Waldohreule_in_freier_Wildbahn.jpg?uselang=cs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http://commons.wikimedia.org/wiki/File:Athene_noctua_(portrait).jpg?uselang=cs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http://commons.wikimedia.org/wiki/File:Tierpark_Berlin,_Bubo_bubo_omissus,_252-357.JPG?uselang=cs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http://cs.wikipedia.org/wiki/Soubor:Strix_aluco_3_(Martin_Mecnarowski).jpg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http://commons.wikimedia.org/wiki/File:Strix_aluco_2_(Martin_Mecnarowski).jpg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http://commons.wikimedia.org/wiki/File:Barn_Owl_Pyramid_Lake_1.jpg?uselang=cs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http://commons.wikimedia.org/wiki/File:Barn_Owl_West_Acre_2.jpg?uselang=cs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http://commons.wikimedia.org/wiki/File:Young_barn_owl_(Tyto_alba_pratincola).jpg?uselang=cs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http://commons.wikimedia.org/wiki/File:Flickr_-_Rainbirder_-_Barn_Owl_(Tyto_alba).jpg?uselang=cs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http://commons.wikimedia.org/wiki/File:Common_Buzzard_RWD.jpg?uselang=cs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http://commons.wikimedia.org/wiki/File:Common_kestrel_falco_tinnunculus.jpg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http://commons.wikimedia.org/wiki/File:Accipiter_gentilis_-injured_Goshawk.jpg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http://commons.wikimedia.org/wiki/File:Golden_eagle.jpg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http://commons.wikimedia.org/wiki/File:Northern_Goshawk_ad_M2.jpg?uselang=cs</a:t>
            </a:r>
            <a:endParaRPr lang="cs-CZ" sz="1800" dirty="0" smtClean="0"/>
          </a:p>
          <a:p>
            <a:r>
              <a:rPr lang="cs-CZ" sz="1800" dirty="0" smtClean="0">
                <a:hlinkClick r:id="rId16"/>
              </a:rPr>
              <a:t>http://commons.wikimedia.org/wiki/File:Fak%C3%B3kesely%C5%B1_4.jpg</a:t>
            </a:r>
            <a:endParaRPr lang="cs-CZ" sz="1800" dirty="0" smtClean="0"/>
          </a:p>
          <a:p>
            <a:r>
              <a:rPr lang="cs-CZ" sz="1800" dirty="0" smtClean="0">
                <a:hlinkClick r:id="rId17"/>
              </a:rPr>
              <a:t>http://commons.wikimedia.org/wiki/File:White_tailed_eagle.jpg?uselang=cs</a:t>
            </a:r>
            <a:endParaRPr lang="cs-CZ" sz="1800" dirty="0" smtClean="0"/>
          </a:p>
          <a:p>
            <a:r>
              <a:rPr lang="cs-CZ" sz="1800" dirty="0" smtClean="0">
                <a:hlinkClick r:id="rId18"/>
              </a:rPr>
              <a:t>http://commons.wikimedia.org/wiki/File:Orel_mo%C5%99sk%C3%BD.jpg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http://commons.wikimedia.org/wiki/File:Seeadler-flug.jpg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http://commons.wikimedia.org/wiki/File:Condor02_ST_98.jpg?uselang=cs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http://commons.wikimedia.org/wiki/File:Condor_des_andes_male.jpg?uselang=cs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http://commons.wikimedia.org/wiki/File:Colca-condor-c03.jpg?uselang=cs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http://commons.wikimedia.org/wiki/File:Condor_flying_over_the_Colca_canyon_in_Peru.jpg?uselang=cs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http://commons.wikimedia.org/wiki/File:DendrocoposMajor.jpg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http://commons.wikimedia.org/wiki/File:Schwarzspecht.jpg?uselang=cs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http://commons.wikimedia.org/wiki/File:Gr%C3%BCnspecht_Picus_viridis.jpg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http://commons.wikimedia.org/wiki/File:Alcedo_atthis_4_(Lukasz_Lukasik).jpg?uselang=cs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http://commons.wikimedia.org/wiki/File:Alcedo_atthis_3_Marek_Szczepanek_s.jpg?uselang=cs</a:t>
            </a:r>
            <a:endParaRPr lang="cs-CZ" sz="1800" dirty="0" smtClean="0"/>
          </a:p>
          <a:p>
            <a:r>
              <a:rPr lang="cs-CZ" sz="1800" smtClean="0">
                <a:hlinkClick r:id="rId12"/>
              </a:rPr>
              <a:t>http://commons.wikimedia.org/wiki/File:Aquila_chrysaetos_portrait.jpg?uselang=cs</a:t>
            </a:r>
            <a:endParaRPr lang="cs-CZ" sz="180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598</Words>
  <Application>Microsoft Office PowerPoint</Application>
  <PresentationFormat>Předvádění na obrazovce (4:3)</PresentationFormat>
  <Paragraphs>177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1_Motiv sady Office</vt:lpstr>
      <vt:lpstr>Snímek 1</vt:lpstr>
      <vt:lpstr>Snímek 2</vt:lpstr>
      <vt:lpstr>Ptáci</vt:lpstr>
      <vt:lpstr>Řády</vt:lpstr>
      <vt:lpstr>Sovy</vt:lpstr>
      <vt:lpstr>Sovy - zástupci</vt:lpstr>
      <vt:lpstr>Sova pálená</vt:lpstr>
      <vt:lpstr>Dravci</vt:lpstr>
      <vt:lpstr>Dravci - zástupci</vt:lpstr>
      <vt:lpstr>Dravci - zástupci</vt:lpstr>
      <vt:lpstr>orel mořský (největší v Evropě) - let</vt:lpstr>
      <vt:lpstr>kondor velký (největší na světě) – rozpětí až 2, 75 m</vt:lpstr>
      <vt:lpstr>Šplhavci</vt:lpstr>
      <vt:lpstr>Šplhavci - zástupci</vt:lpstr>
      <vt:lpstr>Srostloprstí</vt:lpstr>
      <vt:lpstr>0tázky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34</cp:revision>
  <dcterms:created xsi:type="dcterms:W3CDTF">2012-09-22T15:15:46Z</dcterms:created>
  <dcterms:modified xsi:type="dcterms:W3CDTF">2012-09-24T17:54:04Z</dcterms:modified>
</cp:coreProperties>
</file>