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1" r:id="rId4"/>
    <p:sldId id="262" r:id="rId5"/>
    <p:sldId id="256" r:id="rId6"/>
    <p:sldId id="257" r:id="rId7"/>
    <p:sldId id="258" r:id="rId8"/>
    <p:sldId id="260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8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F3A468-0BA0-41FD-B34B-26DED3A4FA09}" type="presOf" srcId="{27FE2D31-D344-4B63-A89A-A89AB0D9F3E3}" destId="{FE47432B-CA46-450C-8D8F-66C300A95B52}" srcOrd="0" destOrd="0" presId="urn:microsoft.com/office/officeart/2005/8/layout/target3"/>
    <dgm:cxn modelId="{4698E9B1-20A7-4B8C-BFC2-145BA3EDAA3C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C61D396-2C19-46AD-9EF5-2C7C7B3D0A62}" type="presOf" srcId="{914700B9-77B5-440A-A438-DE98B6D4894D}" destId="{E73F1C26-6DCD-4001-88B9-355E01E2BCE7}" srcOrd="0" destOrd="0" presId="urn:microsoft.com/office/officeart/2005/8/layout/target3"/>
    <dgm:cxn modelId="{D3F6C22B-0EF3-4F93-81FE-70A5EBE933E8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89B892F-9483-4CE8-A626-6107A1781575}" type="presOf" srcId="{130831A4-0540-4EC5-8F5A-93030E89D2D9}" destId="{F69CC921-512E-49F4-824C-A648EC5F27A5}" srcOrd="0" destOrd="0" presId="urn:microsoft.com/office/officeart/2005/8/layout/target3"/>
    <dgm:cxn modelId="{334CC5BF-9489-4D71-92DE-33A36D722522}" type="presOf" srcId="{1D8420EA-BFA0-403B-80F5-647FA396CC45}" destId="{F7B3C0B7-F0F7-4F49-B02C-3630F8C5FAE5}" srcOrd="0" destOrd="0" presId="urn:microsoft.com/office/officeart/2005/8/layout/target3"/>
    <dgm:cxn modelId="{B50F5FF0-804F-4F20-8DD7-12A0A5AD99F2}" type="presOf" srcId="{130831A4-0540-4EC5-8F5A-93030E89D2D9}" destId="{8E23E229-92FC-49D1-B5FE-0303176B8A4E}" srcOrd="1" destOrd="0" presId="urn:microsoft.com/office/officeart/2005/8/layout/target3"/>
    <dgm:cxn modelId="{1CBBE6E9-38D0-4576-A8CC-503583813DEC}" type="presOf" srcId="{914700B9-77B5-440A-A438-DE98B6D4894D}" destId="{BD9AF279-D483-48F2-BBBD-45F8E8923512}" srcOrd="1" destOrd="0" presId="urn:microsoft.com/office/officeart/2005/8/layout/target3"/>
    <dgm:cxn modelId="{7C28E9B0-E3F2-4512-B564-0AD25CF9A20D}" type="presOf" srcId="{100B6B2E-82E6-4C11-B19B-F2DB3A0EA64F}" destId="{DBA8199F-D892-4A8E-A352-2B7844050E09}" srcOrd="1" destOrd="0" presId="urn:microsoft.com/office/officeart/2005/8/layout/target3"/>
    <dgm:cxn modelId="{F60EE9DA-F24C-4630-B0D3-587CFE656E50}" type="presParOf" srcId="{FE47432B-CA46-450C-8D8F-66C300A95B52}" destId="{B522209E-30D0-49D6-A340-2D383A11C668}" srcOrd="0" destOrd="0" presId="urn:microsoft.com/office/officeart/2005/8/layout/target3"/>
    <dgm:cxn modelId="{CF0857CB-A027-45DF-B5F5-B4E1C5214489}" type="presParOf" srcId="{FE47432B-CA46-450C-8D8F-66C300A95B52}" destId="{ED5A8377-51D5-4DC5-B0E7-680166966720}" srcOrd="1" destOrd="0" presId="urn:microsoft.com/office/officeart/2005/8/layout/target3"/>
    <dgm:cxn modelId="{D4AE491C-85C7-4614-92C9-6F4A0FC6155B}" type="presParOf" srcId="{FE47432B-CA46-450C-8D8F-66C300A95B52}" destId="{F69CC921-512E-49F4-824C-A648EC5F27A5}" srcOrd="2" destOrd="0" presId="urn:microsoft.com/office/officeart/2005/8/layout/target3"/>
    <dgm:cxn modelId="{D6524DE6-5DF1-4E89-A66E-6C5DB534D18A}" type="presParOf" srcId="{FE47432B-CA46-450C-8D8F-66C300A95B52}" destId="{61C9CE18-EDA6-4EDF-BA1C-09779D38FBBF}" srcOrd="3" destOrd="0" presId="urn:microsoft.com/office/officeart/2005/8/layout/target3"/>
    <dgm:cxn modelId="{62233347-7C34-4168-BC90-09B907FE768B}" type="presParOf" srcId="{FE47432B-CA46-450C-8D8F-66C300A95B52}" destId="{D60DEAAB-7AFE-435A-ACF6-18851E4B0426}" srcOrd="4" destOrd="0" presId="urn:microsoft.com/office/officeart/2005/8/layout/target3"/>
    <dgm:cxn modelId="{20853C4E-6BAD-47F2-9F12-3281CFD0E123}" type="presParOf" srcId="{FE47432B-CA46-450C-8D8F-66C300A95B52}" destId="{F7B3C0B7-F0F7-4F49-B02C-3630F8C5FAE5}" srcOrd="5" destOrd="0" presId="urn:microsoft.com/office/officeart/2005/8/layout/target3"/>
    <dgm:cxn modelId="{08E40CDC-7BC8-4150-BF71-E2F51820906E}" type="presParOf" srcId="{FE47432B-CA46-450C-8D8F-66C300A95B52}" destId="{C9DA9446-E2D3-4F6A-8960-3CADFBF870B8}" srcOrd="6" destOrd="0" presId="urn:microsoft.com/office/officeart/2005/8/layout/target3"/>
    <dgm:cxn modelId="{A87DCFF9-8B0B-4C6B-A6C8-F2ACD0625CF7}" type="presParOf" srcId="{FE47432B-CA46-450C-8D8F-66C300A95B52}" destId="{9726EC6F-D322-4CD3-B489-1BE3DF7CE70B}" srcOrd="7" destOrd="0" presId="urn:microsoft.com/office/officeart/2005/8/layout/target3"/>
    <dgm:cxn modelId="{C3A3FB1D-01A4-4546-800C-9C37AF26FAA4}" type="presParOf" srcId="{FE47432B-CA46-450C-8D8F-66C300A95B52}" destId="{645AA564-2E9E-4954-AD87-AE01782CEC59}" srcOrd="8" destOrd="0" presId="urn:microsoft.com/office/officeart/2005/8/layout/target3"/>
    <dgm:cxn modelId="{E357FB65-235B-4648-9847-2161902C16C0}" type="presParOf" srcId="{FE47432B-CA46-450C-8D8F-66C300A95B52}" destId="{8538CAC4-6A86-42B8-B5AF-2FF155DB9D02}" srcOrd="9" destOrd="0" presId="urn:microsoft.com/office/officeart/2005/8/layout/target3"/>
    <dgm:cxn modelId="{9CCA59CC-5D0B-4A4D-818C-6E45FC42B302}" type="presParOf" srcId="{FE47432B-CA46-450C-8D8F-66C300A95B52}" destId="{26FD6024-A07F-46D0-8BC0-B5E595C5673D}" srcOrd="10" destOrd="0" presId="urn:microsoft.com/office/officeart/2005/8/layout/target3"/>
    <dgm:cxn modelId="{EE034070-8723-4DC9-8BEF-03574D71DB41}" type="presParOf" srcId="{FE47432B-CA46-450C-8D8F-66C300A95B52}" destId="{E73F1C26-6DCD-4001-88B9-355E01E2BCE7}" srcOrd="11" destOrd="0" presId="urn:microsoft.com/office/officeart/2005/8/layout/target3"/>
    <dgm:cxn modelId="{ECA4772B-FB43-45B4-AC6A-E752258A9DEC}" type="presParOf" srcId="{FE47432B-CA46-450C-8D8F-66C300A95B52}" destId="{8E23E229-92FC-49D1-B5FE-0303176B8A4E}" srcOrd="12" destOrd="0" presId="urn:microsoft.com/office/officeart/2005/8/layout/target3"/>
    <dgm:cxn modelId="{DFD1C38A-0AF9-48F8-A0B2-0B938D84AB75}" type="presParOf" srcId="{FE47432B-CA46-450C-8D8F-66C300A95B52}" destId="{8467D0EB-87A2-4285-8ACA-0398EFBF29BC}" srcOrd="13" destOrd="0" presId="urn:microsoft.com/office/officeart/2005/8/layout/target3"/>
    <dgm:cxn modelId="{97FFD9EF-2F8B-4708-9E9E-480F977DF473}" type="presParOf" srcId="{FE47432B-CA46-450C-8D8F-66C300A95B52}" destId="{DBA8199F-D892-4A8E-A352-2B7844050E09}" srcOrd="14" destOrd="0" presId="urn:microsoft.com/office/officeart/2005/8/layout/target3"/>
    <dgm:cxn modelId="{06F401F0-6CA1-419D-B9AD-36AA8112CBD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233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1303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362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154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305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867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7704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3788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758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0003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1647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7826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2858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9846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4256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0215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162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0766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5057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50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55377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604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7BDA6D7-2D47-4994-94EC-420C65FB5FFD}" type="datetimeFigureOut">
              <a:rPr lang="cs-CZ" smtClean="0"/>
              <a:t>13.7.2012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7974377-805E-46E7-81F2-D006C626BAA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66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26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816221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994729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Řazení slov ve větě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66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247095"/>
              </p:ext>
            </p:extLst>
          </p:nvPr>
        </p:nvGraphicFramePr>
        <p:xfrm>
          <a:off x="539552" y="3573016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37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37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37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kartičky se slovy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</a:p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spojují slova do vět. Věty píší fixou přímo na interaktivní tabuli, uvědomují si psaní začátku věty a znaménka na konci. Žáci mohou kontrolovat své řešení hned pomocí animací 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6837953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řazení slov ve větě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psaní správná interpunkce vět.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správně řadit slova ve větě. </a:t>
                      </a:r>
                      <a:r>
                        <a:rPr lang="cs-CZ" sz="1400" b="0" smtClean="0">
                          <a:latin typeface="Times New Roman" pitchFamily="18" charset="0"/>
                          <a:cs typeface="Times New Roman" pitchFamily="18" charset="0"/>
                        </a:rPr>
                        <a:t>Dokáže </a:t>
                      </a:r>
                      <a:r>
                        <a:rPr lang="cs-CZ" sz="1400" b="0" smtClean="0">
                          <a:latin typeface="Times New Roman" pitchFamily="18" charset="0"/>
                          <a:cs typeface="Times New Roman" pitchFamily="18" charset="0"/>
                        </a:rPr>
                        <a:t>psát </a:t>
                      </a:r>
                      <a:r>
                        <a:rPr lang="cs-CZ" sz="1400" b="0" smtClean="0">
                          <a:latin typeface="Times New Roman" pitchFamily="18" charset="0"/>
                          <a:cs typeface="Times New Roman" pitchFamily="18" charset="0"/>
                        </a:rPr>
                        <a:t>správnou </a:t>
                      </a:r>
                      <a:r>
                        <a:rPr lang="cs-CZ" sz="1400" b="0" smtClean="0">
                          <a:latin typeface="Times New Roman" pitchFamily="18" charset="0"/>
                          <a:cs typeface="Times New Roman" pitchFamily="18" charset="0"/>
                        </a:rPr>
                        <a:t>interpunkci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vět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727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Řazení slov ve větě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Český jazyk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279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50138" y="0"/>
            <a:ext cx="9752057" cy="648072"/>
          </a:xfrm>
        </p:spPr>
        <p:txBody>
          <a:bodyPr/>
          <a:lstStyle/>
          <a:p>
            <a:r>
              <a:rPr lang="cs-CZ" sz="2400" dirty="0" smtClean="0"/>
              <a:t>Spoj šipkou slova tak, aby vznikla věta. Věty napiš. Klikni.</a:t>
            </a:r>
            <a:br>
              <a:rPr lang="cs-CZ" sz="2400" dirty="0" smtClean="0"/>
            </a:br>
            <a:r>
              <a:rPr lang="cs-CZ" sz="2800" dirty="0"/>
              <a:t> </a:t>
            </a:r>
            <a:r>
              <a:rPr lang="cs-CZ" sz="2800" dirty="0" smtClean="0"/>
              <a:t>   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719" y="753953"/>
            <a:ext cx="8829600" cy="3474720"/>
          </a:xfrm>
        </p:spPr>
        <p:txBody>
          <a:bodyPr/>
          <a:lstStyle/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539552" y="1211153"/>
            <a:ext cx="165618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C000"/>
                </a:solidFill>
              </a:rPr>
              <a:t>M</a:t>
            </a:r>
            <a:r>
              <a:rPr lang="cs-CZ" dirty="0" smtClean="0">
                <a:solidFill>
                  <a:srgbClr val="FFC000"/>
                </a:solidFill>
              </a:rPr>
              <a:t>aminka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Vývojový diagram: spojnice 5"/>
          <p:cNvSpPr/>
          <p:nvPr/>
        </p:nvSpPr>
        <p:spPr>
          <a:xfrm>
            <a:off x="1151620" y="642392"/>
            <a:ext cx="117728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oběd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1448587" y="1747664"/>
            <a:ext cx="110527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vaří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681054" y="620490"/>
            <a:ext cx="1224136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rostou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6957703" y="1738355"/>
            <a:ext cx="1944216" cy="466509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Na zahradě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7055505" y="753953"/>
            <a:ext cx="1609328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stromy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6057769" y="1281155"/>
            <a:ext cx="1547664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ovocné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3306642" y="2096084"/>
            <a:ext cx="1856423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d</a:t>
            </a:r>
            <a:r>
              <a:rPr lang="cs-CZ" dirty="0" smtClean="0">
                <a:solidFill>
                  <a:srgbClr val="7030A0"/>
                </a:solidFill>
              </a:rPr>
              <a:t>o zatáčky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4020329" y="1466595"/>
            <a:ext cx="1498107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rychle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4468324" y="2553284"/>
            <a:ext cx="1389482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Auto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0" name="Vývojový diagram: spojnice 19"/>
          <p:cNvSpPr/>
          <p:nvPr/>
        </p:nvSpPr>
        <p:spPr>
          <a:xfrm>
            <a:off x="5253416" y="2096084"/>
            <a:ext cx="1584176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vjelo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2339636" y="1225735"/>
            <a:ext cx="1031849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dnes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9504" y="3314891"/>
            <a:ext cx="822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</a:t>
            </a:r>
          </a:p>
        </p:txBody>
      </p:sp>
      <p:sp>
        <p:nvSpPr>
          <p:cNvPr id="22" name="Vývojový diagram: spojnice 21"/>
          <p:cNvSpPr/>
          <p:nvPr/>
        </p:nvSpPr>
        <p:spPr>
          <a:xfrm>
            <a:off x="939418" y="3742928"/>
            <a:ext cx="165618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C000"/>
                </a:solidFill>
              </a:rPr>
              <a:t>M</a:t>
            </a:r>
            <a:r>
              <a:rPr lang="cs-CZ" dirty="0" smtClean="0">
                <a:solidFill>
                  <a:srgbClr val="FFC000"/>
                </a:solidFill>
              </a:rPr>
              <a:t>aminka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3" name="Vývojový diagram: spojnice 22"/>
          <p:cNvSpPr/>
          <p:nvPr/>
        </p:nvSpPr>
        <p:spPr>
          <a:xfrm>
            <a:off x="3915688" y="3742928"/>
            <a:ext cx="110527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vaří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4" name="Vývojový diagram: spojnice 23"/>
          <p:cNvSpPr/>
          <p:nvPr/>
        </p:nvSpPr>
        <p:spPr>
          <a:xfrm>
            <a:off x="2749780" y="3742928"/>
            <a:ext cx="1031849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dnes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5" name="Vývojový diagram: spojnice 24"/>
          <p:cNvSpPr/>
          <p:nvPr/>
        </p:nvSpPr>
        <p:spPr>
          <a:xfrm>
            <a:off x="5115842" y="3742928"/>
            <a:ext cx="117728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oběd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41567" y="3745856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877" y="4555974"/>
            <a:ext cx="822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</a:t>
            </a:r>
            <a:endParaRPr lang="cs-CZ" dirty="0"/>
          </a:p>
        </p:txBody>
      </p:sp>
      <p:sp>
        <p:nvSpPr>
          <p:cNvPr id="26" name="Vývojový diagram: spojnice 25"/>
          <p:cNvSpPr/>
          <p:nvPr/>
        </p:nvSpPr>
        <p:spPr>
          <a:xfrm>
            <a:off x="795402" y="4925306"/>
            <a:ext cx="1944216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Na zahradě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2855560" y="4925306"/>
            <a:ext cx="1224136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rostou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234853" y="4925306"/>
            <a:ext cx="1547664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ovocné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921980" y="4924196"/>
            <a:ext cx="1609328" cy="4572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stromy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89375" y="4951890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9552" y="5683314"/>
            <a:ext cx="8347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</a:t>
            </a:r>
            <a:endParaRPr lang="cs-CZ" dirty="0"/>
          </a:p>
        </p:txBody>
      </p:sp>
      <p:sp>
        <p:nvSpPr>
          <p:cNvPr id="31" name="Vývojový diagram: spojnice 30"/>
          <p:cNvSpPr/>
          <p:nvPr/>
        </p:nvSpPr>
        <p:spPr>
          <a:xfrm>
            <a:off x="939418" y="6052646"/>
            <a:ext cx="1389482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Auto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2" name="Vývojový diagram: spojnice 31"/>
          <p:cNvSpPr/>
          <p:nvPr/>
        </p:nvSpPr>
        <p:spPr>
          <a:xfrm>
            <a:off x="2473617" y="6052646"/>
            <a:ext cx="1584176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vjelo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3" name="Vývojový diagram: spojnice 32"/>
          <p:cNvSpPr/>
          <p:nvPr/>
        </p:nvSpPr>
        <p:spPr>
          <a:xfrm>
            <a:off x="4182993" y="6052646"/>
            <a:ext cx="1498107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rychle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5798433" y="6052646"/>
            <a:ext cx="1856423" cy="45720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d</a:t>
            </a:r>
            <a:r>
              <a:rPr lang="cs-CZ" dirty="0" smtClean="0">
                <a:solidFill>
                  <a:srgbClr val="7030A0"/>
                </a:solidFill>
              </a:rPr>
              <a:t>o zatáčky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929811" y="6071821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216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"/>
                            </p:stCondLst>
                            <p:childTnLst>
                              <p:par>
                                <p:cTn id="6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50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0"/>
                            </p:stCondLst>
                            <p:childTnLst>
                              <p:par>
                                <p:cTn id="10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10" grpId="0"/>
      <p:bldP spid="26" grpId="0" animBg="1"/>
      <p:bldP spid="27" grpId="0" animBg="1"/>
      <p:bldP spid="28" grpId="0" animBg="1"/>
      <p:bldP spid="29" grpId="0" animBg="1"/>
      <p:bldP spid="12" grpId="0"/>
      <p:bldP spid="31" grpId="0" animBg="1"/>
      <p:bldP spid="32" grpId="0" animBg="1"/>
      <p:bldP spid="33" grpId="0" animBg="1"/>
      <p:bldP spid="34" grpId="0" animBg="1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4020428" y="3372852"/>
            <a:ext cx="1105272" cy="4572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2565325" y="464926"/>
            <a:ext cx="1800200" cy="457200"/>
          </a:xfrm>
          <a:prstGeom prst="flowChartConnector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zacinkala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2746842" y="1494901"/>
            <a:ext cx="1800200" cy="601216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ohryzanou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890177" y="1947077"/>
            <a:ext cx="1728192" cy="480717"/>
          </a:xfrm>
          <a:prstGeom prst="flowChartConnector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tramvaj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615038" y="675627"/>
            <a:ext cx="1584176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Zedník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967015" y="898828"/>
            <a:ext cx="1249288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nový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6637214" y="1808756"/>
            <a:ext cx="1067544" cy="4572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2430328" y="2586028"/>
            <a:ext cx="1368152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4893659" y="1329653"/>
            <a:ext cx="1440160" cy="457200"/>
          </a:xfrm>
          <a:prstGeom prst="flowChartConnector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ulici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1149794" y="3120909"/>
            <a:ext cx="1177280" cy="4572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nese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6237832" y="2669906"/>
            <a:ext cx="1537320" cy="457200"/>
          </a:xfrm>
          <a:prstGeom prst="flowChartConnector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4340792" y="2265956"/>
            <a:ext cx="1717340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postavil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4005064"/>
            <a:ext cx="873022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Seřaď slova do vět a  věty napiš. Jednotlivé věty kontroluj kliknutím.</a:t>
            </a:r>
          </a:p>
          <a:p>
            <a:endParaRPr lang="cs-CZ" dirty="0" smtClean="0"/>
          </a:p>
          <a:p>
            <a:r>
              <a:rPr lang="cs-CZ" sz="2400" dirty="0" smtClean="0"/>
              <a:t>___________________________________________________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___________________________________________________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___________________________________________________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03445" y="73363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1.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0905" y="230412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2.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27966" y="96223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3.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30328" y="265529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4.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15038" y="187458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46842" y="1582567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49794" y="316484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29451" y="337285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95883" y="200276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4.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26055" y="50886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3.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74200" y="134752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2.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38475" y="271384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1.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61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/>
      <p:bldP spid="16" grpId="0"/>
      <p:bldP spid="17" grpId="0"/>
      <p:bldP spid="18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9288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Seřaď slova do vět. Věty napiš (nezapomeň pravopis psaní věty).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________________________________________________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________________________________________________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________________________________________________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________________________________________________</a:t>
            </a:r>
          </a:p>
          <a:p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805893" y="1844824"/>
            <a:ext cx="1501212" cy="32322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pohádky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416777" y="1844824"/>
            <a:ext cx="1142801" cy="32322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české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142427" y="1844824"/>
            <a:ext cx="1274350" cy="32322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čteme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313627" y="1844824"/>
            <a:ext cx="914400" cy="3232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228027" y="1844822"/>
            <a:ext cx="914400" cy="32322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ádi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412304" y="2348881"/>
            <a:ext cx="1286676" cy="382416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752726" y="2348881"/>
            <a:ext cx="1353220" cy="382416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dozrála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090435" y="2348881"/>
            <a:ext cx="914400" cy="39295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004835" y="2348881"/>
            <a:ext cx="1376940" cy="392955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jabloni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05893" y="2348881"/>
            <a:ext cx="914400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974191" y="1349358"/>
            <a:ext cx="1532844" cy="351659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návštěva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25804" y="1357534"/>
            <a:ext cx="1064840" cy="351659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velká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563121" y="1349361"/>
            <a:ext cx="1380444" cy="35165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přijede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898751" y="1357534"/>
            <a:ext cx="1048072" cy="351659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z</a:t>
            </a:r>
            <a:r>
              <a:rPr lang="cs-CZ" dirty="0" smtClean="0">
                <a:solidFill>
                  <a:srgbClr val="7030A0"/>
                </a:solidFill>
              </a:rPr>
              <a:t>ítra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14128" y="935501"/>
            <a:ext cx="1168582" cy="3085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kapra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3084075" y="935501"/>
            <a:ext cx="1391344" cy="3085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velkého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4514014" y="935501"/>
            <a:ext cx="1094928" cy="3085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chytil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827584" y="935501"/>
            <a:ext cx="1086544" cy="3085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ybář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53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5701497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 zadaných úkolů:</a:t>
            </a:r>
          </a:p>
          <a:p>
            <a:endParaRPr lang="cs-CZ" sz="2400" dirty="0"/>
          </a:p>
          <a:p>
            <a:r>
              <a:rPr lang="cs-CZ" sz="2400" dirty="0" smtClean="0"/>
              <a:t>1. </a:t>
            </a:r>
            <a:r>
              <a:rPr lang="cs-CZ" sz="2400" dirty="0"/>
              <a:t> </a:t>
            </a:r>
            <a:r>
              <a:rPr lang="cs-CZ" sz="2400" dirty="0" smtClean="0"/>
              <a:t>    Maminka dnes vaří oběd.</a:t>
            </a:r>
          </a:p>
          <a:p>
            <a:r>
              <a:rPr lang="cs-CZ" sz="2400" dirty="0" smtClean="0"/>
              <a:t>         Na zahradě rostou ovocné stromy.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Auto rychle vjelo do zatáčky.</a:t>
            </a:r>
          </a:p>
          <a:p>
            <a:endParaRPr lang="cs-CZ" sz="2400" dirty="0"/>
          </a:p>
          <a:p>
            <a:pPr marL="457200" indent="-457200">
              <a:buAutoNum type="arabicPeriod" startAt="2"/>
            </a:pPr>
            <a:r>
              <a:rPr lang="cs-CZ" sz="2400" dirty="0" smtClean="0"/>
              <a:t>    Pes nese ohryzanou kost.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Na ulici zacinkala tramvaj.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Zedník postavil nový dům.</a:t>
            </a:r>
          </a:p>
          <a:p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    Rybář chytil velkého kapra.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Zítra přijede velká návštěva.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Rádi si čteme české pohádky.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Na jabloni </a:t>
            </a:r>
            <a:r>
              <a:rPr lang="cs-CZ" sz="2400" dirty="0"/>
              <a:t>u</a:t>
            </a:r>
            <a:r>
              <a:rPr lang="cs-CZ" sz="2400" dirty="0" smtClean="0"/>
              <a:t>ž dozrála jablka.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1284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4673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687098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254</TotalTime>
  <Words>401</Words>
  <Application>Microsoft Office PowerPoint</Application>
  <PresentationFormat>Předvádění na obrazovce (4:3)</PresentationFormat>
  <Paragraphs>156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Aerodynamika</vt:lpstr>
      <vt:lpstr>Motiv systému Office</vt:lpstr>
      <vt:lpstr>1_Motiv systému Office</vt:lpstr>
      <vt:lpstr>Prezentace aplikace PowerPoint</vt:lpstr>
      <vt:lpstr>ANOTACE:</vt:lpstr>
      <vt:lpstr>Český jazyk 2</vt:lpstr>
      <vt:lpstr>Spoj šipkou slova tak, aby vznikla věta. Věty napiš. Klikni.  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35</cp:revision>
  <cp:lastPrinted>2012-07-13T18:28:57Z</cp:lastPrinted>
  <dcterms:created xsi:type="dcterms:W3CDTF">2011-12-28T04:26:28Z</dcterms:created>
  <dcterms:modified xsi:type="dcterms:W3CDTF">2012-07-13T18:30:23Z</dcterms:modified>
</cp:coreProperties>
</file>