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1" r:id="rId4"/>
    <p:sldId id="262" r:id="rId5"/>
    <p:sldId id="256" r:id="rId6"/>
    <p:sldId id="257" r:id="rId7"/>
    <p:sldId id="258" r:id="rId8"/>
    <p:sldId id="260" r:id="rId9"/>
    <p:sldId id="25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1245BB-399B-4A9E-8551-3242A8D1391C}" type="presOf" srcId="{1D8420EA-BFA0-403B-80F5-647FA396CC45}" destId="{8467D0EB-87A2-4285-8ACA-0398EFBF29BC}" srcOrd="1" destOrd="0" presId="urn:microsoft.com/office/officeart/2005/8/layout/target3"/>
    <dgm:cxn modelId="{D0AB5887-1F26-46C4-84EE-FED332745EB6}" type="presOf" srcId="{130831A4-0540-4EC5-8F5A-93030E89D2D9}" destId="{F69CC921-512E-49F4-824C-A648EC5F27A5}" srcOrd="0" destOrd="0" presId="urn:microsoft.com/office/officeart/2005/8/layout/target3"/>
    <dgm:cxn modelId="{629F5A52-8450-4F1E-820E-7886C240834B}" type="presOf" srcId="{100B6B2E-82E6-4C11-B19B-F2DB3A0EA64F}" destId="{645AA564-2E9E-4954-AD87-AE01782CEC59}" srcOrd="0" destOrd="0" presId="urn:microsoft.com/office/officeart/2005/8/layout/target3"/>
    <dgm:cxn modelId="{540ECB5C-492F-4818-9A63-95E31CB9F66F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42468F2-9FDF-48B7-874A-1F1B90FAB96E}" type="presOf" srcId="{914700B9-77B5-440A-A438-DE98B6D4894D}" destId="{BD9AF279-D483-48F2-BBBD-45F8E8923512}" srcOrd="1" destOrd="0" presId="urn:microsoft.com/office/officeart/2005/8/layout/target3"/>
    <dgm:cxn modelId="{445AA340-3D65-4FF2-BF69-48583010135A}" type="presOf" srcId="{914700B9-77B5-440A-A438-DE98B6D4894D}" destId="{E73F1C26-6DCD-4001-88B9-355E01E2BCE7}" srcOrd="0" destOrd="0" presId="urn:microsoft.com/office/officeart/2005/8/layout/target3"/>
    <dgm:cxn modelId="{21C7C512-2AFD-42E5-A5E9-AB3A1D7F3482}" type="presOf" srcId="{130831A4-0540-4EC5-8F5A-93030E89D2D9}" destId="{8E23E229-92FC-49D1-B5FE-0303176B8A4E}" srcOrd="1" destOrd="0" presId="urn:microsoft.com/office/officeart/2005/8/layout/target3"/>
    <dgm:cxn modelId="{84278C03-4D0E-4F45-8A80-71F976F65A52}" type="presOf" srcId="{100B6B2E-82E6-4C11-B19B-F2DB3A0EA64F}" destId="{DBA8199F-D892-4A8E-A352-2B7844050E09}" srcOrd="1" destOrd="0" presId="urn:microsoft.com/office/officeart/2005/8/layout/target3"/>
    <dgm:cxn modelId="{5BF4FB43-C13B-4BE0-9F4E-487668CCCC02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94EDA56-92D2-42E3-8AFE-A668EDC724A6}" type="presParOf" srcId="{FE47432B-CA46-450C-8D8F-66C300A95B52}" destId="{B522209E-30D0-49D6-A340-2D383A11C668}" srcOrd="0" destOrd="0" presId="urn:microsoft.com/office/officeart/2005/8/layout/target3"/>
    <dgm:cxn modelId="{FC9C1D6A-34A9-48A9-BFAA-CCFD8762B3B6}" type="presParOf" srcId="{FE47432B-CA46-450C-8D8F-66C300A95B52}" destId="{ED5A8377-51D5-4DC5-B0E7-680166966720}" srcOrd="1" destOrd="0" presId="urn:microsoft.com/office/officeart/2005/8/layout/target3"/>
    <dgm:cxn modelId="{34236104-4E39-499B-B03B-757878827493}" type="presParOf" srcId="{FE47432B-CA46-450C-8D8F-66C300A95B52}" destId="{F69CC921-512E-49F4-824C-A648EC5F27A5}" srcOrd="2" destOrd="0" presId="urn:microsoft.com/office/officeart/2005/8/layout/target3"/>
    <dgm:cxn modelId="{615F1EF8-19C5-4D3A-87D5-8389C27E9758}" type="presParOf" srcId="{FE47432B-CA46-450C-8D8F-66C300A95B52}" destId="{61C9CE18-EDA6-4EDF-BA1C-09779D38FBBF}" srcOrd="3" destOrd="0" presId="urn:microsoft.com/office/officeart/2005/8/layout/target3"/>
    <dgm:cxn modelId="{68D31F68-EC7B-41FB-AC29-5317631CD7DA}" type="presParOf" srcId="{FE47432B-CA46-450C-8D8F-66C300A95B52}" destId="{D60DEAAB-7AFE-435A-ACF6-18851E4B0426}" srcOrd="4" destOrd="0" presId="urn:microsoft.com/office/officeart/2005/8/layout/target3"/>
    <dgm:cxn modelId="{FEC081C0-F71B-40C0-B233-8EEA312637D4}" type="presParOf" srcId="{FE47432B-CA46-450C-8D8F-66C300A95B52}" destId="{F7B3C0B7-F0F7-4F49-B02C-3630F8C5FAE5}" srcOrd="5" destOrd="0" presId="urn:microsoft.com/office/officeart/2005/8/layout/target3"/>
    <dgm:cxn modelId="{FCB9A68A-E310-4F28-B236-5CB3AB8389B2}" type="presParOf" srcId="{FE47432B-CA46-450C-8D8F-66C300A95B52}" destId="{C9DA9446-E2D3-4F6A-8960-3CADFBF870B8}" srcOrd="6" destOrd="0" presId="urn:microsoft.com/office/officeart/2005/8/layout/target3"/>
    <dgm:cxn modelId="{AE1BE2FF-A174-455D-BD50-3F482A53FA92}" type="presParOf" srcId="{FE47432B-CA46-450C-8D8F-66C300A95B52}" destId="{9726EC6F-D322-4CD3-B489-1BE3DF7CE70B}" srcOrd="7" destOrd="0" presId="urn:microsoft.com/office/officeart/2005/8/layout/target3"/>
    <dgm:cxn modelId="{3C6B0A40-FC2F-4CA7-8956-9B08D00FC02B}" type="presParOf" srcId="{FE47432B-CA46-450C-8D8F-66C300A95B52}" destId="{645AA564-2E9E-4954-AD87-AE01782CEC59}" srcOrd="8" destOrd="0" presId="urn:microsoft.com/office/officeart/2005/8/layout/target3"/>
    <dgm:cxn modelId="{1CDDC1DE-1FA8-47AC-BDB9-B9CB910ECB93}" type="presParOf" srcId="{FE47432B-CA46-450C-8D8F-66C300A95B52}" destId="{8538CAC4-6A86-42B8-B5AF-2FF155DB9D02}" srcOrd="9" destOrd="0" presId="urn:microsoft.com/office/officeart/2005/8/layout/target3"/>
    <dgm:cxn modelId="{13B88C7D-BDA2-4F60-97B0-79E160A997E5}" type="presParOf" srcId="{FE47432B-CA46-450C-8D8F-66C300A95B52}" destId="{26FD6024-A07F-46D0-8BC0-B5E595C5673D}" srcOrd="10" destOrd="0" presId="urn:microsoft.com/office/officeart/2005/8/layout/target3"/>
    <dgm:cxn modelId="{50B145B0-BA4F-4CE5-B57A-F9CC4CF41644}" type="presParOf" srcId="{FE47432B-CA46-450C-8D8F-66C300A95B52}" destId="{E73F1C26-6DCD-4001-88B9-355E01E2BCE7}" srcOrd="11" destOrd="0" presId="urn:microsoft.com/office/officeart/2005/8/layout/target3"/>
    <dgm:cxn modelId="{E79B239A-80AE-4190-8605-DBF5A3215D90}" type="presParOf" srcId="{FE47432B-CA46-450C-8D8F-66C300A95B52}" destId="{8E23E229-92FC-49D1-B5FE-0303176B8A4E}" srcOrd="12" destOrd="0" presId="urn:microsoft.com/office/officeart/2005/8/layout/target3"/>
    <dgm:cxn modelId="{E4165911-39A5-487C-A5EE-42EF0BD5CE66}" type="presParOf" srcId="{FE47432B-CA46-450C-8D8F-66C300A95B52}" destId="{8467D0EB-87A2-4285-8ACA-0398EFBF29BC}" srcOrd="13" destOrd="0" presId="urn:microsoft.com/office/officeart/2005/8/layout/target3"/>
    <dgm:cxn modelId="{160EE04F-1771-41AA-B9C8-0A86592BA513}" type="presParOf" srcId="{FE47432B-CA46-450C-8D8F-66C300A95B52}" destId="{DBA8199F-D892-4A8E-A352-2B7844050E09}" srcOrd="14" destOrd="0" presId="urn:microsoft.com/office/officeart/2005/8/layout/target3"/>
    <dgm:cxn modelId="{2C96ECA1-0AFE-4D38-BF02-2A7B7704955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263745-6B6D-4417-A079-06068BCF70F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B1929-3EF4-45B9-9066-F351DC687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83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 chybném doplnění, </a:t>
            </a:r>
            <a:r>
              <a:rPr lang="cs-CZ" baseline="0" dirty="0" smtClean="0"/>
              <a:t> klikni na šipku zpět.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7B1929-3EF4-45B9-9066-F351DC68735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556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0478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1590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3214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3112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0537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7411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9463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859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0694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5357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991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3384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6236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9595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1433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4343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58955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27812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7178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4336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70898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033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3DA9321-98F4-4E90-B061-2F4D8D1D2CD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D69486-9D3C-40AC-B800-BA4C748757E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3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51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106758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013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250322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Psaní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ú,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ů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4121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8397152"/>
              </p:ext>
            </p:extLst>
          </p:nvPr>
        </p:nvGraphicFramePr>
        <p:xfrm>
          <a:off x="539552" y="3573016"/>
          <a:ext cx="8280920" cy="315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kartičky se slovy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ú, ů ve slovech na kartičkách,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třídí slova do dvou skupin. Vybírají ú, ů z nabídky a doplňují  je do slov fixou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(možno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 slova přepisovat do školního sešitu). Uvědomují si psaní ú, ů ve slovech a slova vyhledávají v tabulce.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103448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doplňování a psaní ú, ů na začátku, uvnitř a na konci slov.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rozlišovat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grafickou podobu psaní ú, ů  na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začátku,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uvnitř a na konci slova.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8598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3356991"/>
            <a:ext cx="8458200" cy="2718795"/>
          </a:xfrm>
        </p:spPr>
        <p:txBody>
          <a:bodyPr/>
          <a:lstStyle/>
          <a:p>
            <a:pPr algn="ctr"/>
            <a:r>
              <a:rPr lang="cs-CZ" dirty="0" smtClean="0"/>
              <a:t>Český jazyk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Psaní  </a:t>
            </a:r>
            <a:r>
              <a:rPr lang="cs-CZ" dirty="0" smtClean="0"/>
              <a:t>ú, </a:t>
            </a:r>
            <a:r>
              <a:rPr lang="cs-CZ" dirty="0" smtClean="0"/>
              <a:t>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818410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70531"/>
            <a:ext cx="7488832" cy="1754326"/>
          </a:xfrm>
          <a:prstGeom prst="rect">
            <a:avLst/>
          </a:prstGeom>
          <a:solidFill>
            <a:srgbClr val="CCCC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Psaní  ú / ů.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PAMATUJ !</a:t>
            </a:r>
            <a:endParaRPr lang="cs-CZ" dirty="0"/>
          </a:p>
          <a:p>
            <a:r>
              <a:rPr lang="cs-CZ" sz="2400" dirty="0" smtClean="0"/>
              <a:t>Na začátku slova píšeme ……  ú</a:t>
            </a:r>
          </a:p>
          <a:p>
            <a:r>
              <a:rPr lang="cs-CZ" sz="2400" dirty="0" smtClean="0"/>
              <a:t>Uvnitř slova a na konci slova píšeme ………  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3899519"/>
            <a:ext cx="1490464" cy="8052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FF0000"/>
                </a:solidFill>
              </a:rPr>
              <a:t>ú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04248" y="3899520"/>
            <a:ext cx="1512168" cy="8052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B050"/>
                </a:solidFill>
              </a:rPr>
              <a:t>ů</a:t>
            </a:r>
          </a:p>
        </p:txBody>
      </p:sp>
      <p:sp>
        <p:nvSpPr>
          <p:cNvPr id="6" name="Obdélník 5"/>
          <p:cNvSpPr/>
          <p:nvPr/>
        </p:nvSpPr>
        <p:spPr>
          <a:xfrm>
            <a:off x="4499992" y="3022493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_nor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14611" y="3432303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p</a:t>
            </a:r>
            <a:r>
              <a:rPr lang="cs-CZ" dirty="0" err="1" smtClean="0">
                <a:solidFill>
                  <a:schemeClr val="tx1"/>
                </a:solidFill>
              </a:rPr>
              <a:t>_lnoc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99992" y="3725091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d</a:t>
            </a:r>
            <a:r>
              <a:rPr lang="cs-CZ" dirty="0" smtClean="0">
                <a:solidFill>
                  <a:schemeClr val="tx1"/>
                </a:solidFill>
              </a:rPr>
              <a:t>om_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14611" y="4128120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d</a:t>
            </a:r>
            <a:r>
              <a:rPr lang="cs-CZ" dirty="0" err="1" smtClean="0">
                <a:solidFill>
                  <a:schemeClr val="tx1"/>
                </a:solidFill>
              </a:rPr>
              <a:t>ol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14611" y="2712936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p</a:t>
            </a:r>
            <a:r>
              <a:rPr lang="cs-CZ" dirty="0" err="1" smtClean="0">
                <a:solidFill>
                  <a:schemeClr val="tx1"/>
                </a:solidFill>
              </a:rPr>
              <a:t>_jčka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99992" y="5138967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d_l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14611" y="5581778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_nava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99992" y="5880720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_kol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14611" y="4858994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99992" y="4476181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_sta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6337920"/>
            <a:ext cx="4634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Připoj nebo fixou doplň ú/ů kartičky se slovy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4329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8405" y="1493387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95747" y="1493387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09301" y="1628800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67906" y="1493387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61764" y="1628800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83136" y="1628800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7398" y="1493387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18687" y="1628800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64806" y="1493387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35851" y="1628800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89578" y="1628800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3025" y="1493387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1493387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45396" y="1493387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1628800"/>
            <a:ext cx="378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3111" y="523169"/>
            <a:ext cx="3317255" cy="369332"/>
          </a:xfrm>
          <a:prstGeom prst="rect">
            <a:avLst/>
          </a:prstGeom>
          <a:solidFill>
            <a:srgbClr val="9900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Nabídka  </a:t>
            </a:r>
            <a:r>
              <a:rPr lang="cs-CZ" dirty="0" smtClean="0">
                <a:solidFill>
                  <a:schemeClr val="bg1"/>
                </a:solidFill>
              </a:rPr>
              <a:t>(použité  </a:t>
            </a:r>
            <a:r>
              <a:rPr lang="cs-CZ" dirty="0" smtClean="0">
                <a:solidFill>
                  <a:schemeClr val="bg1"/>
                </a:solidFill>
              </a:rPr>
              <a:t>ů /ú  škrtej) 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43111" y="2276872"/>
            <a:ext cx="7792518" cy="353943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 _ n ě        _ k l i d         r _ ž o v á         s l _ v k o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_ t ě k         m _ s t e k         d o l _            _ d o l í  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_ z e m í        n e m _ ž e        _ ř a d          k _ l       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_ l y         d o m _         r _ ž e </a:t>
            </a:r>
          </a:p>
          <a:p>
            <a:r>
              <a:rPr lang="cs-CZ" sz="2800" dirty="0" smtClean="0"/>
              <a:t>   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3111" y="6237312"/>
            <a:ext cx="1600118" cy="400110"/>
          </a:xfrm>
          <a:prstGeom prst="rect">
            <a:avLst/>
          </a:prstGeom>
          <a:solidFill>
            <a:srgbClr val="990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Doplň  ú / ů 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31055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1275701"/>
              </p:ext>
            </p:extLst>
          </p:nvPr>
        </p:nvGraphicFramePr>
        <p:xfrm>
          <a:off x="1475656" y="404664"/>
          <a:ext cx="6096000" cy="268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ů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ú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ú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ů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ů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ž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ů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ž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i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ú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ú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95536" y="3429000"/>
            <a:ext cx="5985356" cy="400110"/>
          </a:xfrm>
          <a:prstGeom prst="rect">
            <a:avLst/>
          </a:prstGeom>
          <a:solidFill>
            <a:srgbClr val="9900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tabulce najdi 5 slov, kde se píše  </a:t>
            </a:r>
            <a:r>
              <a:rPr lang="cs-CZ" sz="2000" b="1" u="sng" dirty="0" smtClean="0">
                <a:solidFill>
                  <a:schemeClr val="bg1"/>
                </a:solidFill>
              </a:rPr>
              <a:t>ú</a:t>
            </a:r>
            <a:r>
              <a:rPr lang="cs-CZ" dirty="0" smtClean="0">
                <a:solidFill>
                  <a:schemeClr val="bg1"/>
                </a:solidFill>
              </a:rPr>
              <a:t> a 5 slov, kde se píše </a:t>
            </a:r>
            <a:r>
              <a:rPr lang="cs-CZ" b="1" u="sng" dirty="0" smtClean="0">
                <a:solidFill>
                  <a:schemeClr val="bg1"/>
                </a:solidFill>
              </a:rPr>
              <a:t>ů</a:t>
            </a:r>
            <a:r>
              <a:rPr lang="cs-CZ" u="sng" dirty="0" smtClean="0">
                <a:solidFill>
                  <a:schemeClr val="bg1"/>
                </a:solidFill>
              </a:rPr>
              <a:t>.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4502744"/>
            <a:ext cx="8148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5301208"/>
            <a:ext cx="8148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8540" y="4017398"/>
            <a:ext cx="490840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ú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540" y="4815114"/>
            <a:ext cx="490840" cy="76944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ů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7383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6632"/>
            <a:ext cx="6185091" cy="66941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 zadaných úkolů :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Kartičky: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ú</a:t>
            </a:r>
            <a:r>
              <a:rPr lang="cs-CZ" sz="2800" dirty="0" smtClean="0"/>
              <a:t>   -   únor   ústa   úl   únava   úkol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ů</a:t>
            </a:r>
            <a:r>
              <a:rPr lang="cs-CZ" sz="2800" dirty="0" smtClean="0"/>
              <a:t>   -   půjčka    půlnoc   domů   dolů   důl</a:t>
            </a:r>
          </a:p>
          <a:p>
            <a:endParaRPr lang="cs-CZ" sz="2800" dirty="0" smtClean="0"/>
          </a:p>
          <a:p>
            <a:r>
              <a:rPr lang="cs-CZ" sz="2800" dirty="0">
                <a:solidFill>
                  <a:srgbClr val="FF0000"/>
                </a:solidFill>
              </a:rPr>
              <a:t>ú</a:t>
            </a:r>
            <a:r>
              <a:rPr lang="cs-CZ" sz="2800" dirty="0" smtClean="0">
                <a:solidFill>
                  <a:srgbClr val="FF0000"/>
                </a:solidFill>
              </a:rPr>
              <a:t> / </a:t>
            </a:r>
            <a:r>
              <a:rPr lang="cs-CZ" sz="2800" dirty="0" smtClean="0">
                <a:solidFill>
                  <a:srgbClr val="00B050"/>
                </a:solidFill>
              </a:rPr>
              <a:t>ů</a:t>
            </a:r>
            <a:r>
              <a:rPr lang="cs-CZ" sz="2800" dirty="0" smtClean="0">
                <a:solidFill>
                  <a:srgbClr val="FF0000"/>
                </a:solidFill>
              </a:rPr>
              <a:t>  ve slovech</a:t>
            </a:r>
            <a:endParaRPr lang="cs-CZ" sz="800" dirty="0" smtClean="0">
              <a:solidFill>
                <a:srgbClr val="FF0000"/>
              </a:solidFill>
            </a:endParaRPr>
          </a:p>
          <a:p>
            <a:endParaRPr lang="cs-CZ" sz="900" dirty="0" smtClean="0">
              <a:solidFill>
                <a:srgbClr val="FF0000"/>
              </a:solidFill>
            </a:endParaRPr>
          </a:p>
          <a:p>
            <a:r>
              <a:rPr lang="cs-CZ" sz="2800" dirty="0"/>
              <a:t>v</a:t>
            </a:r>
            <a:r>
              <a:rPr lang="cs-CZ" sz="2800" dirty="0" smtClean="0"/>
              <a:t>ůně    klid    růžová     slůvko   </a:t>
            </a:r>
          </a:p>
          <a:p>
            <a:r>
              <a:rPr lang="cs-CZ" sz="2800" dirty="0" smtClean="0"/>
              <a:t>útěk    můstek    dolů    údolí</a:t>
            </a:r>
          </a:p>
          <a:p>
            <a:r>
              <a:rPr lang="cs-CZ" sz="2800" dirty="0" smtClean="0"/>
              <a:t>území    nemůže    úřad    kůl</a:t>
            </a:r>
          </a:p>
          <a:p>
            <a:r>
              <a:rPr lang="cs-CZ" sz="2800" dirty="0" smtClean="0"/>
              <a:t>úly    domů    růže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Tabulka:</a:t>
            </a:r>
          </a:p>
          <a:p>
            <a:r>
              <a:rPr lang="cs-CZ" sz="2800" dirty="0"/>
              <a:t> </a:t>
            </a:r>
            <a:r>
              <a:rPr lang="cs-CZ" sz="2800" dirty="0" smtClean="0">
                <a:solidFill>
                  <a:srgbClr val="92D050"/>
                </a:solidFill>
              </a:rPr>
              <a:t>ú</a:t>
            </a:r>
            <a:r>
              <a:rPr lang="cs-CZ" sz="2800" dirty="0" smtClean="0"/>
              <a:t>   ústa   únor   úsvit   úl   úkol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ů   </a:t>
            </a:r>
            <a:r>
              <a:rPr lang="cs-CZ" sz="2800" dirty="0" smtClean="0"/>
              <a:t>dolů    sůl    dům    růže   může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830755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21378"/>
            <a:ext cx="43163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18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250</TotalTime>
  <Words>487</Words>
  <Application>Microsoft Office PowerPoint</Application>
  <PresentationFormat>Předvádění na obrazovce (4:3)</PresentationFormat>
  <Paragraphs>140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Cesta</vt:lpstr>
      <vt:lpstr>Motiv systému Office</vt:lpstr>
      <vt:lpstr>1_Motiv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29</cp:revision>
  <dcterms:created xsi:type="dcterms:W3CDTF">2011-12-29T12:18:46Z</dcterms:created>
  <dcterms:modified xsi:type="dcterms:W3CDTF">2012-07-11T12:19:26Z</dcterms:modified>
</cp:coreProperties>
</file>