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840687-8517-4139-ACE0-759125A647A4}" type="presOf" srcId="{100B6B2E-82E6-4C11-B19B-F2DB3A0EA64F}" destId="{DBA8199F-D892-4A8E-A352-2B7844050E09}" srcOrd="1" destOrd="0" presId="urn:microsoft.com/office/officeart/2005/8/layout/target3"/>
    <dgm:cxn modelId="{BA870E78-163D-4A9B-A0C9-0090D8E91BAB}" type="presOf" srcId="{914700B9-77B5-440A-A438-DE98B6D4894D}" destId="{E73F1C26-6DCD-4001-88B9-355E01E2BCE7}" srcOrd="0" destOrd="0" presId="urn:microsoft.com/office/officeart/2005/8/layout/target3"/>
    <dgm:cxn modelId="{89C27356-DFA3-4379-B652-1A894E3BAAA9}" type="presOf" srcId="{27FE2D31-D344-4B63-A89A-A89AB0D9F3E3}" destId="{FE47432B-CA46-450C-8D8F-66C300A95B52}" srcOrd="0" destOrd="0" presId="urn:microsoft.com/office/officeart/2005/8/layout/target3"/>
    <dgm:cxn modelId="{C049C0B4-B1B1-4308-A753-0B561F6C975D}" type="presOf" srcId="{130831A4-0540-4EC5-8F5A-93030E89D2D9}" destId="{8E23E229-92FC-49D1-B5FE-0303176B8A4E}" srcOrd="1" destOrd="0" presId="urn:microsoft.com/office/officeart/2005/8/layout/target3"/>
    <dgm:cxn modelId="{3EFC0720-6F0B-49D0-8CBD-45419C5941B7}" type="presOf" srcId="{1D8420EA-BFA0-403B-80F5-647FA396CC45}" destId="{8467D0EB-87A2-4285-8ACA-0398EFBF29BC}" srcOrd="1" destOrd="0" presId="urn:microsoft.com/office/officeart/2005/8/layout/target3"/>
    <dgm:cxn modelId="{C58D0B68-4F9D-436E-858C-BC819118FA1D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56C79A5-C421-425D-8E1A-BA5934A72893}" type="presOf" srcId="{130831A4-0540-4EC5-8F5A-93030E89D2D9}" destId="{F69CC921-512E-49F4-824C-A648EC5F27A5}" srcOrd="0" destOrd="0" presId="urn:microsoft.com/office/officeart/2005/8/layout/target3"/>
    <dgm:cxn modelId="{D7EA3C1D-B943-4566-83D1-A31490059917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5CDBD34-8E32-4E77-9DAB-3A60287B159F}" type="presOf" srcId="{100B6B2E-82E6-4C11-B19B-F2DB3A0EA64F}" destId="{645AA564-2E9E-4954-AD87-AE01782CEC59}" srcOrd="0" destOrd="0" presId="urn:microsoft.com/office/officeart/2005/8/layout/target3"/>
    <dgm:cxn modelId="{28C2CF3F-8F05-4104-A536-D87ADF5CE1C5}" type="presParOf" srcId="{FE47432B-CA46-450C-8D8F-66C300A95B52}" destId="{B522209E-30D0-49D6-A340-2D383A11C668}" srcOrd="0" destOrd="0" presId="urn:microsoft.com/office/officeart/2005/8/layout/target3"/>
    <dgm:cxn modelId="{59B49478-DDA4-4280-8CE9-4C4F9A64A5D6}" type="presParOf" srcId="{FE47432B-CA46-450C-8D8F-66C300A95B52}" destId="{ED5A8377-51D5-4DC5-B0E7-680166966720}" srcOrd="1" destOrd="0" presId="urn:microsoft.com/office/officeart/2005/8/layout/target3"/>
    <dgm:cxn modelId="{057629C3-1916-4C05-82FB-BD10F2C98919}" type="presParOf" srcId="{FE47432B-CA46-450C-8D8F-66C300A95B52}" destId="{F69CC921-512E-49F4-824C-A648EC5F27A5}" srcOrd="2" destOrd="0" presId="urn:microsoft.com/office/officeart/2005/8/layout/target3"/>
    <dgm:cxn modelId="{89AEDA3B-D8A2-4E4C-BFD7-40FAD0B27B95}" type="presParOf" srcId="{FE47432B-CA46-450C-8D8F-66C300A95B52}" destId="{61C9CE18-EDA6-4EDF-BA1C-09779D38FBBF}" srcOrd="3" destOrd="0" presId="urn:microsoft.com/office/officeart/2005/8/layout/target3"/>
    <dgm:cxn modelId="{F2F0F64D-C1BF-4B18-B3A9-3594D05AFBEF}" type="presParOf" srcId="{FE47432B-CA46-450C-8D8F-66C300A95B52}" destId="{D60DEAAB-7AFE-435A-ACF6-18851E4B0426}" srcOrd="4" destOrd="0" presId="urn:microsoft.com/office/officeart/2005/8/layout/target3"/>
    <dgm:cxn modelId="{D42D05F1-1041-47C9-ABDF-B2C2A5471F6B}" type="presParOf" srcId="{FE47432B-CA46-450C-8D8F-66C300A95B52}" destId="{F7B3C0B7-F0F7-4F49-B02C-3630F8C5FAE5}" srcOrd="5" destOrd="0" presId="urn:microsoft.com/office/officeart/2005/8/layout/target3"/>
    <dgm:cxn modelId="{74BA25EB-71C3-4F21-BCBC-30B8930C2813}" type="presParOf" srcId="{FE47432B-CA46-450C-8D8F-66C300A95B52}" destId="{C9DA9446-E2D3-4F6A-8960-3CADFBF870B8}" srcOrd="6" destOrd="0" presId="urn:microsoft.com/office/officeart/2005/8/layout/target3"/>
    <dgm:cxn modelId="{9418B98B-1ADA-4630-A15A-E7710F5E0E83}" type="presParOf" srcId="{FE47432B-CA46-450C-8D8F-66C300A95B52}" destId="{9726EC6F-D322-4CD3-B489-1BE3DF7CE70B}" srcOrd="7" destOrd="0" presId="urn:microsoft.com/office/officeart/2005/8/layout/target3"/>
    <dgm:cxn modelId="{C1EB9ED0-AB3E-4B26-AA50-DDDE3A9CB6CB}" type="presParOf" srcId="{FE47432B-CA46-450C-8D8F-66C300A95B52}" destId="{645AA564-2E9E-4954-AD87-AE01782CEC59}" srcOrd="8" destOrd="0" presId="urn:microsoft.com/office/officeart/2005/8/layout/target3"/>
    <dgm:cxn modelId="{33DFC4A5-5F18-4E99-9757-08B66416F14E}" type="presParOf" srcId="{FE47432B-CA46-450C-8D8F-66C300A95B52}" destId="{8538CAC4-6A86-42B8-B5AF-2FF155DB9D02}" srcOrd="9" destOrd="0" presId="urn:microsoft.com/office/officeart/2005/8/layout/target3"/>
    <dgm:cxn modelId="{A4985445-E46B-4069-BCCC-409EE528375E}" type="presParOf" srcId="{FE47432B-CA46-450C-8D8F-66C300A95B52}" destId="{26FD6024-A07F-46D0-8BC0-B5E595C5673D}" srcOrd="10" destOrd="0" presId="urn:microsoft.com/office/officeart/2005/8/layout/target3"/>
    <dgm:cxn modelId="{B85DECAD-3ED8-4128-81BD-9E57257DE327}" type="presParOf" srcId="{FE47432B-CA46-450C-8D8F-66C300A95B52}" destId="{E73F1C26-6DCD-4001-88B9-355E01E2BCE7}" srcOrd="11" destOrd="0" presId="urn:microsoft.com/office/officeart/2005/8/layout/target3"/>
    <dgm:cxn modelId="{3618694B-CC7F-4F9C-97A1-BFD1C490C46B}" type="presParOf" srcId="{FE47432B-CA46-450C-8D8F-66C300A95B52}" destId="{8E23E229-92FC-49D1-B5FE-0303176B8A4E}" srcOrd="12" destOrd="0" presId="urn:microsoft.com/office/officeart/2005/8/layout/target3"/>
    <dgm:cxn modelId="{BAB99CCE-D57D-4D10-8B4E-080486B08916}" type="presParOf" srcId="{FE47432B-CA46-450C-8D8F-66C300A95B52}" destId="{8467D0EB-87A2-4285-8ACA-0398EFBF29BC}" srcOrd="13" destOrd="0" presId="urn:microsoft.com/office/officeart/2005/8/layout/target3"/>
    <dgm:cxn modelId="{06A122D5-A253-4DE4-9865-29074698B8AE}" type="presParOf" srcId="{FE47432B-CA46-450C-8D8F-66C300A95B52}" destId="{DBA8199F-D892-4A8E-A352-2B7844050E09}" srcOrd="14" destOrd="0" presId="urn:microsoft.com/office/officeart/2005/8/layout/target3"/>
    <dgm:cxn modelId="{6F047242-D6AC-4208-8A7C-245EA4D06ED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229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628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5489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3640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5641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8057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2840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3179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5953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016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4934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4608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0556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4458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3882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58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7546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7106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4759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7803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7235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784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E02DC-7520-41B4-B7F6-46E9B46355A7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20AF3-9BB4-4252-8658-7EF2D61AF4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05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581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028564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516044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Vlastní jména - úvod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2469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293851"/>
              </p:ext>
            </p:extLst>
          </p:nvPr>
        </p:nvGraphicFramePr>
        <p:xfrm>
          <a:off x="539552" y="3284984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00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 s pravidly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psaní počátečních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písmen u vlastních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 obecných jmen. Vyhledává a opravuje chybné výrazy. Vyhledává vlastní a obecná jména v textu a dále s těmito výrazy pracuje. Spojuje obecná jména s vhodnými jmény vlastními.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1059732"/>
              </p:ext>
            </p:extLst>
          </p:nvPr>
        </p:nvGraphicFramePr>
        <p:xfrm>
          <a:off x="539552" y="1196752"/>
          <a:ext cx="8280920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zvukové a grafické podoby vlastních a obecných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jmen.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 rozlišovat  zvukovou a grafickou podobu vlastních a obecných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jmen,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doplňovat  počáteční písmena a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odůvodňovat psaní těchto písmen.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953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reflection blurRad="6350" stA="50000" endA="300" endPos="90000" dir="5400000" sy="-100000" algn="bl" rotWithShape="0"/>
          </a:effectLst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Český jazyk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effectLst>
            <a:reflection blurRad="6350" stA="50000" endA="300" endPos="55000" dir="5400000" sy="-100000" algn="bl" rotWithShape="0"/>
          </a:effectLst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Vlastní jména - úvod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26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8280920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59273"/>
            <a:ext cx="8280920" cy="10156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Vlastní jména osob</a:t>
            </a:r>
          </a:p>
          <a:p>
            <a:endParaRPr lang="cs-CZ" dirty="0"/>
          </a:p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a příjmení </a:t>
            </a:r>
            <a:r>
              <a:rPr lang="cs-CZ" dirty="0" smtClean="0">
                <a:solidFill>
                  <a:schemeClr val="bg1"/>
                </a:solidFill>
              </a:rPr>
              <a:t>osob píšeme vždy s velkým písmenem  …..  Jan Nový, Ivana Veselá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317847"/>
            <a:ext cx="4789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PODSTATNÁ JMÉNA  obecná a vlastní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779512"/>
            <a:ext cx="8307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OBECNÁ  -  označují osoby, zvířata a věci obecně </a:t>
            </a:r>
            <a:r>
              <a:rPr lang="cs-CZ" dirty="0" smtClean="0"/>
              <a:t>(děda</a:t>
            </a:r>
            <a:r>
              <a:rPr lang="cs-CZ" dirty="0" smtClean="0"/>
              <a:t>, řidič, pes, </a:t>
            </a:r>
            <a:r>
              <a:rPr lang="cs-CZ" dirty="0" smtClean="0"/>
              <a:t>kočka, </a:t>
            </a:r>
            <a:r>
              <a:rPr lang="cs-CZ" dirty="0" smtClean="0"/>
              <a:t>stůl, </a:t>
            </a:r>
            <a:r>
              <a:rPr lang="cs-CZ" dirty="0" smtClean="0"/>
              <a:t>řeka).</a:t>
            </a:r>
            <a:endParaRPr lang="cs-CZ" dirty="0" smtClean="0"/>
          </a:p>
          <a:p>
            <a:r>
              <a:rPr lang="cs-CZ" dirty="0" smtClean="0"/>
              <a:t>VLASTNÍ  -  označují jména konkrétních osob, zvířat a věcí (Jan, Marie, Alík, Vltava, Říp).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71" y="2965714"/>
            <a:ext cx="8974252" cy="184665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OBECNÉ A VLASTNÍ JMÉNO    ….  odůvodňuj psaní počátečního písmene , podtrhni obecné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jméno </a:t>
            </a:r>
            <a:r>
              <a:rPr lang="cs-CZ" dirty="0" smtClean="0">
                <a:solidFill>
                  <a:srgbClr val="0070C0"/>
                </a:solidFill>
              </a:rPr>
              <a:t>modře</a:t>
            </a:r>
            <a:r>
              <a:rPr lang="cs-CZ" dirty="0" smtClean="0"/>
              <a:t> a vlastní jméno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červeně</a:t>
            </a:r>
            <a:r>
              <a:rPr lang="cs-CZ" dirty="0" smtClean="0"/>
              <a:t>.(KONTROLA=KLIKNUTÍ)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sz="2000" dirty="0" smtClean="0"/>
              <a:t>paní Jana Bledá     pes Alík     zpěvák Karel Gott   město Hostouň      žížala Júlie</a:t>
            </a:r>
          </a:p>
          <a:p>
            <a:endParaRPr lang="cs-CZ" sz="2000" dirty="0"/>
          </a:p>
          <a:p>
            <a:r>
              <a:rPr lang="cs-CZ" sz="2000" dirty="0"/>
              <a:t> </a:t>
            </a:r>
            <a:r>
              <a:rPr lang="cs-CZ" sz="2000" dirty="0" smtClean="0"/>
              <a:t>hora Sněžka   učitelka Anna Krásná    pohoří Šumava    babička Alžběta Petrů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0053" y="4941168"/>
            <a:ext cx="8429744" cy="18466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Najdi a oprav chyby:</a:t>
            </a:r>
          </a:p>
          <a:p>
            <a:r>
              <a:rPr lang="cs-CZ" dirty="0" smtClean="0"/>
              <a:t> Jmenuji se </a:t>
            </a:r>
            <a:r>
              <a:rPr lang="cs-CZ" dirty="0" err="1" smtClean="0"/>
              <a:t>petr</a:t>
            </a:r>
            <a:r>
              <a:rPr lang="cs-CZ" dirty="0" smtClean="0"/>
              <a:t> Novotný. Moje Maminka se jmenuje Alena </a:t>
            </a:r>
            <a:r>
              <a:rPr lang="cs-CZ" dirty="0" err="1" smtClean="0"/>
              <a:t>novotná</a:t>
            </a:r>
            <a:r>
              <a:rPr lang="cs-CZ" dirty="0" smtClean="0"/>
              <a:t>. Naše největší Řeka </a:t>
            </a:r>
          </a:p>
          <a:p>
            <a:r>
              <a:rPr lang="cs-CZ" dirty="0" smtClean="0"/>
              <a:t> se jmenuje Labe. Pojedeme na výlet do města Klatovy . Pohoří Krkonoše je nejhezčí </a:t>
            </a:r>
          </a:p>
          <a:p>
            <a:r>
              <a:rPr lang="cs-CZ" dirty="0"/>
              <a:t> </a:t>
            </a:r>
            <a:r>
              <a:rPr lang="cs-CZ" dirty="0" smtClean="0"/>
              <a:t>v zimě. Bratr </a:t>
            </a:r>
            <a:r>
              <a:rPr lang="cs-CZ" dirty="0" err="1" smtClean="0"/>
              <a:t>pavel</a:t>
            </a:r>
            <a:r>
              <a:rPr lang="cs-CZ" dirty="0" smtClean="0"/>
              <a:t> si hrál se Psem  </a:t>
            </a:r>
            <a:r>
              <a:rPr lang="cs-CZ" dirty="0" err="1" smtClean="0"/>
              <a:t>azorem</a:t>
            </a:r>
            <a:r>
              <a:rPr lang="cs-CZ" dirty="0" smtClean="0"/>
              <a:t>. Na stromě zpíval Kos Pepík.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Loučím se s vámi.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Váš Petr Novotný     KLIKNI!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5724128" y="4729676"/>
            <a:ext cx="82730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07894" y="4733140"/>
            <a:ext cx="57606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02066" y="4733140"/>
            <a:ext cx="77369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7504" y="4739743"/>
            <a:ext cx="57606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7033801" y="4119074"/>
            <a:ext cx="576064" cy="1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148064" y="4123865"/>
            <a:ext cx="57606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229708" y="4144647"/>
            <a:ext cx="576064" cy="1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15716" y="4123865"/>
            <a:ext cx="36004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49829" y="4144648"/>
            <a:ext cx="375523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591587" y="4729676"/>
            <a:ext cx="1498848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13868" y="4729676"/>
            <a:ext cx="868392" cy="6927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61866" y="4740067"/>
            <a:ext cx="1301981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84722" y="4739743"/>
            <a:ext cx="712324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697588" y="4118005"/>
            <a:ext cx="533400" cy="1069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868144" y="4123865"/>
            <a:ext cx="86409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931380" y="4143578"/>
            <a:ext cx="1066800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461866" y="4123865"/>
            <a:ext cx="401881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84722" y="4143578"/>
            <a:ext cx="1066800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34852" y="4941167"/>
            <a:ext cx="8339591" cy="18466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dirty="0" smtClean="0"/>
              <a:t>Jmenuji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dirty="0" smtClean="0"/>
              <a:t>etr Novotný. Moje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dirty="0" smtClean="0"/>
              <a:t>aminka se jmenuje Alena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dirty="0" smtClean="0"/>
              <a:t>ovotná. Naše největší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ř</a:t>
            </a:r>
            <a:r>
              <a:rPr lang="cs-CZ" dirty="0" smtClean="0"/>
              <a:t>eka </a:t>
            </a:r>
          </a:p>
          <a:p>
            <a:r>
              <a:rPr lang="cs-CZ" dirty="0" smtClean="0"/>
              <a:t> se jmenuje Labe. Pojedeme na výlet do města Klatovy . Pohoří Krkonoše je  nejhezčí </a:t>
            </a:r>
          </a:p>
          <a:p>
            <a:r>
              <a:rPr lang="cs-CZ" dirty="0"/>
              <a:t> </a:t>
            </a:r>
            <a:r>
              <a:rPr lang="cs-CZ" dirty="0" smtClean="0"/>
              <a:t>v zimě. Bratr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dirty="0" smtClean="0"/>
              <a:t>avel si hrál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dirty="0" smtClean="0"/>
              <a:t>sem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dirty="0" smtClean="0"/>
              <a:t>zorem. Na stromě zpíval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dirty="0" smtClean="0"/>
              <a:t>os Pepík.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Loučím se s vámi.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Váš Petr Novotný</a:t>
            </a:r>
          </a:p>
        </p:txBody>
      </p:sp>
    </p:spTree>
    <p:extLst>
      <p:ext uri="{BB962C8B-B14F-4D97-AF65-F5344CB8AC3E}">
        <p14:creationId xmlns:p14="http://schemas.microsoft.com/office/powerpoint/2010/main" val="255875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36496" cy="166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06015" y="2216079"/>
            <a:ext cx="3623367" cy="4536504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671" y="1662249"/>
            <a:ext cx="8552854" cy="307777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Najdi ve větách správné odpovědi, nevhodné řešení škrtni , slovní spojení napiš a nakonec klikni na správné řešení..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344386"/>
            <a:ext cx="271766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řídí autobus?</a:t>
            </a:r>
          </a:p>
          <a:p>
            <a:endParaRPr lang="cs-CZ" dirty="0" smtClean="0"/>
          </a:p>
          <a:p>
            <a:r>
              <a:rPr lang="cs-CZ" dirty="0" smtClean="0"/>
              <a:t>Kdo zpíval v rádiu?</a:t>
            </a:r>
          </a:p>
          <a:p>
            <a:endParaRPr lang="cs-CZ" dirty="0" smtClean="0"/>
          </a:p>
          <a:p>
            <a:r>
              <a:rPr lang="cs-CZ" dirty="0" smtClean="0"/>
              <a:t>Kdo šel s dětmi do parku?</a:t>
            </a:r>
          </a:p>
          <a:p>
            <a:endParaRPr lang="cs-CZ" dirty="0" smtClean="0"/>
          </a:p>
          <a:p>
            <a:r>
              <a:rPr lang="cs-CZ" dirty="0" smtClean="0"/>
              <a:t>Kdo je výborný fotbalista?</a:t>
            </a:r>
          </a:p>
          <a:p>
            <a:endParaRPr lang="cs-CZ" dirty="0" smtClean="0"/>
          </a:p>
          <a:p>
            <a:r>
              <a:rPr lang="cs-CZ" dirty="0" smtClean="0"/>
              <a:t>Kdo bydlí vedle nás?</a:t>
            </a:r>
          </a:p>
          <a:p>
            <a:endParaRPr lang="cs-CZ" dirty="0" smtClean="0"/>
          </a:p>
          <a:p>
            <a:r>
              <a:rPr lang="cs-CZ" dirty="0" smtClean="0"/>
              <a:t>S kým kamarádím ve třídě?</a:t>
            </a:r>
          </a:p>
          <a:p>
            <a:endParaRPr lang="cs-CZ" dirty="0" smtClean="0"/>
          </a:p>
          <a:p>
            <a:r>
              <a:rPr lang="cs-CZ" dirty="0" smtClean="0"/>
              <a:t>Kdo prodává v obchodě?</a:t>
            </a:r>
          </a:p>
          <a:p>
            <a:endParaRPr lang="cs-CZ" dirty="0" smtClean="0"/>
          </a:p>
          <a:p>
            <a:r>
              <a:rPr lang="cs-CZ" dirty="0" smtClean="0"/>
              <a:t>Kdo postavil zeď?</a:t>
            </a:r>
          </a:p>
        </p:txBody>
      </p:sp>
      <p:pic>
        <p:nvPicPr>
          <p:cNvPr id="61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778" y="6188619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462" y="5674274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752" y="5112705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691" y="4565103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068" y="3964495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161" y="3421589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161" y="2879307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0" descr="C:\Users\ucitel\AppData\Local\Microsoft\Windows\Temporary Internet Files\Content.IE5\UZPPGRYR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463" y="2304658"/>
            <a:ext cx="648501" cy="4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Obdélník 68"/>
          <p:cNvSpPr/>
          <p:nvPr/>
        </p:nvSpPr>
        <p:spPr>
          <a:xfrm>
            <a:off x="3069232" y="2297612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ŘIDIČ PETR ČECH</a:t>
            </a:r>
            <a:endParaRPr lang="cs-CZ" sz="1600" dirty="0"/>
          </a:p>
        </p:txBody>
      </p:sp>
      <p:pic>
        <p:nvPicPr>
          <p:cNvPr id="72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366" y="6188619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650" y="5647737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936" y="5099436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044" y="4538566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123" y="3951226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663" y="3395052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360" y="2866039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4" descr="C:\Users\ucitel\AppData\Local\Microsoft\Windows\Temporary Internet Files\Content.IE5\UK8A6QM4\MC900437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453" y="2290963"/>
            <a:ext cx="543919" cy="46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" name="Obdélník 79"/>
          <p:cNvSpPr/>
          <p:nvPr/>
        </p:nvSpPr>
        <p:spPr>
          <a:xfrm>
            <a:off x="4837995" y="2297612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ŘIDIČ PETR NOVÁK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29382" y="2441444"/>
            <a:ext cx="260840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069231" y="2879307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ZPĚVAČKA LUCIE BÍLÁ</a:t>
            </a:r>
            <a:endParaRPr lang="cs-CZ" sz="1600" dirty="0"/>
          </a:p>
        </p:txBody>
      </p:sp>
      <p:sp>
        <p:nvSpPr>
          <p:cNvPr id="83" name="Obdélník 82"/>
          <p:cNvSpPr/>
          <p:nvPr/>
        </p:nvSpPr>
        <p:spPr>
          <a:xfrm>
            <a:off x="4837995" y="2879307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PANÍ JANA KRÁSNÁ</a:t>
            </a:r>
            <a:endParaRPr lang="cs-CZ" sz="1600" dirty="0"/>
          </a:p>
        </p:txBody>
      </p:sp>
      <p:sp>
        <p:nvSpPr>
          <p:cNvPr id="84" name="Obdélník 83"/>
          <p:cNvSpPr/>
          <p:nvPr/>
        </p:nvSpPr>
        <p:spPr>
          <a:xfrm>
            <a:off x="3078534" y="3441039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UČITELKA MARIE VESELÁ</a:t>
            </a:r>
            <a:endParaRPr lang="cs-CZ" sz="1600" dirty="0"/>
          </a:p>
        </p:txBody>
      </p:sp>
      <p:sp>
        <p:nvSpPr>
          <p:cNvPr id="85" name="Obdélník 84"/>
          <p:cNvSpPr/>
          <p:nvPr/>
        </p:nvSpPr>
        <p:spPr>
          <a:xfrm>
            <a:off x="4837995" y="3441039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SOUSED MILAN HOLÝ</a:t>
            </a:r>
            <a:endParaRPr lang="cs-CZ" sz="1600" dirty="0"/>
          </a:p>
        </p:txBody>
      </p:sp>
      <p:sp>
        <p:nvSpPr>
          <p:cNvPr id="86" name="Obdélník 85"/>
          <p:cNvSpPr/>
          <p:nvPr/>
        </p:nvSpPr>
        <p:spPr>
          <a:xfrm>
            <a:off x="3069230" y="4010844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ZEDNÍK JAN RYBA</a:t>
            </a:r>
            <a:endParaRPr lang="cs-CZ" sz="1600" dirty="0"/>
          </a:p>
        </p:txBody>
      </p:sp>
      <p:sp>
        <p:nvSpPr>
          <p:cNvPr id="87" name="Obdélník 86"/>
          <p:cNvSpPr/>
          <p:nvPr/>
        </p:nvSpPr>
        <p:spPr>
          <a:xfrm>
            <a:off x="4820205" y="4010844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FOTBALISTA PETR ČECH</a:t>
            </a:r>
            <a:endParaRPr lang="cs-CZ" sz="1600" dirty="0"/>
          </a:p>
        </p:txBody>
      </p:sp>
      <p:sp>
        <p:nvSpPr>
          <p:cNvPr id="88" name="Obdélník 87"/>
          <p:cNvSpPr/>
          <p:nvPr/>
        </p:nvSpPr>
        <p:spPr>
          <a:xfrm>
            <a:off x="3074431" y="4565103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SOUSED MILAN NOVÁK</a:t>
            </a:r>
            <a:endParaRPr lang="cs-CZ" sz="1600" dirty="0"/>
          </a:p>
        </p:txBody>
      </p:sp>
      <p:sp>
        <p:nvSpPr>
          <p:cNvPr id="89" name="Obdélník 88"/>
          <p:cNvSpPr/>
          <p:nvPr/>
        </p:nvSpPr>
        <p:spPr>
          <a:xfrm>
            <a:off x="4820205" y="4555159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SOUSED MILAN HOLÝ</a:t>
            </a:r>
            <a:endParaRPr lang="cs-CZ" sz="1600" dirty="0"/>
          </a:p>
        </p:txBody>
      </p:sp>
      <p:sp>
        <p:nvSpPr>
          <p:cNvPr id="90" name="Obdélník 89"/>
          <p:cNvSpPr/>
          <p:nvPr/>
        </p:nvSpPr>
        <p:spPr>
          <a:xfrm>
            <a:off x="3080853" y="5112705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SPOLUŽAČKA PETRA MALÁ</a:t>
            </a:r>
            <a:endParaRPr lang="cs-CZ" sz="1600" dirty="0"/>
          </a:p>
        </p:txBody>
      </p:sp>
      <p:sp>
        <p:nvSpPr>
          <p:cNvPr id="91" name="Obdélník 90"/>
          <p:cNvSpPr/>
          <p:nvPr/>
        </p:nvSpPr>
        <p:spPr>
          <a:xfrm>
            <a:off x="4823052" y="5112705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UČITELKA MARIE VESELÁ</a:t>
            </a:r>
            <a:endParaRPr lang="cs-CZ" sz="1600" dirty="0"/>
          </a:p>
        </p:txBody>
      </p:sp>
      <p:sp>
        <p:nvSpPr>
          <p:cNvPr id="92" name="Obdélník 91"/>
          <p:cNvSpPr/>
          <p:nvPr/>
        </p:nvSpPr>
        <p:spPr>
          <a:xfrm>
            <a:off x="3069230" y="5664330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PANÍ JANA KRÁSNÁ</a:t>
            </a:r>
            <a:endParaRPr lang="cs-CZ" sz="1600" dirty="0"/>
          </a:p>
        </p:txBody>
      </p:sp>
      <p:sp>
        <p:nvSpPr>
          <p:cNvPr id="93" name="Obdélník 92"/>
          <p:cNvSpPr/>
          <p:nvPr/>
        </p:nvSpPr>
        <p:spPr>
          <a:xfrm>
            <a:off x="4823052" y="5674274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PANÍ LUCIE BÍLÁ</a:t>
            </a:r>
            <a:endParaRPr lang="cs-CZ" sz="1600" dirty="0"/>
          </a:p>
        </p:txBody>
      </p:sp>
      <p:sp>
        <p:nvSpPr>
          <p:cNvPr id="94" name="Obdélník 93"/>
          <p:cNvSpPr/>
          <p:nvPr/>
        </p:nvSpPr>
        <p:spPr>
          <a:xfrm>
            <a:off x="4804405" y="6223207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ZEDNÍK JAN RYBA</a:t>
            </a:r>
            <a:endParaRPr lang="cs-CZ" sz="1600" dirty="0"/>
          </a:p>
        </p:txBody>
      </p:sp>
      <p:sp>
        <p:nvSpPr>
          <p:cNvPr id="95" name="Obdélník 94"/>
          <p:cNvSpPr/>
          <p:nvPr/>
        </p:nvSpPr>
        <p:spPr>
          <a:xfrm>
            <a:off x="3069230" y="6195268"/>
            <a:ext cx="158417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ŘIDIČ PETR NOVÁK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2165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</p:childTnLst>
        </p:cTn>
      </p:par>
    </p:tnLst>
    <p:bldLst>
      <p:bldP spid="69" grpId="0" animBg="1"/>
      <p:bldP spid="80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29889"/>
            <a:ext cx="8568952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Spoj šipkou vhodná obecná a vlastní jména. Spojení napiš. Kontrolu proveď </a:t>
            </a:r>
            <a:r>
              <a:rPr lang="cs-CZ" dirty="0" smtClean="0">
                <a:solidFill>
                  <a:schemeClr val="bg1"/>
                </a:solidFill>
              </a:rPr>
              <a:t>kliknutím.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980728"/>
            <a:ext cx="4032448" cy="518457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956335"/>
            <a:ext cx="407079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MĚSTO                             STARÝ KRAMOLÍN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ŘEKA                                KAREL HLUCHÝ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HORA                              HORŠOVSKÝ TÝN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KUCHAŘKA                     ČESKÝ LES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KOČKA                             MILEŠOVKA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VESNICE                           PIVOŃKA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POHOŘÍ                           OLGA JANŮ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ŘEDITEL                            BEROUNKA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POTOK                              MICINKA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114056" y="4141320"/>
            <a:ext cx="1891158" cy="1604512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233263" y="2093952"/>
            <a:ext cx="1771951" cy="3086862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233263" y="3140968"/>
            <a:ext cx="1322513" cy="1483479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233263" y="1421784"/>
            <a:ext cx="1524921" cy="2719536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092479" y="3648561"/>
            <a:ext cx="1616150" cy="2097271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403648" y="3140968"/>
            <a:ext cx="1354536" cy="1483479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957984" y="2549710"/>
            <a:ext cx="1750645" cy="945781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971600" y="2071595"/>
            <a:ext cx="1737029" cy="3109219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114056" y="1421784"/>
            <a:ext cx="1441720" cy="999104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4355976" y="980728"/>
            <a:ext cx="4536504" cy="518457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1003702"/>
            <a:ext cx="445506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79104" y="971664"/>
            <a:ext cx="2208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město Horšovský Týn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33979" y="1552004"/>
            <a:ext cx="1580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řeka Berounka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2173" y="2102294"/>
            <a:ext cx="1664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hora Milešovka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06159" y="2669155"/>
            <a:ext cx="2036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kuchařka Olga Janů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48855" y="3203684"/>
            <a:ext cx="1550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kočka Micinka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48778" y="3757435"/>
            <a:ext cx="2350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vesnice Starý Kramolín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44820" y="4255115"/>
            <a:ext cx="1758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pohoří Český les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92052" y="4811482"/>
            <a:ext cx="2064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ředitel Karel Hluchý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02732" y="5376500"/>
            <a:ext cx="1562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potok Pivoňka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5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8" grpId="0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107"/>
            <a:ext cx="447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 použit </a:t>
            </a:r>
            <a:r>
              <a:rPr lang="cs-CZ" dirty="0" smtClean="0"/>
              <a:t>pouze vlastní </a:t>
            </a:r>
            <a:r>
              <a:rPr lang="cs-CZ" dirty="0" smtClean="0"/>
              <a:t>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2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lampy</Template>
  <TotalTime>590</TotalTime>
  <Words>649</Words>
  <Application>Microsoft Office PowerPoint</Application>
  <PresentationFormat>Předvádění na obrazovce (4:3)</PresentationFormat>
  <Paragraphs>155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Lantern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39</cp:revision>
  <dcterms:created xsi:type="dcterms:W3CDTF">2012-05-22T18:41:39Z</dcterms:created>
  <dcterms:modified xsi:type="dcterms:W3CDTF">2012-07-11T12:49:16Z</dcterms:modified>
</cp:coreProperties>
</file>