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3" r:id="rId8"/>
    <p:sldId id="261" r:id="rId9"/>
    <p:sldId id="264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4FB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664" y="-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82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17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2877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8051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059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4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015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982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74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883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5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20000"/>
                <a:lumOff val="80000"/>
              </a:schemeClr>
            </a:gs>
            <a:gs pos="76000">
              <a:srgbClr val="FFFF00"/>
            </a:gs>
            <a:gs pos="100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452215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38" y="2708920"/>
            <a:ext cx="8304680" cy="9876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94207" y="476672"/>
            <a:ext cx="583249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Výchova ke zdraví</a:t>
            </a:r>
            <a:endParaRPr lang="cs-CZ" sz="6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4725144"/>
            <a:ext cx="63428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VY_32_INOVACE_14_20_neaktivita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953391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31290"/>
            <a:ext cx="46324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Neaktivita</a:t>
            </a:r>
            <a:endParaRPr lang="cs-CZ" sz="80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013" y="1268760"/>
            <a:ext cx="927209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Neaktivita je opak aktivity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Neaktivní člověk, rychleji </a:t>
            </a:r>
            <a:r>
              <a:rPr lang="cs-CZ" sz="2800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přibývá na váze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lenoší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Neaktivita se projevuje nejen u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dospělých,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některé děti </a:t>
            </a:r>
          </a:p>
          <a:p>
            <a:pPr marL="285750" indent="-285750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sedí u počítače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televize s mísou plnou </a:t>
            </a:r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jídla</a:t>
            </a:r>
            <a:endParaRPr lang="cs-CZ" sz="28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nejeví </a:t>
            </a: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žádný zájem </a:t>
            </a: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tělesný </a:t>
            </a: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4855">
            <a:off x="5184093" y="4007287"/>
            <a:ext cx="2823666" cy="2400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93528">
            <a:off x="837812" y="3964854"/>
            <a:ext cx="3550882" cy="2363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907721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500" y="188640"/>
            <a:ext cx="8568952" cy="2246769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 si neaktivitou </a:t>
            </a: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lověk nezpůsobil </a:t>
            </a: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 zdravotních </a:t>
            </a: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problémů, 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 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sobě zapracovat a věnovat se více sportu nebo alespoň  se trochu zabývat 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nějakou pohybovou aktivitou (např. rychlou chůzí).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>
            <a:endCxn id="12" idx="1"/>
          </p:cNvCxnSpPr>
          <p:nvPr/>
        </p:nvCxnSpPr>
        <p:spPr>
          <a:xfrm>
            <a:off x="4644008" y="3068960"/>
            <a:ext cx="1584176" cy="228476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endCxn id="13" idx="1"/>
          </p:cNvCxnSpPr>
          <p:nvPr/>
        </p:nvCxnSpPr>
        <p:spPr>
          <a:xfrm>
            <a:off x="4644008" y="3068960"/>
            <a:ext cx="1584176" cy="1123151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228184" y="2924944"/>
            <a:ext cx="2478514" cy="74498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nadváha</a:t>
            </a:r>
            <a:endParaRPr lang="cs-CZ" sz="3600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28184" y="3832314"/>
            <a:ext cx="2478516" cy="719594"/>
          </a:xfrm>
          <a:prstGeom prst="rect">
            <a:avLst/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obezita</a:t>
            </a:r>
            <a:endParaRPr lang="cs-CZ" sz="3600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1520" y="2780928"/>
            <a:ext cx="4450060" cy="90127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zvýšená hmotnost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61048"/>
            <a:ext cx="3960440" cy="2636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907721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563888" y="2383844"/>
            <a:ext cx="1896108" cy="1896108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nástroj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prevence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893350" y="32544"/>
            <a:ext cx="1424248" cy="1282443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3893350" y="5445224"/>
            <a:ext cx="1424248" cy="1282443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TANEC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7101668" y="2719830"/>
            <a:ext cx="1424248" cy="1282443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CHŮZE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821060" y="2719830"/>
            <a:ext cx="1424248" cy="1282443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PLAVÁNÍ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5453472" y="1495694"/>
            <a:ext cx="1424248" cy="1282443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5453472" y="3943966"/>
            <a:ext cx="1424248" cy="1282443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POSILOVÁNÍ</a:t>
            </a:r>
            <a:endParaRPr lang="cs-CZ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2333228" y="3943966"/>
            <a:ext cx="1424248" cy="1282443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AEROBIC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333228" y="1495694"/>
            <a:ext cx="1424248" cy="1282443"/>
          </a:xfrm>
          <a:prstGeom prst="ellipse">
            <a:avLst/>
          </a:prstGeom>
          <a:solidFill>
            <a:srgbClr val="FFC000"/>
          </a:solidFill>
          <a:ln>
            <a:solidFill>
              <a:schemeClr val="bg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TRÉNINK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>
            <a:stCxn id="3" idx="0"/>
            <a:endCxn id="4" idx="4"/>
          </p:cNvCxnSpPr>
          <p:nvPr/>
        </p:nvCxnSpPr>
        <p:spPr>
          <a:xfrm flipV="1">
            <a:off x="4511942" y="1314987"/>
            <a:ext cx="93532" cy="1068857"/>
          </a:xfrm>
          <a:prstGeom prst="straightConnector1">
            <a:avLst/>
          </a:prstGeom>
          <a:ln w="698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3" idx="6"/>
            <a:endCxn id="6" idx="2"/>
          </p:cNvCxnSpPr>
          <p:nvPr/>
        </p:nvCxnSpPr>
        <p:spPr>
          <a:xfrm>
            <a:off x="5459996" y="3331898"/>
            <a:ext cx="1641672" cy="29154"/>
          </a:xfrm>
          <a:prstGeom prst="straightConnector1">
            <a:avLst/>
          </a:prstGeom>
          <a:ln w="698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3" idx="4"/>
            <a:endCxn id="5" idx="0"/>
          </p:cNvCxnSpPr>
          <p:nvPr/>
        </p:nvCxnSpPr>
        <p:spPr>
          <a:xfrm>
            <a:off x="4511942" y="4279952"/>
            <a:ext cx="93532" cy="1165272"/>
          </a:xfrm>
          <a:prstGeom prst="straightConnector1">
            <a:avLst/>
          </a:prstGeom>
          <a:ln w="698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3" idx="2"/>
            <a:endCxn id="7" idx="6"/>
          </p:cNvCxnSpPr>
          <p:nvPr/>
        </p:nvCxnSpPr>
        <p:spPr>
          <a:xfrm flipH="1">
            <a:off x="2245308" y="3331898"/>
            <a:ext cx="1318580" cy="29154"/>
          </a:xfrm>
          <a:prstGeom prst="straightConnector1">
            <a:avLst/>
          </a:prstGeom>
          <a:ln w="698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3" idx="1"/>
          </p:cNvCxnSpPr>
          <p:nvPr/>
        </p:nvCxnSpPr>
        <p:spPr>
          <a:xfrm flipH="1" flipV="1">
            <a:off x="3491880" y="2383844"/>
            <a:ext cx="349687" cy="277679"/>
          </a:xfrm>
          <a:prstGeom prst="straightConnector1">
            <a:avLst/>
          </a:prstGeom>
          <a:ln w="698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3" idx="7"/>
          </p:cNvCxnSpPr>
          <p:nvPr/>
        </p:nvCxnSpPr>
        <p:spPr>
          <a:xfrm flipV="1">
            <a:off x="5182317" y="2383844"/>
            <a:ext cx="397795" cy="277679"/>
          </a:xfrm>
          <a:prstGeom prst="straightConnector1">
            <a:avLst/>
          </a:prstGeom>
          <a:ln w="698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3" idx="3"/>
          </p:cNvCxnSpPr>
          <p:nvPr/>
        </p:nvCxnSpPr>
        <p:spPr>
          <a:xfrm flipH="1">
            <a:off x="3491880" y="4002273"/>
            <a:ext cx="349687" cy="277679"/>
          </a:xfrm>
          <a:prstGeom prst="straightConnector1">
            <a:avLst/>
          </a:prstGeom>
          <a:ln w="698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3" idx="5"/>
          </p:cNvCxnSpPr>
          <p:nvPr/>
        </p:nvCxnSpPr>
        <p:spPr>
          <a:xfrm>
            <a:off x="5182317" y="4002273"/>
            <a:ext cx="277679" cy="277679"/>
          </a:xfrm>
          <a:prstGeom prst="straightConnector1">
            <a:avLst/>
          </a:prstGeom>
          <a:ln w="698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4610553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78762" y="5085184"/>
            <a:ext cx="732816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 následujícím snímku bude</a:t>
            </a:r>
          </a:p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následovat tajenka…</a:t>
            </a:r>
            <a:endParaRPr lang="cs-CZ" sz="4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108520" y="445344"/>
            <a:ext cx="93610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800" dirty="0"/>
          </a:p>
        </p:txBody>
      </p:sp>
      <p:sp>
        <p:nvSpPr>
          <p:cNvPr id="6" name="Vývojový diagram: sloučení 5"/>
          <p:cNvSpPr/>
          <p:nvPr/>
        </p:nvSpPr>
        <p:spPr>
          <a:xfrm>
            <a:off x="126280" y="188640"/>
            <a:ext cx="8910216" cy="5112568"/>
          </a:xfrm>
          <a:prstGeom prst="flowChartMerge">
            <a:avLst/>
          </a:prstGeom>
          <a:gradFill>
            <a:gsLst>
              <a:gs pos="0">
                <a:srgbClr val="00B050"/>
              </a:gs>
              <a:gs pos="45000">
                <a:srgbClr val="00B0F0"/>
              </a:gs>
              <a:gs pos="70000">
                <a:schemeClr val="accent2">
                  <a:lumMod val="60000"/>
                  <a:lumOff val="40000"/>
                </a:schemeClr>
              </a:gs>
              <a:gs pos="100000">
                <a:schemeClr val="accent4"/>
              </a:gs>
            </a:gsLst>
            <a:lin ang="162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Nedostatek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tělesné aktivity zvyšuje </a:t>
            </a:r>
          </a:p>
          <a:p>
            <a:pPr algn="ctr"/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výskyt nadváhy, obezity </a:t>
            </a:r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 návaznosti  s tím i četných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chronických  onemocnění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(kardiovaskulární</a:t>
            </a:r>
          </a:p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choroby a diabetes), 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snižují kvalitu života,</a:t>
            </a:r>
          </a:p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ohrožují život</a:t>
            </a:r>
          </a:p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jedinců.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907721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4248" y="116632"/>
            <a:ext cx="7647030" cy="12618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může způsobit neaktivita?</a:t>
            </a:r>
          </a:p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Odpověď najdeš v tajence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72024" y="3782864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2024" y="4200699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2024" y="4635674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2024" y="5067722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2024" y="5499770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2024" y="5917605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2024" y="6352580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04072" y="378286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04072" y="4200699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04072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04072" y="5067722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04072" y="549977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04072" y="5917605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04072" y="635258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36120" y="378286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36120" y="4200699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36120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36120" y="5067722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36120" y="549977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36120" y="5917605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36120" y="635258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068168" y="378286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068168" y="4200699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068168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068168" y="5067722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068168" y="549977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068168" y="635258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500216" y="4200699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500216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500216" y="5067722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500216" y="635258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932264" y="4200699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932264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043832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2475880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2475880" y="5917605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2907928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2907928" y="5067722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2907928" y="5917605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339976" y="378286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339976" y="4635674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3339976" y="5067722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339976" y="549977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3339976" y="5917605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2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339976" y="6352580"/>
            <a:ext cx="432048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038290" y="3782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470338" y="42320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742146" y="46692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606242" y="509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985685" y="55137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174194" y="596955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038290" y="63839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198" y="4851698"/>
            <a:ext cx="1916238" cy="1923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8678678" y="63496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10" y="5134136"/>
            <a:ext cx="1983822" cy="1670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251520" y="53290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074" y="2802379"/>
            <a:ext cx="1916238" cy="183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8710626" y="42320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8" y="2879547"/>
            <a:ext cx="1656736" cy="2144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100677" y="31566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068" y="1430613"/>
            <a:ext cx="2237234" cy="2237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1971807" y="3196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80" name="Picture 8" descr="http://www.sedi-fruits.at/images/img-big/erdbeere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024" y="1342236"/>
            <a:ext cx="3552516" cy="23683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6363940" y="17008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9077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6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3" grpId="0" animBg="1"/>
      <p:bldP spid="34" grpId="0" animBg="1"/>
      <p:bldP spid="35" grpId="0" animBg="1"/>
      <p:bldP spid="38" grpId="0" animBg="1"/>
      <p:bldP spid="40" grpId="0" animBg="1"/>
      <p:bldP spid="41" grpId="0" animBg="1"/>
      <p:bldP spid="55" grpId="0" animBg="1"/>
      <p:bldP spid="62" grpId="0" animBg="1"/>
      <p:bldP spid="65" grpId="0" animBg="1"/>
      <p:bldP spid="69" grpId="0" animBg="1"/>
      <p:bldP spid="70" grpId="0" animBg="1"/>
      <p:bldP spid="72" grpId="0" animBg="1"/>
      <p:bldP spid="74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/>
      <p:bldP spid="82" grpId="0"/>
      <p:bldP spid="83" grpId="0"/>
      <p:bldP spid="84" grpId="0"/>
      <p:bldP spid="85" grpId="0"/>
      <p:bldP spid="86" grpId="0"/>
      <p:bldP spid="87" grpId="0"/>
      <p:bldP spid="56" grpId="0"/>
      <p:bldP spid="58" grpId="0"/>
      <p:bldP spid="60" grpId="0"/>
      <p:bldP spid="63" grpId="0"/>
      <p:bldP spid="64" grpId="0"/>
      <p:bldP spid="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72024" y="3782864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2024" y="4200699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2024" y="4635674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2024" y="5067722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2024" y="5499770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2024" y="5917605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2024" y="6352580"/>
            <a:ext cx="4320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8" descr="partyflags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341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partyflags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0648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partyflags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3552825" cy="857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603" y="-497036"/>
            <a:ext cx="3275397" cy="76328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28" y="-344636"/>
            <a:ext cx="3275397" cy="76328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onfetti3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-314548"/>
            <a:ext cx="3275397" cy="76328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113792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4754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70" y="116632"/>
            <a:ext cx="9059788" cy="126188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ještě může způsobit neaktivita?</a:t>
            </a:r>
          </a:p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Odpověď najdeš v tajence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6802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8850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0898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946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994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37042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77596" y="3751957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09644" y="3751957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41692" y="3751957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3740" y="3751957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7836" y="3751957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708850" y="3319909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40898" y="3319909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47136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79184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711232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143280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575328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007376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439424" y="5042198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846342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278390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710438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142486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574534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006582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438630" y="461015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845548" y="5900762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141692" y="5900762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005788" y="5900762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2844754" y="5468714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276802" y="5468714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140898" y="5468714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004994" y="5468714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5437042" y="5468714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004994" y="6332810"/>
            <a:ext cx="432048" cy="432048"/>
          </a:xfrm>
          <a:prstGeom prst="rect">
            <a:avLst/>
          </a:prstGeom>
          <a:solidFill>
            <a:srgbClr val="B54F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909935" y="37833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41983" y="33634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774031" y="295057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197014" y="29456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638127" y="341398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072557" y="38087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502223" y="338262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0" name="Picture 4" descr="http://obrazky.superia.cz/nahled-velky/nanu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877471"/>
            <a:ext cx="996279" cy="27985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ovéPole 48"/>
          <p:cNvSpPr txBox="1"/>
          <p:nvPr/>
        </p:nvSpPr>
        <p:spPr>
          <a:xfrm>
            <a:off x="8042719" y="60589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2" name="Picture 6" descr="http://www.g-obchod.cz/obrazek/3448-M%C4%9Bstsk%C3%BD_batoh_Magi_city_25_(%C4%8Dern%C3%BD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84632"/>
            <a:ext cx="2264202" cy="22642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extovéPole 50"/>
          <p:cNvSpPr txBox="1"/>
          <p:nvPr/>
        </p:nvSpPr>
        <p:spPr>
          <a:xfrm>
            <a:off x="1979712" y="46415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834260"/>
            <a:ext cx="1940888" cy="194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6012734" y="633281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034" y="1607422"/>
            <a:ext cx="2983629" cy="1991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8550387" y="16074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87" y="1059060"/>
            <a:ext cx="2219873" cy="1891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9" name="TextovéPole 58"/>
          <p:cNvSpPr txBox="1"/>
          <p:nvPr/>
        </p:nvSpPr>
        <p:spPr>
          <a:xfrm>
            <a:off x="1979712" y="10198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6717" y="2824282"/>
            <a:ext cx="2774501" cy="162520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323528" y="31653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764" y="1484051"/>
            <a:ext cx="1243267" cy="1744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" name="TextovéPole 60"/>
          <p:cNvSpPr txBox="1"/>
          <p:nvPr/>
        </p:nvSpPr>
        <p:spPr>
          <a:xfrm>
            <a:off x="5396774" y="27609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90772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26" grpId="0" animBg="1"/>
      <p:bldP spid="27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8" grpId="0" animBg="1"/>
      <p:bldP spid="50" grpId="0" animBg="1"/>
      <p:bldP spid="52" grpId="0" animBg="1"/>
      <p:bldP spid="53" grpId="0" animBg="1"/>
      <p:bldP spid="55" grpId="0" animBg="1"/>
      <p:bldP spid="57" grpId="0" animBg="1"/>
      <p:bldP spid="58" grpId="0" animBg="1"/>
      <p:bldP spid="64" grpId="0" animBg="1"/>
      <p:bldP spid="66" grpId="0"/>
      <p:bldP spid="67" grpId="0"/>
      <p:bldP spid="68" grpId="0"/>
      <p:bldP spid="69" grpId="0"/>
      <p:bldP spid="70" grpId="0"/>
      <p:bldP spid="71" grpId="0"/>
      <p:bldP spid="72" grpId="0"/>
      <p:bldP spid="49" grpId="0"/>
      <p:bldP spid="51" grpId="0"/>
      <p:bldP spid="54" grpId="0"/>
      <p:bldP spid="56" grpId="0"/>
      <p:bldP spid="59" grpId="0"/>
      <p:bldP spid="60" grpId="0"/>
      <p:bldP spid="6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4754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6802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08850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0898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946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994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37042" y="4178102"/>
            <a:ext cx="43204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8" descr="Smiles Gifs Images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120" y="260648"/>
            <a:ext cx="2592288" cy="25922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Smiles Gifs Images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14" y="178543"/>
            <a:ext cx="1871262" cy="1871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Smiles Gifs Images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802" y="1556793"/>
            <a:ext cx="2264646" cy="22646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072371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31338" y="4465"/>
            <a:ext cx="1731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Popis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7062" y="1268760"/>
            <a:ext cx="838017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2. snímek </a:t>
            </a:r>
            <a:r>
              <a:rPr lang="cs-CZ" sz="2800" dirty="0">
                <a:solidFill>
                  <a:schemeClr val="bg1"/>
                </a:solidFill>
              </a:rPr>
              <a:t>–slouží k </a:t>
            </a:r>
            <a:r>
              <a:rPr lang="cs-CZ" sz="28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3. snímek </a:t>
            </a:r>
            <a:r>
              <a:rPr lang="cs-CZ" sz="2800" dirty="0">
                <a:solidFill>
                  <a:schemeClr val="bg1"/>
                </a:solidFill>
              </a:rPr>
              <a:t>–slouží k </a:t>
            </a:r>
            <a:r>
              <a:rPr lang="cs-CZ" sz="28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4. snímek </a:t>
            </a:r>
            <a:r>
              <a:rPr lang="cs-CZ" sz="2800" dirty="0">
                <a:solidFill>
                  <a:schemeClr val="bg1"/>
                </a:solidFill>
              </a:rPr>
              <a:t>–slouží k </a:t>
            </a:r>
            <a:r>
              <a:rPr lang="cs-CZ" sz="28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6. snímek – žáci interaktivním perem 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7. snímek –</a:t>
            </a:r>
            <a:r>
              <a:rPr lang="cs-CZ" sz="2800" i="1" dirty="0">
                <a:solidFill>
                  <a:schemeClr val="bg1"/>
                </a:solidFill>
              </a:rPr>
              <a:t>správné vypracování z předchozího </a:t>
            </a:r>
            <a:r>
              <a:rPr lang="cs-CZ" sz="2800" i="1" dirty="0" smtClean="0">
                <a:solidFill>
                  <a:schemeClr val="bg1"/>
                </a:solidFill>
              </a:rPr>
              <a:t>snímku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8. snímek </a:t>
            </a:r>
            <a:r>
              <a:rPr lang="cs-CZ" sz="2800" dirty="0">
                <a:solidFill>
                  <a:schemeClr val="bg1"/>
                </a:solidFill>
              </a:rPr>
              <a:t>–žáci interaktivním perem vyluští </a:t>
            </a:r>
            <a:r>
              <a:rPr lang="cs-CZ" sz="2800" dirty="0" smtClean="0">
                <a:solidFill>
                  <a:schemeClr val="bg1"/>
                </a:solidFill>
              </a:rPr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9. snímek – </a:t>
            </a:r>
            <a:r>
              <a:rPr lang="cs-CZ" sz="2800" i="1" dirty="0" smtClean="0">
                <a:solidFill>
                  <a:schemeClr val="bg1"/>
                </a:solidFill>
              </a:rPr>
              <a:t>správné vypracování z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10.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11. snímek – zdroje</a:t>
            </a:r>
          </a:p>
        </p:txBody>
      </p:sp>
    </p:spTree>
    <p:extLst>
      <p:ext uri="{BB962C8B-B14F-4D97-AF65-F5344CB8AC3E}">
        <p14:creationId xmlns="" xmlns:p14="http://schemas.microsoft.com/office/powerpoint/2010/main" val="2990772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63103" y="188640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89050"/>
            <a:ext cx="799064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</a:rPr>
              <a:t>Obrázek  1 -http://img.reflex.cz/static/</a:t>
            </a:r>
            <a:r>
              <a:rPr lang="cs-CZ" sz="1200" dirty="0" err="1">
                <a:solidFill>
                  <a:schemeClr val="bg1"/>
                </a:solidFill>
              </a:rPr>
              <a:t>old_reflex</a:t>
            </a:r>
            <a:r>
              <a:rPr lang="cs-CZ" sz="1200" dirty="0">
                <a:solidFill>
                  <a:schemeClr val="bg1"/>
                </a:solidFill>
              </a:rPr>
              <a:t>/2009/top/obezita/obezita_1.jpg 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2 -http://www.attraction.cz/cz/skins/default/images/motyl.jpg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3 -http://soutien67.free.fr/</a:t>
            </a:r>
            <a:r>
              <a:rPr lang="cs-CZ" sz="1200" dirty="0" err="1">
                <a:solidFill>
                  <a:schemeClr val="bg1"/>
                </a:solidFill>
              </a:rPr>
              <a:t>francais</a:t>
            </a:r>
            <a:r>
              <a:rPr lang="cs-CZ" sz="1200" dirty="0">
                <a:solidFill>
                  <a:schemeClr val="bg1"/>
                </a:solidFill>
              </a:rPr>
              <a:t>/niv01/</a:t>
            </a:r>
            <a:r>
              <a:rPr lang="cs-CZ" sz="1200" dirty="0" err="1">
                <a:solidFill>
                  <a:schemeClr val="bg1"/>
                </a:solidFill>
              </a:rPr>
              <a:t>theorie</a:t>
            </a:r>
            <a:r>
              <a:rPr lang="cs-CZ" sz="1200" dirty="0">
                <a:solidFill>
                  <a:schemeClr val="bg1"/>
                </a:solidFill>
              </a:rPr>
              <a:t>/</a:t>
            </a:r>
            <a:r>
              <a:rPr lang="cs-CZ" sz="1200" dirty="0" err="1">
                <a:solidFill>
                  <a:schemeClr val="bg1"/>
                </a:solidFill>
              </a:rPr>
              <a:t>abc</a:t>
            </a:r>
            <a:r>
              <a:rPr lang="cs-CZ" sz="1200" dirty="0">
                <a:solidFill>
                  <a:schemeClr val="bg1"/>
                </a:solidFill>
              </a:rPr>
              <a:t>/</a:t>
            </a:r>
            <a:r>
              <a:rPr lang="cs-CZ" sz="1200" dirty="0" err="1">
                <a:solidFill>
                  <a:schemeClr val="bg1"/>
                </a:solidFill>
              </a:rPr>
              <a:t>images</a:t>
            </a:r>
            <a:r>
              <a:rPr lang="cs-CZ" sz="1200" dirty="0">
                <a:solidFill>
                  <a:schemeClr val="bg1"/>
                </a:solidFill>
              </a:rPr>
              <a:t>/bonbon.jpg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4 -http://skolninovinysychrov.sweb.cz/pampeliska.jpg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5 -http://cukrarnamaja.unas.cz/</a:t>
            </a:r>
            <a:r>
              <a:rPr lang="cs-CZ" sz="1200" dirty="0" err="1">
                <a:solidFill>
                  <a:schemeClr val="bg1"/>
                </a:solidFill>
              </a:rPr>
              <a:t>img</a:t>
            </a:r>
            <a:r>
              <a:rPr lang="cs-CZ" sz="1200" dirty="0">
                <a:solidFill>
                  <a:schemeClr val="bg1"/>
                </a:solidFill>
              </a:rPr>
              <a:t>/l%C3%ADz%C3%A1tko.jpg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6 -http://shop.dela.cz/</a:t>
            </a:r>
            <a:r>
              <a:rPr lang="cs-CZ" sz="1200" dirty="0" err="1">
                <a:solidFill>
                  <a:schemeClr val="bg1"/>
                </a:solidFill>
              </a:rPr>
              <a:t>images</a:t>
            </a:r>
            <a:r>
              <a:rPr lang="cs-CZ" sz="1200" dirty="0">
                <a:solidFill>
                  <a:schemeClr val="bg1"/>
                </a:solidFill>
              </a:rPr>
              <a:t>/</a:t>
            </a:r>
            <a:r>
              <a:rPr lang="cs-CZ" sz="1200" dirty="0" err="1">
                <a:solidFill>
                  <a:schemeClr val="bg1"/>
                </a:solidFill>
              </a:rPr>
              <a:t>upload</a:t>
            </a:r>
            <a:r>
              <a:rPr lang="cs-CZ" sz="1200" dirty="0">
                <a:solidFill>
                  <a:schemeClr val="bg1"/>
                </a:solidFill>
              </a:rPr>
              <a:t>/s16327-antistres-kostka.jpeg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7 -http://www.sedi-fruits.at/images/img-big/erdbeere.png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8 -http://obrazky.superia.cz/</a:t>
            </a:r>
            <a:r>
              <a:rPr lang="cs-CZ" sz="1200" dirty="0" err="1">
                <a:solidFill>
                  <a:schemeClr val="bg1"/>
                </a:solidFill>
              </a:rPr>
              <a:t>nahled-velky</a:t>
            </a:r>
            <a:r>
              <a:rPr lang="cs-CZ" sz="1200" dirty="0">
                <a:solidFill>
                  <a:schemeClr val="bg1"/>
                </a:solidFill>
              </a:rPr>
              <a:t>/nanuk.png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9 -http://www.g-obchod.cz/obrazek/3448-M%C4%9Bstsk%C3%BD_batoh_Magi_city_25_(%C4%8Dern%C3%BD).jpg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10 -http://www.drevovyroba-pelikan.cz/userFiles/bedna1.jpg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11 -http://hadopasi.org/</a:t>
            </a:r>
            <a:r>
              <a:rPr lang="cs-CZ" sz="1200" dirty="0" err="1">
                <a:solidFill>
                  <a:schemeClr val="bg1"/>
                </a:solidFill>
              </a:rPr>
              <a:t>ostatni</a:t>
            </a:r>
            <a:r>
              <a:rPr lang="cs-CZ" sz="1200" dirty="0">
                <a:solidFill>
                  <a:schemeClr val="bg1"/>
                </a:solidFill>
              </a:rPr>
              <a:t>/</a:t>
            </a:r>
            <a:r>
              <a:rPr lang="cs-CZ" sz="1200" dirty="0" err="1">
                <a:solidFill>
                  <a:schemeClr val="bg1"/>
                </a:solidFill>
              </a:rPr>
              <a:t>JenTak</a:t>
            </a:r>
            <a:r>
              <a:rPr lang="cs-CZ" sz="1200" dirty="0">
                <a:solidFill>
                  <a:schemeClr val="bg1"/>
                </a:solidFill>
              </a:rPr>
              <a:t>/veverky/</a:t>
            </a:r>
            <a:r>
              <a:rPr lang="cs-CZ" sz="1200" dirty="0" err="1">
                <a:solidFill>
                  <a:schemeClr val="bg1"/>
                </a:solidFill>
              </a:rPr>
              <a:t>pictures</a:t>
            </a:r>
            <a:r>
              <a:rPr lang="cs-CZ" sz="1200" dirty="0">
                <a:solidFill>
                  <a:schemeClr val="bg1"/>
                </a:solidFill>
              </a:rPr>
              <a:t>/</a:t>
            </a:r>
            <a:r>
              <a:rPr lang="cs-CZ" sz="1200" dirty="0" err="1">
                <a:solidFill>
                  <a:schemeClr val="bg1"/>
                </a:solidFill>
              </a:rPr>
              <a:t>images</a:t>
            </a:r>
            <a:r>
              <a:rPr lang="cs-CZ" sz="1200" dirty="0">
                <a:solidFill>
                  <a:schemeClr val="bg1"/>
                </a:solidFill>
              </a:rPr>
              <a:t>/Veverka3.jpg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12 -http://www.didaktik.cz/images/vahy/vaha_demonstracni_xl.jpg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13 -http://www.pekarnakabat.cz/images/products/houska.png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14 -http://www.spolsp.net/svetla/lampa1.jpg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15 -http://i.iinfo.cz/rs2/460/watchTV_4-1051.jpg</a:t>
            </a:r>
          </a:p>
          <a:p>
            <a:r>
              <a:rPr lang="cs-CZ" sz="1200" dirty="0">
                <a:solidFill>
                  <a:schemeClr val="bg1"/>
                </a:solidFill>
              </a:rPr>
              <a:t>Obrázek  16 - http://</a:t>
            </a:r>
            <a:r>
              <a:rPr lang="cs-CZ" sz="1200" dirty="0" smtClean="0">
                <a:solidFill>
                  <a:schemeClr val="bg1"/>
                </a:solidFill>
              </a:rPr>
              <a:t>img.aktualne.centrum.cz/503/82/5038229-dite-u-pocitace.jpg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0179" y="4629566"/>
            <a:ext cx="70036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Autorem materiálu a všech jeho částí, není-li uvedeno  jinak, je </a:t>
            </a:r>
            <a:r>
              <a:rPr lang="cs-CZ" sz="2400" dirty="0" smtClean="0">
                <a:solidFill>
                  <a:schemeClr val="bg1"/>
                </a:solidFill>
              </a:rPr>
              <a:t>Mgr. Hana </a:t>
            </a:r>
            <a:r>
              <a:rPr lang="cs-CZ" sz="2400" dirty="0" err="1" smtClean="0">
                <a:solidFill>
                  <a:schemeClr val="bg1"/>
                </a:solidFill>
              </a:rPr>
              <a:t>Pajkrtová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98" y="5589240"/>
            <a:ext cx="8340725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7843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403</Words>
  <Application>Microsoft Office PowerPoint</Application>
  <PresentationFormat>Předvádění na obrazovce (4:3)</PresentationFormat>
  <Paragraphs>126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Učitel</cp:lastModifiedBy>
  <cp:revision>27</cp:revision>
  <dcterms:created xsi:type="dcterms:W3CDTF">2011-10-23T09:12:02Z</dcterms:created>
  <dcterms:modified xsi:type="dcterms:W3CDTF">2012-09-25T06:40:19Z</dcterms:modified>
</cp:coreProperties>
</file>