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4" r:id="rId5"/>
    <p:sldId id="260" r:id="rId6"/>
    <p:sldId id="261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0" d="100"/>
          <a:sy n="60" d="100"/>
        </p:scale>
        <p:origin x="-60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4CD19-4D5A-4F24-B3F8-96160162A639}" type="datetimeFigureOut">
              <a:rPr lang="cs-CZ" smtClean="0"/>
              <a:t>22.9.2012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3CAE1-A842-4D2E-814E-ABD940330D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3017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4CD19-4D5A-4F24-B3F8-96160162A639}" type="datetimeFigureOut">
              <a:rPr lang="cs-CZ" smtClean="0"/>
              <a:t>22.9.2012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3CAE1-A842-4D2E-814E-ABD940330D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15497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4CD19-4D5A-4F24-B3F8-96160162A639}" type="datetimeFigureOut">
              <a:rPr lang="cs-CZ" smtClean="0"/>
              <a:t>22.9.2012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3CAE1-A842-4D2E-814E-ABD940330D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677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4CD19-4D5A-4F24-B3F8-96160162A639}" type="datetimeFigureOut">
              <a:rPr lang="cs-CZ" smtClean="0"/>
              <a:t>22.9.2012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3CAE1-A842-4D2E-814E-ABD940330D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59476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4CD19-4D5A-4F24-B3F8-96160162A639}" type="datetimeFigureOut">
              <a:rPr lang="cs-CZ" smtClean="0"/>
              <a:t>22.9.2012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3CAE1-A842-4D2E-814E-ABD940330D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1689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4CD19-4D5A-4F24-B3F8-96160162A639}" type="datetimeFigureOut">
              <a:rPr lang="cs-CZ" smtClean="0"/>
              <a:t>22.9.2012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3CAE1-A842-4D2E-814E-ABD940330D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51914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4CD19-4D5A-4F24-B3F8-96160162A639}" type="datetimeFigureOut">
              <a:rPr lang="cs-CZ" smtClean="0"/>
              <a:t>22.9.2012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3CAE1-A842-4D2E-814E-ABD940330D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6642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4CD19-4D5A-4F24-B3F8-96160162A639}" type="datetimeFigureOut">
              <a:rPr lang="cs-CZ" smtClean="0"/>
              <a:t>22.9.2012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3CAE1-A842-4D2E-814E-ABD940330D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88574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4CD19-4D5A-4F24-B3F8-96160162A639}" type="datetimeFigureOut">
              <a:rPr lang="cs-CZ" smtClean="0"/>
              <a:t>22.9.2012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3CAE1-A842-4D2E-814E-ABD940330D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03728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4CD19-4D5A-4F24-B3F8-96160162A639}" type="datetimeFigureOut">
              <a:rPr lang="cs-CZ" smtClean="0"/>
              <a:t>22.9.2012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3CAE1-A842-4D2E-814E-ABD940330D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52097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4CD19-4D5A-4F24-B3F8-96160162A639}" type="datetimeFigureOut">
              <a:rPr lang="cs-CZ" smtClean="0"/>
              <a:t>22.9.2012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3CAE1-A842-4D2E-814E-ABD940330D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7661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04CD19-4D5A-4F24-B3F8-96160162A639}" type="datetimeFigureOut">
              <a:rPr lang="cs-CZ" smtClean="0"/>
              <a:t>22.9.2012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A3CAE1-A842-4D2E-814E-ABD940330D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56699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Jazykové skupiny (rodiny)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u="sng" dirty="0"/>
              <a:t>i</a:t>
            </a:r>
            <a:r>
              <a:rPr lang="cs-CZ" u="sng" dirty="0" smtClean="0"/>
              <a:t>ndoevropská </a:t>
            </a:r>
          </a:p>
          <a:p>
            <a:r>
              <a:rPr lang="cs-CZ" u="sng" dirty="0" smtClean="0"/>
              <a:t>ugrofinská</a:t>
            </a:r>
            <a:r>
              <a:rPr lang="cs-CZ" dirty="0" smtClean="0"/>
              <a:t> – maďarština finština, estonština aj.</a:t>
            </a:r>
          </a:p>
          <a:p>
            <a:r>
              <a:rPr lang="cs-CZ" u="sng" dirty="0" smtClean="0"/>
              <a:t>altajská</a:t>
            </a:r>
            <a:r>
              <a:rPr lang="cs-CZ" dirty="0" smtClean="0"/>
              <a:t>( turkotatarské, mongolské aj.)</a:t>
            </a:r>
          </a:p>
          <a:p>
            <a:r>
              <a:rPr lang="cs-CZ" u="sng" dirty="0" smtClean="0"/>
              <a:t>korejština, japonština, čínština</a:t>
            </a:r>
          </a:p>
          <a:p>
            <a:r>
              <a:rPr lang="cs-CZ" u="sng" dirty="0" smtClean="0"/>
              <a:t>austroasijská</a:t>
            </a:r>
            <a:r>
              <a:rPr lang="cs-CZ" dirty="0" smtClean="0"/>
              <a:t> (vietnamština)</a:t>
            </a:r>
          </a:p>
          <a:p>
            <a:r>
              <a:rPr lang="cs-CZ" u="sng" dirty="0" smtClean="0"/>
              <a:t>jazyky africké, semitohamitské </a:t>
            </a:r>
            <a:r>
              <a:rPr lang="cs-CZ" dirty="0" smtClean="0"/>
              <a:t>(hebrejština, aramejština, arabština), </a:t>
            </a:r>
            <a:r>
              <a:rPr lang="cs-CZ" u="sng" dirty="0" smtClean="0"/>
              <a:t>jazyky kavkazské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0867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Indoevropské jazyky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cs-CZ" b="1" dirty="0" smtClean="0"/>
              <a:t>indické</a:t>
            </a:r>
          </a:p>
          <a:p>
            <a:pPr>
              <a:lnSpc>
                <a:spcPct val="90000"/>
              </a:lnSpc>
            </a:pPr>
            <a:r>
              <a:rPr lang="cs-CZ" b="1" dirty="0" smtClean="0"/>
              <a:t>íránské</a:t>
            </a:r>
          </a:p>
          <a:p>
            <a:pPr>
              <a:lnSpc>
                <a:spcPct val="90000"/>
              </a:lnSpc>
            </a:pPr>
            <a:r>
              <a:rPr lang="cs-CZ" b="1" dirty="0" smtClean="0"/>
              <a:t>řečtina</a:t>
            </a:r>
          </a:p>
          <a:p>
            <a:pPr>
              <a:lnSpc>
                <a:spcPct val="90000"/>
              </a:lnSpc>
            </a:pPr>
            <a:r>
              <a:rPr lang="cs-CZ" b="1" dirty="0"/>
              <a:t>a</a:t>
            </a:r>
            <a:r>
              <a:rPr lang="cs-CZ" b="1" dirty="0" smtClean="0"/>
              <a:t>lbánština a arménština</a:t>
            </a:r>
          </a:p>
          <a:p>
            <a:pPr>
              <a:lnSpc>
                <a:spcPct val="90000"/>
              </a:lnSpc>
            </a:pPr>
            <a:r>
              <a:rPr lang="cs-CZ" b="1" dirty="0" smtClean="0"/>
              <a:t>italické (latina),románské</a:t>
            </a:r>
          </a:p>
          <a:p>
            <a:pPr>
              <a:lnSpc>
                <a:spcPct val="90000"/>
              </a:lnSpc>
            </a:pPr>
            <a:r>
              <a:rPr lang="cs-CZ" b="1" dirty="0" smtClean="0"/>
              <a:t>keltské</a:t>
            </a:r>
          </a:p>
          <a:p>
            <a:pPr>
              <a:lnSpc>
                <a:spcPct val="90000"/>
              </a:lnSpc>
            </a:pPr>
            <a:r>
              <a:rPr lang="cs-CZ" b="1" dirty="0" smtClean="0"/>
              <a:t>germánské</a:t>
            </a:r>
          </a:p>
          <a:p>
            <a:pPr>
              <a:lnSpc>
                <a:spcPct val="90000"/>
              </a:lnSpc>
            </a:pPr>
            <a:r>
              <a:rPr lang="cs-CZ" b="1" dirty="0" smtClean="0"/>
              <a:t>baltské</a:t>
            </a:r>
          </a:p>
          <a:p>
            <a:pPr>
              <a:lnSpc>
                <a:spcPct val="90000"/>
              </a:lnSpc>
            </a:pPr>
            <a:r>
              <a:rPr lang="cs-CZ" b="1" dirty="0" smtClean="0"/>
              <a:t>slovanské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91750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Slovanské jazyky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None/>
            </a:pPr>
            <a:r>
              <a:rPr lang="cs-CZ" dirty="0"/>
              <a:t>s</a:t>
            </a:r>
            <a:r>
              <a:rPr lang="cs-CZ" dirty="0" smtClean="0"/>
              <a:t>polečný základ – </a:t>
            </a:r>
            <a:r>
              <a:rPr lang="cs-CZ" b="1" dirty="0" smtClean="0"/>
              <a:t>praslovanština</a:t>
            </a:r>
          </a:p>
          <a:p>
            <a:pPr>
              <a:lnSpc>
                <a:spcPct val="90000"/>
              </a:lnSpc>
              <a:buNone/>
            </a:pPr>
            <a:r>
              <a:rPr lang="cs-CZ" dirty="0" smtClean="0"/>
              <a:t>Skupiny slovanských jazyků:</a:t>
            </a:r>
          </a:p>
          <a:p>
            <a:pPr>
              <a:lnSpc>
                <a:spcPct val="90000"/>
              </a:lnSpc>
              <a:buNone/>
            </a:pPr>
            <a:r>
              <a:rPr lang="cs-CZ" dirty="0" smtClean="0"/>
              <a:t>a) </a:t>
            </a:r>
            <a:r>
              <a:rPr lang="cs-CZ" b="1" u="sng" dirty="0" smtClean="0"/>
              <a:t>západoslovanské</a:t>
            </a:r>
            <a:r>
              <a:rPr lang="cs-CZ" u="sng" dirty="0" smtClean="0"/>
              <a:t> </a:t>
            </a:r>
            <a:r>
              <a:rPr lang="cs-CZ" dirty="0" smtClean="0"/>
              <a:t>– </a:t>
            </a:r>
            <a:r>
              <a:rPr lang="cs-CZ" b="1" dirty="0" smtClean="0"/>
              <a:t>čeština</a:t>
            </a:r>
            <a:r>
              <a:rPr lang="cs-CZ" dirty="0" smtClean="0"/>
              <a:t>, slovenština, polština, lužická srbština</a:t>
            </a:r>
          </a:p>
          <a:p>
            <a:pPr>
              <a:lnSpc>
                <a:spcPct val="90000"/>
              </a:lnSpc>
              <a:buNone/>
            </a:pPr>
            <a:r>
              <a:rPr lang="cs-CZ" dirty="0" smtClean="0"/>
              <a:t>b) </a:t>
            </a:r>
            <a:r>
              <a:rPr lang="cs-CZ" b="1" u="sng" dirty="0" smtClean="0"/>
              <a:t>východoslovanské</a:t>
            </a:r>
            <a:r>
              <a:rPr lang="cs-CZ" u="sng" dirty="0" smtClean="0"/>
              <a:t> </a:t>
            </a:r>
            <a:r>
              <a:rPr lang="cs-CZ" dirty="0" smtClean="0"/>
              <a:t>– ruština, běloruština, ukrajinština</a:t>
            </a:r>
          </a:p>
          <a:p>
            <a:pPr>
              <a:lnSpc>
                <a:spcPct val="90000"/>
              </a:lnSpc>
              <a:buNone/>
            </a:pPr>
            <a:r>
              <a:rPr lang="cs-CZ" dirty="0" smtClean="0"/>
              <a:t>c) </a:t>
            </a:r>
            <a:r>
              <a:rPr lang="cs-CZ" b="1" u="sng" dirty="0" smtClean="0"/>
              <a:t>jihoslovanské</a:t>
            </a:r>
            <a:r>
              <a:rPr lang="cs-CZ" u="sng" dirty="0" smtClean="0"/>
              <a:t> </a:t>
            </a:r>
            <a:r>
              <a:rPr lang="cs-CZ" dirty="0" smtClean="0"/>
              <a:t>– slovinština, srbochorvatština, makedonština, bulharština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27549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Dvojí písmo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latinka</a:t>
            </a:r>
            <a:r>
              <a:rPr lang="cs-CZ" dirty="0" smtClean="0"/>
              <a:t> -  latinské písmo (Češi, Slováci, Poláci, Chorvaté aj.)</a:t>
            </a:r>
          </a:p>
          <a:p>
            <a:r>
              <a:rPr lang="cs-CZ" b="1" u="sng" dirty="0" smtClean="0"/>
              <a:t>azbuka</a:t>
            </a:r>
            <a:r>
              <a:rPr lang="cs-CZ" u="sng" dirty="0" smtClean="0"/>
              <a:t> </a:t>
            </a:r>
            <a:r>
              <a:rPr lang="cs-CZ" dirty="0" smtClean="0"/>
              <a:t> - z cyrilice (Rusové, Bělorusové, Ukrajinci, Bulhaři, Makedonci, Srbové aj.)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87345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Tx/>
              <a:buAutoNum type="alphaLcParenR"/>
            </a:pPr>
            <a:r>
              <a:rPr lang="cs-CZ" dirty="0" smtClean="0"/>
              <a:t>Do které podskupiny slovanských jazyků patří český jazyk?</a:t>
            </a:r>
          </a:p>
          <a:p>
            <a:pPr marL="514350" indent="-514350">
              <a:buFontTx/>
              <a:buAutoNum type="alphaLcParenR"/>
            </a:pPr>
            <a:r>
              <a:rPr lang="cs-CZ" dirty="0" smtClean="0"/>
              <a:t>Jakými hlavními jazyky se mluví ve státech, jenž sousedí s ČR?</a:t>
            </a:r>
          </a:p>
          <a:p>
            <a:pPr marL="514350" indent="-514350">
              <a:buFontTx/>
              <a:buAutoNum type="alphaLcParenR"/>
            </a:pPr>
            <a:r>
              <a:rPr lang="cs-CZ" dirty="0" smtClean="0"/>
              <a:t>Jaký typ písma čeština užívá?</a:t>
            </a:r>
          </a:p>
          <a:p>
            <a:pPr marL="514350" indent="-514350">
              <a:buFontTx/>
              <a:buAutoNum type="alphaLcParenR"/>
            </a:pPr>
            <a:r>
              <a:rPr lang="cs-CZ" dirty="0" smtClean="0"/>
              <a:t>Jaká máme diakritická znaménka? Vyjmenuj (vypiš) písmena s diakritickými znaménky.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49453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Tx/>
              <a:buAutoNum type="alphaLcParenR"/>
            </a:pPr>
            <a:r>
              <a:rPr lang="cs-CZ" dirty="0" smtClean="0"/>
              <a:t>západoslovanská podskupina</a:t>
            </a:r>
          </a:p>
          <a:p>
            <a:pPr marL="514350" indent="-514350">
              <a:buFontTx/>
              <a:buAutoNum type="alphaLcParenR"/>
            </a:pPr>
            <a:r>
              <a:rPr lang="cs-CZ" dirty="0" smtClean="0"/>
              <a:t>němčina, polština, slovenština</a:t>
            </a:r>
          </a:p>
          <a:p>
            <a:pPr marL="514350" indent="-514350">
              <a:buFontTx/>
              <a:buAutoNum type="alphaLcParenR"/>
            </a:pPr>
            <a:r>
              <a:rPr lang="cs-CZ" dirty="0" smtClean="0"/>
              <a:t> latinka</a:t>
            </a:r>
          </a:p>
          <a:p>
            <a:pPr marL="514350" indent="-514350">
              <a:buFontTx/>
              <a:buAutoNum type="alphaLcParenR"/>
            </a:pPr>
            <a:r>
              <a:rPr lang="cs-CZ" dirty="0" smtClean="0"/>
              <a:t>Háček, čárka, kroužek : á, č, ď, é, ě, í, ň, ó, ř, š, ť, ú, ů, ý, ž,(i, j)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44825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Najdi a oprav v textu nepravdivé údaje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Čeština je východoslovanský jazyk, nejvíce</a:t>
            </a:r>
          </a:p>
          <a:p>
            <a:pPr marL="0" indent="0">
              <a:buNone/>
            </a:pPr>
            <a:r>
              <a:rPr lang="cs-CZ" dirty="0" smtClean="0"/>
              <a:t>příbuzný s polštinou, slovenštinou a lužickou     srbštinou. Patří tedy do rodiny jazyků ugrofinských. Český jazyk má 8 pádů a 2 časy. K písemnému záznamu používá upravenou cyrilici, doplněnou o znaky s diakritikou. Čeština používá spřežku ch, která je považována za samostatné písmeno mezi g a j.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88702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Čeština je </a:t>
            </a:r>
            <a:r>
              <a:rPr lang="cs-CZ" b="1" dirty="0" smtClean="0"/>
              <a:t>západoslovanský</a:t>
            </a:r>
            <a:r>
              <a:rPr lang="cs-CZ" dirty="0" smtClean="0"/>
              <a:t> jazyk, nejvíce příbuzný s polštinou, slovenštinou a lužickou srbštinou. Patří tedy do rodiny jazyků </a:t>
            </a:r>
            <a:r>
              <a:rPr lang="cs-CZ" b="1" dirty="0" smtClean="0"/>
              <a:t>indoevropských</a:t>
            </a:r>
            <a:r>
              <a:rPr lang="cs-CZ" dirty="0" smtClean="0"/>
              <a:t>. Český jazyk má </a:t>
            </a:r>
            <a:r>
              <a:rPr lang="cs-CZ" b="1" dirty="0" smtClean="0"/>
              <a:t>7</a:t>
            </a:r>
            <a:r>
              <a:rPr lang="cs-CZ" dirty="0" smtClean="0"/>
              <a:t> pádů a </a:t>
            </a:r>
            <a:r>
              <a:rPr lang="cs-CZ" b="1" dirty="0" smtClean="0"/>
              <a:t>3</a:t>
            </a:r>
            <a:r>
              <a:rPr lang="cs-CZ" dirty="0" smtClean="0"/>
              <a:t> časy. K písemnému záznamu používá upravenou </a:t>
            </a:r>
            <a:r>
              <a:rPr lang="cs-CZ" b="1" dirty="0" smtClean="0"/>
              <a:t>latinku, </a:t>
            </a:r>
            <a:r>
              <a:rPr lang="cs-CZ" dirty="0" smtClean="0"/>
              <a:t>doplněnou o znaky s diakritikou. Čeština používá spřežku ch, která je považována za samostatné písmeno stojící v abecedě mezi </a:t>
            </a:r>
            <a:r>
              <a:rPr lang="cs-CZ" b="1" dirty="0"/>
              <a:t>h</a:t>
            </a:r>
            <a:r>
              <a:rPr lang="cs-CZ" dirty="0" smtClean="0"/>
              <a:t> a j.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21040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KOLEKTIV AUTORŮ. </a:t>
            </a:r>
            <a:r>
              <a:rPr lang="cs-CZ" i="1" dirty="0"/>
              <a:t>Cvičebnice českého jazyka</a:t>
            </a:r>
            <a:r>
              <a:rPr lang="cs-CZ" dirty="0"/>
              <a:t>: </a:t>
            </a:r>
            <a:r>
              <a:rPr lang="cs-CZ" i="1" dirty="0"/>
              <a:t>Co byste měli znát ze základní školy</a:t>
            </a:r>
            <a:r>
              <a:rPr lang="cs-CZ" dirty="0"/>
              <a:t>. Brno: DIDAKTIS, 2007. ISBN 978-807358-084-1. </a:t>
            </a:r>
            <a:endParaRPr lang="cs-CZ" dirty="0" smtClean="0"/>
          </a:p>
          <a:p>
            <a:r>
              <a:rPr lang="cs-CZ" dirty="0"/>
              <a:t>MARIE SOCHROVÁ. </a:t>
            </a:r>
            <a:r>
              <a:rPr lang="cs-CZ" i="1" dirty="0"/>
              <a:t>Český jazyk v kostce</a:t>
            </a:r>
            <a:r>
              <a:rPr lang="cs-CZ" dirty="0"/>
              <a:t>. 1996. vyd. Praha: Fragment, 1996. </a:t>
            </a:r>
            <a:r>
              <a:rPr lang="cs-CZ"/>
              <a:t>ISBN 08-089-8380-72000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919440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408</Words>
  <Application>Microsoft Office PowerPoint</Application>
  <PresentationFormat>Předvádění na obrazovce (4:3)</PresentationFormat>
  <Paragraphs>44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Jazykové skupiny (rodiny)</vt:lpstr>
      <vt:lpstr>Indoevropské jazyky</vt:lpstr>
      <vt:lpstr>Slovanské jazyky</vt:lpstr>
      <vt:lpstr>Dvojí písmo</vt:lpstr>
      <vt:lpstr>Odpověz na otázky</vt:lpstr>
      <vt:lpstr>klíč</vt:lpstr>
      <vt:lpstr>Najdi a oprav v textu nepravdivé údaje</vt:lpstr>
      <vt:lpstr>klíč</vt:lpstr>
      <vt:lpstr>zdroje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Jazykové skupiny (rodiny)</dc:title>
  <dc:creator>a</dc:creator>
  <cp:lastModifiedBy>a</cp:lastModifiedBy>
  <cp:revision>5</cp:revision>
  <dcterms:created xsi:type="dcterms:W3CDTF">2012-09-22T06:21:21Z</dcterms:created>
  <dcterms:modified xsi:type="dcterms:W3CDTF">2012-09-22T10:40:19Z</dcterms:modified>
</cp:coreProperties>
</file>