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60" r:id="rId2"/>
    <p:sldId id="269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B5B"/>
    <a:srgbClr val="C9A6E4"/>
    <a:srgbClr val="BA1306"/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687763"/>
            <a:ext cx="9001000" cy="1470025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VY_32_INOVACE_01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_</a:t>
            </a:r>
            <a:b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Sčítání do 1000 s přechodem přes 100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1" y="1819275"/>
            <a:ext cx="9144000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ročník</a:t>
            </a:r>
          </a:p>
          <a:p>
            <a:pPr algn="ctr" eaLnBrk="1" hangingPunct="1"/>
            <a:r>
              <a:rPr lang="cs-CZ" sz="2800" dirty="0" smtClean="0"/>
              <a:t>Téma: Sčítání do 1000 s přechodem přes 100</a:t>
            </a:r>
            <a:endParaRPr lang="cs-CZ" sz="28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4102893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2800" dirty="0" smtClean="0"/>
              <a:t>Vytvořeno: 2011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276872"/>
            <a:ext cx="85689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rgbClr val="002060"/>
                </a:solidFill>
              </a:rPr>
              <a:t>Výukový materiál je určen pro žáky 3. ročníku.</a:t>
            </a:r>
          </a:p>
          <a:p>
            <a:pPr algn="just"/>
            <a:r>
              <a:rPr lang="cs-CZ" sz="2800" b="1" dirty="0" smtClean="0">
                <a:solidFill>
                  <a:srgbClr val="002060"/>
                </a:solidFill>
              </a:rPr>
              <a:t>Obsahuje vysvětlení látky a procvičování příkladů na sčítání do 1000 s přechodem přes 100. </a:t>
            </a:r>
          </a:p>
          <a:p>
            <a:pPr algn="just"/>
            <a:endParaRPr lang="cs-CZ" sz="28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89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16632"/>
            <a:ext cx="532859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B050"/>
                </a:solidFill>
              </a:rPr>
              <a:t>SČÍTÁNÍ ZPAMĚTI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160 + 70 = ( 160 + 40 ) + 30 = 230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627785" y="2190081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10268" y="2631976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40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01715" y="2624329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6486" y="263197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30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590 + 90 = ( 590 + 10 ) + 80 = 680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2627785" y="4600292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10268" y="5013993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0037" y="5013993"/>
            <a:ext cx="6147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6486" y="5035947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80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40001" y="1302331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37997" y="3722046"/>
            <a:ext cx="618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600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051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16632"/>
            <a:ext cx="532859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B050"/>
                </a:solidFill>
              </a:rPr>
              <a:t>SČÍTÁNÍ ZPAMĚTI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240 + 90 =                       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619672" y="2054860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27586" y="2492896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5263" y="249289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58330" y="2492896"/>
            <a:ext cx="511708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590 + 90 =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604870" y="4439686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27586" y="4958189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494116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7481" y="4941168"/>
            <a:ext cx="522557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302331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5" y="3707740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2580" y="1700808"/>
            <a:ext cx="2561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730 + 80 =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07035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850 + 70 =</a:t>
            </a:r>
            <a:endParaRPr lang="cs-CZ" sz="2800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5487391" y="2081096"/>
            <a:ext cx="723902" cy="328300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487390" y="4445470"/>
            <a:ext cx="792088" cy="35425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48065" y="2519773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/>
            </a:lvl1pPr>
          </a:lstStyle>
          <a:p>
            <a:r>
              <a:rPr lang="cs-CZ" dirty="0"/>
              <a:t>   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2511882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0285" y="1302331"/>
            <a:ext cx="555350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88930" y="3720604"/>
            <a:ext cx="503149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5" y="4958189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9" y="4958189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663233" y="2522201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24128" y="4958652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3058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16632"/>
            <a:ext cx="532859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B050"/>
                </a:solidFill>
              </a:rPr>
              <a:t>SČÍTÁNÍ ZPAMĚTI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671663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450 + 70 =                       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619672" y="2054860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27586" y="2492896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5263" y="249289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58330" y="2492896"/>
            <a:ext cx="511708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290 + 30 =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604870" y="4451254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27586" y="4958189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494116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7481" y="4941168"/>
            <a:ext cx="522557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302331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5" y="3707740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2580" y="1667958"/>
            <a:ext cx="2561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680 + 40 =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07035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860 + 60 =</a:t>
            </a:r>
            <a:endParaRPr lang="cs-CZ" sz="2800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5487391" y="2081096"/>
            <a:ext cx="723902" cy="328300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487391" y="4451254"/>
            <a:ext cx="792088" cy="35425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48065" y="2519773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/>
            </a:lvl1pPr>
          </a:lstStyle>
          <a:p>
            <a:r>
              <a:rPr lang="cs-CZ" dirty="0"/>
              <a:t>   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2511882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0285" y="1302331"/>
            <a:ext cx="555350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88930" y="3720604"/>
            <a:ext cx="503149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5" y="4958189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9" y="4958189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86589" y="2531079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86589" y="4941168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19601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16632"/>
            <a:ext cx="532859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B050"/>
                </a:solidFill>
              </a:rPr>
              <a:t>SČÍTÁNÍ ZPAMĚTI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9376" y="1659081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840 + 70 =                       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619672" y="2054860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27586" y="2492896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5263" y="249289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58330" y="2492896"/>
            <a:ext cx="511708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370 + 60 =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619672" y="4451254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27586" y="4958189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494116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7481" y="4941168"/>
            <a:ext cx="522557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302331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5" y="3707740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2580" y="1655376"/>
            <a:ext cx="2561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780 + 80 =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07035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840 + 70 =</a:t>
            </a:r>
            <a:endParaRPr lang="cs-CZ" sz="2800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5487391" y="2081096"/>
            <a:ext cx="723902" cy="328300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487390" y="4445470"/>
            <a:ext cx="792088" cy="35425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48065" y="2519773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/>
            </a:lvl1pPr>
          </a:lstStyle>
          <a:p>
            <a:r>
              <a:rPr lang="cs-CZ" dirty="0"/>
              <a:t>   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2511882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0285" y="1302331"/>
            <a:ext cx="555350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88930" y="3720604"/>
            <a:ext cx="503149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5" y="4958189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9" y="4958189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97325" y="2519773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11951" y="501317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6298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16632"/>
            <a:ext cx="532859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B050"/>
                </a:solidFill>
              </a:rPr>
              <a:t>SČÍTÁNÍ ZPAMĚTI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9376" y="1659081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750 + 60 =                       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619672" y="2054860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27586" y="2492896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5263" y="249289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58330" y="2492896"/>
            <a:ext cx="511708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380 + 40 =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619672" y="4451254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27586" y="4958189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494116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7481" y="4941168"/>
            <a:ext cx="522557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302331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5" y="3707740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2580" y="1655376"/>
            <a:ext cx="2561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280 + 50 =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07035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140 + 90 =</a:t>
            </a:r>
            <a:endParaRPr lang="cs-CZ" sz="2800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5487391" y="2081096"/>
            <a:ext cx="723902" cy="328300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487390" y="4445470"/>
            <a:ext cx="792088" cy="35425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48065" y="2519773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/>
            </a:lvl1pPr>
          </a:lstStyle>
          <a:p>
            <a:r>
              <a:rPr lang="cs-CZ" dirty="0"/>
              <a:t>   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2511882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0285" y="1302331"/>
            <a:ext cx="555350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88930" y="3720604"/>
            <a:ext cx="503149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5" y="4958189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9" y="4958189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97325" y="2519773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11951" y="501317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846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16632"/>
            <a:ext cx="532859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B050"/>
                </a:solidFill>
              </a:rPr>
              <a:t>SČÍTÁNÍ ZPAMĚTI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7632" y="1411287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780 + 30 =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450 + 60 =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370 + 70 =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690 + 50 =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260 + 60 =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360 + 70 =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1440638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810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510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440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740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320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430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1440638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340 + 80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790 + 60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560 + 70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830 + 90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770 + 40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360 + 60 =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144951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280 + 40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850 + 70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570 + 80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790 + 70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160 + 50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460 + 90 =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1449515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420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630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920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810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420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56376" y="1440638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320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920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210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550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4587" y="4221088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550 + 80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690 + 20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820 + 90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350 + 60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760 + 70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370 + 50 =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27519" y="421640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750 + 70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470 + 60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390 + 70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890 + 50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280 + 60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660 + 70 =</a:t>
            </a:r>
            <a:endParaRPr lang="cs-CZ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20057" y="421640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99"/>
                </a:solidFill>
              </a:rPr>
              <a:t>360 + 80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830 + 90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740 + 80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550 + 60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490 + 50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380 + 40 =</a:t>
            </a:r>
            <a:endParaRPr lang="cs-CZ" sz="2000" b="1" dirty="0">
              <a:solidFill>
                <a:srgbClr val="990099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68224" y="420259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440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920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820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610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540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420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421074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820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530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940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340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730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39751" y="421074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630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710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910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410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830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420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48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16632"/>
            <a:ext cx="532859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B050"/>
                </a:solidFill>
              </a:rPr>
              <a:t>SČÍTÁNÍ ZPAMĚTI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7632" y="1411287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BA1306"/>
                </a:solidFill>
              </a:rPr>
              <a:t>880 + 30 =</a:t>
            </a:r>
          </a:p>
          <a:p>
            <a:r>
              <a:rPr lang="cs-CZ" sz="2000" b="1" dirty="0" smtClean="0">
                <a:solidFill>
                  <a:srgbClr val="BA1306"/>
                </a:solidFill>
              </a:rPr>
              <a:t>750 + 60 =</a:t>
            </a:r>
          </a:p>
          <a:p>
            <a:r>
              <a:rPr lang="cs-CZ" sz="2000" b="1" dirty="0" smtClean="0">
                <a:solidFill>
                  <a:srgbClr val="BA1306"/>
                </a:solidFill>
              </a:rPr>
              <a:t>670 + 70 =</a:t>
            </a:r>
          </a:p>
          <a:p>
            <a:r>
              <a:rPr lang="cs-CZ" sz="2000" b="1" dirty="0" smtClean="0">
                <a:solidFill>
                  <a:srgbClr val="BA1306"/>
                </a:solidFill>
              </a:rPr>
              <a:t>590 + 50 =</a:t>
            </a:r>
          </a:p>
          <a:p>
            <a:r>
              <a:rPr lang="cs-CZ" sz="2000" b="1" dirty="0" smtClean="0">
                <a:solidFill>
                  <a:srgbClr val="BA1306"/>
                </a:solidFill>
              </a:rPr>
              <a:t>160 + 60 =</a:t>
            </a:r>
          </a:p>
          <a:p>
            <a:r>
              <a:rPr lang="cs-CZ" sz="2000" b="1" dirty="0" smtClean="0">
                <a:solidFill>
                  <a:srgbClr val="BA1306"/>
                </a:solidFill>
              </a:rPr>
              <a:t>760 + 70 =</a:t>
            </a:r>
            <a:endParaRPr lang="cs-CZ" sz="2000" b="1" dirty="0">
              <a:solidFill>
                <a:srgbClr val="BA130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1440638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910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810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740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640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220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830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1440638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6B5B"/>
                </a:solidFill>
              </a:rPr>
              <a:t>340 + 90 =</a:t>
            </a:r>
          </a:p>
          <a:p>
            <a:r>
              <a:rPr lang="cs-CZ" sz="2000" b="1" dirty="0" smtClean="0">
                <a:solidFill>
                  <a:srgbClr val="FF6B5B"/>
                </a:solidFill>
              </a:rPr>
              <a:t>790 + 30 =</a:t>
            </a:r>
          </a:p>
          <a:p>
            <a:r>
              <a:rPr lang="cs-CZ" sz="2000" b="1" dirty="0" smtClean="0">
                <a:solidFill>
                  <a:srgbClr val="FF6B5B"/>
                </a:solidFill>
              </a:rPr>
              <a:t>560 + 50 =</a:t>
            </a:r>
          </a:p>
          <a:p>
            <a:r>
              <a:rPr lang="cs-CZ" sz="2000" b="1" dirty="0" smtClean="0">
                <a:solidFill>
                  <a:srgbClr val="FF6B5B"/>
                </a:solidFill>
              </a:rPr>
              <a:t>830 + 80 =</a:t>
            </a:r>
          </a:p>
          <a:p>
            <a:r>
              <a:rPr lang="cs-CZ" sz="2000" b="1" dirty="0" smtClean="0">
                <a:solidFill>
                  <a:srgbClr val="FF6B5B"/>
                </a:solidFill>
              </a:rPr>
              <a:t>770 + 60 =</a:t>
            </a:r>
          </a:p>
          <a:p>
            <a:r>
              <a:rPr lang="cs-CZ" sz="2000" b="1" dirty="0" smtClean="0">
                <a:solidFill>
                  <a:srgbClr val="FF6B5B"/>
                </a:solidFill>
              </a:rPr>
              <a:t>360 + 80 =</a:t>
            </a:r>
            <a:endParaRPr lang="cs-CZ" sz="2000" b="1" dirty="0">
              <a:solidFill>
                <a:srgbClr val="FF6B5B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144951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470 + 40 =</a:t>
            </a: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580 + 70 =</a:t>
            </a: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190 + 80 =</a:t>
            </a: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640 + 70 =</a:t>
            </a: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660 + 50 =</a:t>
            </a: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320 + 90 =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1449515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430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820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610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910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830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440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56376" y="1440638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510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650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270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710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710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410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4587" y="4221088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730 + 80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390 + 20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540 + 90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470 + 60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860 + 70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360 + 50 =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27519" y="421640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/>
                </a:solidFill>
              </a:rPr>
              <a:t>750 + 60 =</a:t>
            </a:r>
          </a:p>
          <a:p>
            <a:r>
              <a:rPr lang="cs-CZ" sz="2000" b="1" dirty="0" smtClean="0">
                <a:solidFill>
                  <a:schemeClr val="accent3"/>
                </a:solidFill>
              </a:rPr>
              <a:t>470 + 80 =</a:t>
            </a:r>
          </a:p>
          <a:p>
            <a:r>
              <a:rPr lang="cs-CZ" sz="2000" b="1" dirty="0" smtClean="0">
                <a:solidFill>
                  <a:schemeClr val="accent3"/>
                </a:solidFill>
              </a:rPr>
              <a:t>390 + 20 =</a:t>
            </a:r>
          </a:p>
          <a:p>
            <a:r>
              <a:rPr lang="cs-CZ" sz="2000" b="1" dirty="0" smtClean="0">
                <a:solidFill>
                  <a:schemeClr val="accent3"/>
                </a:solidFill>
              </a:rPr>
              <a:t>890 + 30 =</a:t>
            </a:r>
          </a:p>
          <a:p>
            <a:r>
              <a:rPr lang="cs-CZ" sz="2000" b="1" dirty="0" smtClean="0">
                <a:solidFill>
                  <a:schemeClr val="accent3"/>
                </a:solidFill>
              </a:rPr>
              <a:t>280 + 40 =</a:t>
            </a:r>
          </a:p>
          <a:p>
            <a:r>
              <a:rPr lang="cs-CZ" sz="2000" b="1" dirty="0" smtClean="0">
                <a:solidFill>
                  <a:schemeClr val="accent3"/>
                </a:solidFill>
              </a:rPr>
              <a:t>660 + 50 =</a:t>
            </a:r>
            <a:endParaRPr lang="cs-CZ" sz="2000" b="1" dirty="0">
              <a:solidFill>
                <a:schemeClr val="accent3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20057" y="421640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99"/>
                </a:solidFill>
              </a:rPr>
              <a:t>370 + 50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820 + 90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760 + 60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570 + 70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480 + 80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390 + 90 =</a:t>
            </a:r>
            <a:endParaRPr lang="cs-CZ" sz="2000" b="1" dirty="0">
              <a:solidFill>
                <a:srgbClr val="990099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68224" y="420259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420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910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820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640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560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480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421074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810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550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410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920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320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710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39751" y="421074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810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410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630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530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930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410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0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68817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91796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110</TotalTime>
  <Words>571</Words>
  <Application>Microsoft Office PowerPoint</Application>
  <PresentationFormat>Předvádění na obrazovce (4:3)</PresentationFormat>
  <Paragraphs>210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VY_32_INOVACE_01_ Sčítání do 1000 s přechodem přes 100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do 1000 s přechodem přes 100</dc:title>
  <dc:creator>Hanka</dc:creator>
  <cp:lastModifiedBy>učitelka</cp:lastModifiedBy>
  <cp:revision>28</cp:revision>
  <dcterms:created xsi:type="dcterms:W3CDTF">2011-04-16T14:13:04Z</dcterms:created>
  <dcterms:modified xsi:type="dcterms:W3CDTF">2012-09-24T11:24:41Z</dcterms:modified>
</cp:coreProperties>
</file>