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0" r:id="rId2"/>
    <p:sldId id="270" r:id="rId3"/>
    <p:sldId id="262" r:id="rId4"/>
    <p:sldId id="265" r:id="rId5"/>
    <p:sldId id="263" r:id="rId6"/>
    <p:sldId id="266" r:id="rId7"/>
    <p:sldId id="267" r:id="rId8"/>
    <p:sldId id="264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99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2817" y="3876760"/>
            <a:ext cx="8566720" cy="1470025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3600" dirty="0" smtClean="0"/>
              <a:t>VY_32_INOVACE_02</a:t>
            </a:r>
            <a:r>
              <a:rPr lang="cs-CZ" sz="3600" dirty="0" smtClean="0"/>
              <a:t>_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Odčítání </a:t>
            </a:r>
            <a:r>
              <a:rPr lang="cs-CZ" sz="3600" dirty="0"/>
              <a:t>do 1000 s přechodem přes 100</a:t>
            </a: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18864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1520" y="1993612"/>
            <a:ext cx="8712968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Matematika a její </a:t>
            </a:r>
            <a:r>
              <a:rPr lang="cs-CZ" sz="3200" dirty="0" smtClean="0"/>
              <a:t>aplikace</a:t>
            </a:r>
          </a:p>
          <a:p>
            <a:pPr algn="ctr" eaLnBrk="1" hangingPunct="1"/>
            <a:r>
              <a:rPr lang="cs-CZ" sz="3200" dirty="0" smtClean="0"/>
              <a:t>3. ročník</a:t>
            </a:r>
          </a:p>
          <a:p>
            <a:pPr algn="ctr" eaLnBrk="1" hangingPunct="1"/>
            <a:r>
              <a:rPr lang="cs-CZ" sz="2800" dirty="0" smtClean="0"/>
              <a:t>Téma: Odčítání do 1000 s přechodem přes 100</a:t>
            </a:r>
            <a:endParaRPr lang="cs-CZ" sz="28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2" y="5373216"/>
            <a:ext cx="403088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0"/>
    </mc:Choice>
    <mc:Fallback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276872"/>
            <a:ext cx="85689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rgbClr val="002060"/>
                </a:solidFill>
              </a:rPr>
              <a:t>Výukový materiál je určen pro žáky 3. ročníku.</a:t>
            </a:r>
          </a:p>
          <a:p>
            <a:pPr algn="just"/>
            <a:r>
              <a:rPr lang="cs-CZ" sz="2800" b="1" dirty="0" smtClean="0">
                <a:solidFill>
                  <a:srgbClr val="002060"/>
                </a:solidFill>
              </a:rPr>
              <a:t>Obsahuje vysvětlení látky a procvičování příkladů na odčítání do 1000 s přechodem přes 100. </a:t>
            </a:r>
          </a:p>
          <a:p>
            <a:pPr algn="just"/>
            <a:endParaRPr lang="cs-CZ" sz="2800" b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3246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16632"/>
            <a:ext cx="5328592" cy="646331"/>
          </a:xfrm>
          <a:prstGeom prst="rect">
            <a:avLst/>
          </a:prstGeom>
          <a:solidFill>
            <a:srgbClr val="99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ZPAMĚTI</a:t>
            </a:r>
            <a:endParaRPr lang="cs-CZ" sz="36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00808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160 - 70 = ( 160 - 60 ) - 10 = 90</a:t>
            </a:r>
            <a:endParaRPr lang="cs-CZ" sz="28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627785" y="2190081"/>
            <a:ext cx="720080" cy="33833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10268" y="2631976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60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01715" y="2624329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6486" y="263197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077072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550 - 90 = ( 550 - 50 ) - 40 = 460</a:t>
            </a:r>
            <a:endParaRPr lang="cs-CZ" sz="28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2627785" y="4600292"/>
            <a:ext cx="792088" cy="360040"/>
          </a:xfrm>
          <a:prstGeom prst="triangle">
            <a:avLst>
              <a:gd name="adj" fmla="val 4908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210268" y="5013993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50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0037" y="5013993"/>
            <a:ext cx="6147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+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6486" y="5035947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40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40001" y="1302331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37997" y="3722046"/>
            <a:ext cx="618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500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2730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16632"/>
            <a:ext cx="5328592" cy="646331"/>
          </a:xfrm>
          <a:prstGeom prst="rect">
            <a:avLst/>
          </a:prstGeom>
          <a:solidFill>
            <a:srgbClr val="99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ZPAMĚTI</a:t>
            </a:r>
            <a:endParaRPr lang="cs-CZ" sz="36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00808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280 - 90 = ( 280 - 80 ) - 10 = 190</a:t>
            </a:r>
            <a:endParaRPr lang="cs-CZ" sz="28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627785" y="2190081"/>
            <a:ext cx="720080" cy="33833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10268" y="2631976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80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01715" y="2624329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6486" y="263197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077072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750 - 80 = ( 750 - 50 ) - 30 = 670</a:t>
            </a:r>
            <a:endParaRPr lang="cs-CZ" sz="28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2627785" y="4600292"/>
            <a:ext cx="792088" cy="360040"/>
          </a:xfrm>
          <a:prstGeom prst="triangle">
            <a:avLst>
              <a:gd name="adj" fmla="val 4908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210268" y="5013993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50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0037" y="5013993"/>
            <a:ext cx="6147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+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6486" y="5035947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30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40001" y="1302331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37997" y="3722046"/>
            <a:ext cx="618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700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911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5" y="1671663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240 - 90 =                       </a:t>
            </a:r>
            <a:endParaRPr lang="cs-CZ" sz="28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619672" y="2054860"/>
            <a:ext cx="720080" cy="33833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27586" y="2492896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5263" y="2492896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58330" y="2492896"/>
            <a:ext cx="511708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07707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570 - 80 =</a:t>
            </a:r>
            <a:endParaRPr lang="cs-CZ" sz="28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1583668" y="4464076"/>
            <a:ext cx="792088" cy="360040"/>
          </a:xfrm>
          <a:prstGeom prst="triangle">
            <a:avLst>
              <a:gd name="adj" fmla="val 4908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227586" y="4958189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494116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+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47481" y="4941168"/>
            <a:ext cx="522557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302331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5" y="3707740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02580" y="1700808"/>
            <a:ext cx="2561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730 - 80 = 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407035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850 - 70 =</a:t>
            </a:r>
            <a:endParaRPr lang="cs-CZ" sz="2800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5458466" y="2085214"/>
            <a:ext cx="723902" cy="328300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400093" y="4478196"/>
            <a:ext cx="792088" cy="35425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148065" y="2519773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800"/>
            </a:lvl1pPr>
          </a:lstStyle>
          <a:p>
            <a:r>
              <a:rPr lang="cs-CZ" dirty="0"/>
              <a:t>    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2511882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0285" y="1302331"/>
            <a:ext cx="555350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88930" y="3720604"/>
            <a:ext cx="503149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5" y="4958189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84169" y="4958189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663233" y="2522201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24128" y="4958652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000914" y="269031"/>
            <a:ext cx="5328592" cy="646331"/>
          </a:xfrm>
          <a:prstGeom prst="rect">
            <a:avLst/>
          </a:prstGeom>
          <a:solidFill>
            <a:srgbClr val="99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ZPAMĚTI</a:t>
            </a:r>
            <a:endParaRPr lang="cs-CZ" sz="36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23538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5" y="1671663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580 - 90 =                       </a:t>
            </a:r>
            <a:endParaRPr lang="cs-CZ" sz="28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619672" y="2054860"/>
            <a:ext cx="720080" cy="33833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27586" y="2492896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5263" y="2492896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58330" y="2492896"/>
            <a:ext cx="511708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07707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630 - 80 =</a:t>
            </a:r>
            <a:endParaRPr lang="cs-CZ" sz="28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1583668" y="4464076"/>
            <a:ext cx="792088" cy="360040"/>
          </a:xfrm>
          <a:prstGeom prst="triangle">
            <a:avLst>
              <a:gd name="adj" fmla="val 4908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227586" y="4958189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494116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+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47481" y="4941168"/>
            <a:ext cx="522557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302331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5" y="3707740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02580" y="1700808"/>
            <a:ext cx="2561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640 - 80 = 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407035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910 - 70 =</a:t>
            </a:r>
            <a:endParaRPr lang="cs-CZ" sz="2800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5414894" y="2075872"/>
            <a:ext cx="723902" cy="328300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380801" y="4462684"/>
            <a:ext cx="792088" cy="35425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148065" y="2519773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800"/>
            </a:lvl1pPr>
          </a:lstStyle>
          <a:p>
            <a:r>
              <a:rPr lang="cs-CZ" dirty="0"/>
              <a:t>    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2511882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0285" y="1302331"/>
            <a:ext cx="555350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88930" y="3720604"/>
            <a:ext cx="503149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5" y="4958189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84169" y="4958189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663233" y="2522201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24128" y="4958652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000914" y="269031"/>
            <a:ext cx="5328592" cy="646331"/>
          </a:xfrm>
          <a:prstGeom prst="rect">
            <a:avLst/>
          </a:prstGeom>
          <a:solidFill>
            <a:srgbClr val="99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ZPAMĚTI</a:t>
            </a:r>
            <a:endParaRPr lang="cs-CZ" sz="36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06897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5" y="1671663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710 - 80 =                       </a:t>
            </a:r>
            <a:endParaRPr lang="cs-CZ" sz="28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619672" y="2054860"/>
            <a:ext cx="720080" cy="33833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27586" y="2492896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5263" y="2492896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58330" y="2492896"/>
            <a:ext cx="511708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07707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150 - 80 =</a:t>
            </a:r>
            <a:endParaRPr lang="cs-CZ" sz="28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1583668" y="4464076"/>
            <a:ext cx="792088" cy="360040"/>
          </a:xfrm>
          <a:prstGeom prst="triangle">
            <a:avLst>
              <a:gd name="adj" fmla="val 4908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227586" y="4958189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494116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+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47481" y="4941168"/>
            <a:ext cx="522557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302331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5" y="3707740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02580" y="1700808"/>
            <a:ext cx="2561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420 - 80 = 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407035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230 - 70 =</a:t>
            </a:r>
            <a:endParaRPr lang="cs-CZ" sz="2800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5458466" y="2085214"/>
            <a:ext cx="723902" cy="328300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400093" y="4478196"/>
            <a:ext cx="792088" cy="35425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148065" y="2519773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800"/>
            </a:lvl1pPr>
          </a:lstStyle>
          <a:p>
            <a:r>
              <a:rPr lang="cs-CZ" dirty="0"/>
              <a:t>    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2511882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0285" y="1302331"/>
            <a:ext cx="555350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88930" y="3720604"/>
            <a:ext cx="503149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5" y="4958189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84169" y="4958189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663233" y="2522201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24128" y="4958652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000914" y="269031"/>
            <a:ext cx="5328592" cy="646331"/>
          </a:xfrm>
          <a:prstGeom prst="rect">
            <a:avLst/>
          </a:prstGeom>
          <a:solidFill>
            <a:srgbClr val="99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ZPAMĚTI</a:t>
            </a:r>
            <a:endParaRPr lang="cs-CZ" sz="36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393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35426" y="1449515"/>
            <a:ext cx="71365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780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450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370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690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260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360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9275" y="1440638"/>
            <a:ext cx="149111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810 – 30 =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510 – 60 = 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440 – 70 =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740 – 50 =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320 – 60 =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430 – 70 =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848" y="1440638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420 - 80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850 - 60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630 - 70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920 - 90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810 - 40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420 - 60 =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40152" y="1449515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320 - 40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920 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-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70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650 - 80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860 - 70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210 - 50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550 - 90 =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1449515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340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560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830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770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360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56376" y="1440638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280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570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160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460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4202596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630 - 80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710 - 20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910 - 90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410 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60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830 - 70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420 - 50 =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27519" y="4216405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820 - 70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530 - 60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460 - 70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940 - 50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340 - 60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730 - 70 =</a:t>
            </a:r>
            <a:endParaRPr lang="cs-CZ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20057" y="4216405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99"/>
                </a:solidFill>
              </a:rPr>
              <a:t>440 - 80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920 - 90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820 - 80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610 - 60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540 - 50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420 - 40 =</a:t>
            </a:r>
            <a:endParaRPr lang="cs-CZ" sz="2000" b="1" dirty="0">
              <a:solidFill>
                <a:srgbClr val="990099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68224" y="4202596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360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830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740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380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4210746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750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470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280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660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53416" y="4199889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550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690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820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760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370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255163" y="188640"/>
            <a:ext cx="4170757" cy="646331"/>
          </a:xfrm>
          <a:prstGeom prst="rect">
            <a:avLst/>
          </a:prstGeom>
          <a:solidFill>
            <a:srgbClr val="99FF99"/>
          </a:solidFill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</a:t>
            </a:r>
            <a:r>
              <a:rPr lang="cs-CZ" sz="36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ZPAMĚTI</a:t>
            </a:r>
          </a:p>
        </p:txBody>
      </p:sp>
    </p:spTree>
    <p:extLst>
      <p:ext uri="{BB962C8B-B14F-4D97-AF65-F5344CB8AC3E}">
        <p14:creationId xmlns:p14="http://schemas.microsoft.com/office/powerpoint/2010/main" val="1526929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55163" y="1417206"/>
            <a:ext cx="71365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180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750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270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370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490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390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9275" y="1440638"/>
            <a:ext cx="149111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210 – 30 =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810 – 60 = 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340 – 70 =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420 – 50 =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550 – 60 =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460 – 70 =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848" y="1440638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420 - 40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850 - 70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630 - 80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920 - 50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810 - 20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420 - 30 =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40152" y="1449515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210 - 40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740 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-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70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420 - 80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160 - 70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110 - 50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420 - 90 =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1449515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380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780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870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390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56376" y="1440638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170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670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340</a:t>
            </a:r>
          </a:p>
          <a:p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 90</a:t>
            </a:r>
          </a:p>
          <a:p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 60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330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4202596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470 - 80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520 - 30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610 - 90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720 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60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520 - 70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630 - 50 =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27519" y="4216405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820 - 30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530 - 40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460 - 80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940 - 60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340 - 70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730 - 80 =</a:t>
            </a:r>
            <a:endParaRPr lang="cs-CZ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20057" y="4216405"/>
            <a:ext cx="141417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99"/>
                </a:solidFill>
              </a:rPr>
              <a:t>340 - 80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230 - 90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620 - 80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110 - 60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520 - 50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410 - 40 =</a:t>
            </a:r>
            <a:endParaRPr lang="cs-CZ" sz="2000" b="1" dirty="0">
              <a:solidFill>
                <a:srgbClr val="990099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68224" y="4202596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260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140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540</a:t>
            </a:r>
          </a:p>
          <a:p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 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470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370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4210746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790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380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880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270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650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53416" y="4199889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390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520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660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580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255163" y="188640"/>
            <a:ext cx="4170757" cy="646331"/>
          </a:xfrm>
          <a:prstGeom prst="rect">
            <a:avLst/>
          </a:prstGeom>
          <a:solidFill>
            <a:srgbClr val="99FF99"/>
          </a:solidFill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</a:t>
            </a:r>
            <a:r>
              <a:rPr lang="cs-CZ" sz="36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ZPAMĚTI</a:t>
            </a:r>
          </a:p>
        </p:txBody>
      </p:sp>
    </p:spTree>
    <p:extLst>
      <p:ext uri="{BB962C8B-B14F-4D97-AF65-F5344CB8AC3E}">
        <p14:creationId xmlns:p14="http://schemas.microsoft.com/office/powerpoint/2010/main" val="4117284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688175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Ing. Hana Adamcová, </a:t>
            </a:r>
            <a:r>
              <a:rPr lang="cs-CZ" sz="2000" dirty="0" smtClean="0"/>
              <a:t>autor, ZŠ a MŠ Liběšice, okres Louny.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14218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</TotalTime>
  <Words>587</Words>
  <Application>Microsoft Office PowerPoint</Application>
  <PresentationFormat>Předvádění na obrazovce (4:3)</PresentationFormat>
  <Paragraphs>211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VY_32_INOVACE_02_ Odčítání do 1000 s přechodem přes 100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do tisíce s přechodem přes 100</dc:title>
  <dc:creator>Hanka</dc:creator>
  <cp:lastModifiedBy>učitelka</cp:lastModifiedBy>
  <cp:revision>19</cp:revision>
  <dcterms:created xsi:type="dcterms:W3CDTF">2011-04-16T14:13:04Z</dcterms:created>
  <dcterms:modified xsi:type="dcterms:W3CDTF">2012-09-24T11:33:10Z</dcterms:modified>
</cp:coreProperties>
</file>