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60" r:id="rId2"/>
    <p:sldId id="273" r:id="rId3"/>
    <p:sldId id="262" r:id="rId4"/>
    <p:sldId id="265" r:id="rId5"/>
    <p:sldId id="266" r:id="rId6"/>
    <p:sldId id="267" r:id="rId7"/>
    <p:sldId id="270" r:id="rId8"/>
    <p:sldId id="269" r:id="rId9"/>
    <p:sldId id="268" r:id="rId10"/>
    <p:sldId id="271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13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1804" y="3855659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VY_32_INOVACE_07</a:t>
            </a:r>
            <a:r>
              <a:rPr lang="cs-CZ" sz="3600" dirty="0" smtClean="0"/>
              <a:t>_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Násobení a dělení čísly 20 a 30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323528" y="2285999"/>
            <a:ext cx="856895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 4. ročník</a:t>
            </a:r>
          </a:p>
          <a:p>
            <a:pPr algn="ctr" eaLnBrk="1" hangingPunct="1"/>
            <a:r>
              <a:rPr lang="cs-CZ" sz="3200" dirty="0" smtClean="0"/>
              <a:t>Téma: Násobení a dělení čísly 20 a 30</a:t>
            </a:r>
            <a:endParaRPr lang="cs-CZ" sz="32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628565" y="5467640"/>
            <a:ext cx="388686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"/>
    </mc:Choice>
    <mc:Fallback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7596951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Prezentace je určena pro: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3.ročník k vysvětlení a procvičování učiva na dané téma</a:t>
            </a:r>
          </a:p>
          <a:p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4. ročník k opakování násobení a dělení čísly 20 a 30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32026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20 a 30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00808"/>
            <a:ext cx="8280920" cy="4211189"/>
            <a:chOff x="395536" y="1700808"/>
            <a:chExt cx="8280920" cy="4211189"/>
          </a:xfrm>
        </p:grpSpPr>
        <p:sp>
          <p:nvSpPr>
            <p:cNvPr id="9" name="TextovéPole 8"/>
            <p:cNvSpPr txBox="1"/>
            <p:nvPr/>
          </p:nvSpPr>
          <p:spPr>
            <a:xfrm>
              <a:off x="395536" y="1700808"/>
              <a:ext cx="8280920" cy="138499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20 . 10 = </a:t>
              </a:r>
              <a:r>
                <a:rPr lang="cs-CZ" sz="2800" dirty="0" smtClean="0">
                  <a:solidFill>
                    <a:srgbClr val="00B050"/>
                  </a:solidFill>
                </a:rPr>
                <a:t>2 . ( 10 . 10 ) = 2 . 100 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200</a:t>
              </a: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 smtClean="0"/>
                <a:t>               2       10                   100</a:t>
              </a:r>
              <a:endParaRPr lang="cs-CZ" sz="2800" dirty="0"/>
            </a:p>
          </p:txBody>
        </p:sp>
        <p:sp>
          <p:nvSpPr>
            <p:cNvPr id="10" name="Levá složená závorka 9"/>
            <p:cNvSpPr/>
            <p:nvPr/>
          </p:nvSpPr>
          <p:spPr>
            <a:xfrm rot="16200000">
              <a:off x="4110578" y="1981171"/>
              <a:ext cx="397083" cy="914400"/>
            </a:xfrm>
            <a:prstGeom prst="leftBrace">
              <a:avLst>
                <a:gd name="adj1" fmla="val 8333"/>
                <a:gd name="adj2" fmla="val 5461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 flipH="1">
              <a:off x="1691680" y="2224228"/>
              <a:ext cx="360040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2051720" y="2224228"/>
              <a:ext cx="432048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395536" y="4250004"/>
              <a:ext cx="8280920" cy="1661993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30 </a:t>
              </a:r>
              <a:r>
                <a:rPr lang="cs-CZ" sz="2800" dirty="0"/>
                <a:t>. </a:t>
              </a:r>
              <a:r>
                <a:rPr lang="cs-CZ" sz="2800" dirty="0" smtClean="0"/>
                <a:t>5 </a:t>
              </a:r>
              <a:r>
                <a:rPr lang="cs-CZ" sz="2800" dirty="0"/>
                <a:t>= </a:t>
              </a:r>
              <a:r>
                <a:rPr lang="cs-CZ" sz="2800" dirty="0" smtClean="0">
                  <a:solidFill>
                    <a:srgbClr val="00B050"/>
                  </a:solidFill>
                </a:rPr>
                <a:t>( 3 </a:t>
              </a:r>
              <a:r>
                <a:rPr lang="cs-CZ" sz="2800" dirty="0">
                  <a:solidFill>
                    <a:srgbClr val="00B050"/>
                  </a:solidFill>
                </a:rPr>
                <a:t>. </a:t>
              </a:r>
              <a:r>
                <a:rPr lang="cs-CZ" sz="2800" dirty="0" smtClean="0">
                  <a:solidFill>
                    <a:srgbClr val="00B050"/>
                  </a:solidFill>
                </a:rPr>
                <a:t>5 </a:t>
              </a:r>
              <a:r>
                <a:rPr lang="cs-CZ" sz="2800" dirty="0">
                  <a:solidFill>
                    <a:srgbClr val="00B050"/>
                  </a:solidFill>
                </a:rPr>
                <a:t>) </a:t>
              </a:r>
              <a:r>
                <a:rPr lang="cs-CZ" sz="2800" dirty="0" smtClean="0">
                  <a:solidFill>
                    <a:srgbClr val="00B050"/>
                  </a:solidFill>
                </a:rPr>
                <a:t>. 10 = 10 </a:t>
              </a:r>
              <a:r>
                <a:rPr lang="cs-CZ" sz="2800" dirty="0">
                  <a:solidFill>
                    <a:srgbClr val="00B050"/>
                  </a:solidFill>
                </a:rPr>
                <a:t>. </a:t>
              </a:r>
              <a:r>
                <a:rPr lang="cs-CZ" sz="2800" dirty="0" smtClean="0">
                  <a:solidFill>
                    <a:srgbClr val="00B050"/>
                  </a:solidFill>
                </a:rPr>
                <a:t>15 </a:t>
              </a:r>
              <a:r>
                <a:rPr lang="cs-CZ" sz="2800" dirty="0">
                  <a:solidFill>
                    <a:srgbClr val="00B050"/>
                  </a:solidFill>
                </a:rPr>
                <a:t>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150</a:t>
              </a:r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/>
                <a:t>     </a:t>
              </a:r>
              <a:r>
                <a:rPr lang="cs-CZ" sz="2800" dirty="0" smtClean="0"/>
                <a:t>           3       </a:t>
              </a:r>
              <a:r>
                <a:rPr lang="cs-CZ" sz="2800" dirty="0"/>
                <a:t>10       </a:t>
              </a:r>
              <a:r>
                <a:rPr lang="cs-CZ" sz="2800" dirty="0" smtClean="0"/>
                <a:t>     15</a:t>
              </a:r>
              <a:endParaRPr lang="cs-CZ" sz="2800" dirty="0"/>
            </a:p>
            <a:p>
              <a:endParaRPr lang="cs-CZ" dirty="0"/>
            </a:p>
          </p:txBody>
        </p:sp>
        <p:cxnSp>
          <p:nvCxnSpPr>
            <p:cNvPr id="20" name="Přímá spojnice 19"/>
            <p:cNvCxnSpPr/>
            <p:nvPr/>
          </p:nvCxnSpPr>
          <p:spPr>
            <a:xfrm flipH="1">
              <a:off x="1871700" y="4797152"/>
              <a:ext cx="396044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2267744" y="4797152"/>
              <a:ext cx="36004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Levá složená závorka 22"/>
            <p:cNvSpPr/>
            <p:nvPr/>
          </p:nvSpPr>
          <p:spPr>
            <a:xfrm rot="16200000" flipV="1">
              <a:off x="3569213" y="4658462"/>
              <a:ext cx="457200" cy="540260"/>
            </a:xfrm>
            <a:prstGeom prst="lef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246526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20 a 30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20 =</a:t>
            </a:r>
          </a:p>
          <a:p>
            <a:r>
              <a:rPr lang="cs-CZ" sz="2800" dirty="0" smtClean="0"/>
              <a:t>8 . 20 =</a:t>
            </a:r>
          </a:p>
          <a:p>
            <a:r>
              <a:rPr lang="cs-CZ" sz="2800" dirty="0" smtClean="0"/>
              <a:t>0 . 20 = </a:t>
            </a:r>
          </a:p>
          <a:p>
            <a:r>
              <a:rPr lang="cs-CZ" sz="2800" dirty="0" smtClean="0"/>
              <a:t>5. 20 =</a:t>
            </a:r>
          </a:p>
          <a:p>
            <a:r>
              <a:rPr lang="cs-CZ" sz="2800" dirty="0" smtClean="0"/>
              <a:t>2 . 20 =</a:t>
            </a:r>
          </a:p>
          <a:p>
            <a:r>
              <a:rPr lang="cs-CZ" sz="2800" dirty="0" smtClean="0"/>
              <a:t>1 . 20 =</a:t>
            </a:r>
          </a:p>
          <a:p>
            <a:r>
              <a:rPr lang="cs-CZ" sz="2800" dirty="0" smtClean="0"/>
              <a:t>9 . 20 =</a:t>
            </a:r>
          </a:p>
          <a:p>
            <a:r>
              <a:rPr lang="cs-CZ" sz="2800" dirty="0" smtClean="0"/>
              <a:t>4. 20 =</a:t>
            </a:r>
          </a:p>
          <a:p>
            <a:r>
              <a:rPr lang="cs-CZ" sz="2800" dirty="0" smtClean="0"/>
              <a:t>6 . 20 =</a:t>
            </a:r>
          </a:p>
          <a:p>
            <a:r>
              <a:rPr lang="cs-CZ" sz="2800" dirty="0" smtClean="0"/>
              <a:t>3 . 20 =</a:t>
            </a:r>
          </a:p>
          <a:p>
            <a:r>
              <a:rPr lang="cs-CZ" sz="2800" dirty="0" smtClean="0"/>
              <a:t>7 . 20 =</a:t>
            </a:r>
          </a:p>
          <a:p>
            <a:r>
              <a:rPr lang="cs-CZ" sz="2800" dirty="0" smtClean="0"/>
              <a:t>8 . 20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 . 9 =</a:t>
            </a:r>
          </a:p>
          <a:p>
            <a:r>
              <a:rPr lang="cs-CZ" sz="2800" dirty="0" smtClean="0"/>
              <a:t>30 . 5 =</a:t>
            </a:r>
          </a:p>
          <a:p>
            <a:r>
              <a:rPr lang="cs-CZ" sz="2800" dirty="0" smtClean="0"/>
              <a:t>20 . 8 =</a:t>
            </a:r>
          </a:p>
          <a:p>
            <a:r>
              <a:rPr lang="cs-CZ" sz="2800" dirty="0" smtClean="0"/>
              <a:t>30 . 6 = </a:t>
            </a:r>
          </a:p>
          <a:p>
            <a:r>
              <a:rPr lang="cs-CZ" sz="2800" dirty="0" smtClean="0"/>
              <a:t>20 . 7 =</a:t>
            </a:r>
          </a:p>
          <a:p>
            <a:r>
              <a:rPr lang="cs-CZ" sz="2800" dirty="0" smtClean="0"/>
              <a:t>30 . 9 =</a:t>
            </a:r>
          </a:p>
          <a:p>
            <a:r>
              <a:rPr lang="cs-CZ" sz="2800" dirty="0" smtClean="0"/>
              <a:t>20 . 5 =</a:t>
            </a:r>
          </a:p>
          <a:p>
            <a:r>
              <a:rPr lang="cs-CZ" sz="2800" dirty="0" smtClean="0"/>
              <a:t>30 . 4 =</a:t>
            </a:r>
          </a:p>
          <a:p>
            <a:r>
              <a:rPr lang="cs-CZ" sz="2800" dirty="0" smtClean="0"/>
              <a:t>20 . 6 =</a:t>
            </a:r>
          </a:p>
          <a:p>
            <a:r>
              <a:rPr lang="cs-CZ" sz="2800" dirty="0" smtClean="0"/>
              <a:t>30 . 0 =</a:t>
            </a:r>
          </a:p>
          <a:p>
            <a:r>
              <a:rPr lang="cs-CZ" sz="2800" dirty="0" smtClean="0"/>
              <a:t>20 . 3 =</a:t>
            </a:r>
          </a:p>
          <a:p>
            <a:r>
              <a:rPr lang="cs-CZ" sz="2800" dirty="0" smtClean="0"/>
              <a:t>30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8634" y="1200280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753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20 a 30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30 =</a:t>
            </a:r>
          </a:p>
          <a:p>
            <a:r>
              <a:rPr lang="cs-CZ" sz="2800" dirty="0" smtClean="0"/>
              <a:t>8 . 30 =</a:t>
            </a:r>
          </a:p>
          <a:p>
            <a:r>
              <a:rPr lang="cs-CZ" sz="2800" dirty="0" smtClean="0"/>
              <a:t>0 . 30 = </a:t>
            </a:r>
          </a:p>
          <a:p>
            <a:r>
              <a:rPr lang="cs-CZ" sz="2800" dirty="0" smtClean="0"/>
              <a:t>5. 30 =</a:t>
            </a:r>
          </a:p>
          <a:p>
            <a:r>
              <a:rPr lang="cs-CZ" sz="2800" dirty="0" smtClean="0"/>
              <a:t>2 . 30 =</a:t>
            </a:r>
          </a:p>
          <a:p>
            <a:r>
              <a:rPr lang="cs-CZ" sz="2800" dirty="0" smtClean="0"/>
              <a:t>1 . 30 =</a:t>
            </a:r>
          </a:p>
          <a:p>
            <a:r>
              <a:rPr lang="cs-CZ" sz="2800" dirty="0" smtClean="0"/>
              <a:t>9 . 30 =</a:t>
            </a:r>
          </a:p>
          <a:p>
            <a:r>
              <a:rPr lang="cs-CZ" sz="2800" dirty="0" smtClean="0"/>
              <a:t>4 . 30 =</a:t>
            </a:r>
          </a:p>
          <a:p>
            <a:r>
              <a:rPr lang="cs-CZ" sz="2800" dirty="0" smtClean="0"/>
              <a:t>6 . 30 =</a:t>
            </a:r>
          </a:p>
          <a:p>
            <a:r>
              <a:rPr lang="cs-CZ" sz="2800" dirty="0" smtClean="0"/>
              <a:t>3 . 30 =</a:t>
            </a:r>
          </a:p>
          <a:p>
            <a:r>
              <a:rPr lang="cs-CZ" sz="2800" dirty="0" smtClean="0"/>
              <a:t>7 . 30 =</a:t>
            </a:r>
          </a:p>
          <a:p>
            <a:r>
              <a:rPr lang="cs-CZ" sz="2800" dirty="0" smtClean="0"/>
              <a:t>8 . 30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30 . 9 =</a:t>
            </a:r>
          </a:p>
          <a:p>
            <a:r>
              <a:rPr lang="cs-CZ" sz="2800" dirty="0" smtClean="0"/>
              <a:t>20 . 5 =</a:t>
            </a:r>
          </a:p>
          <a:p>
            <a:r>
              <a:rPr lang="cs-CZ" sz="2800" dirty="0" smtClean="0"/>
              <a:t>30 . 8 =</a:t>
            </a:r>
          </a:p>
          <a:p>
            <a:r>
              <a:rPr lang="cs-CZ" sz="2800" dirty="0" smtClean="0"/>
              <a:t>20 . 6 = </a:t>
            </a:r>
          </a:p>
          <a:p>
            <a:r>
              <a:rPr lang="cs-CZ" sz="2800" dirty="0" smtClean="0"/>
              <a:t>30 . 7 =</a:t>
            </a:r>
          </a:p>
          <a:p>
            <a:r>
              <a:rPr lang="cs-CZ" sz="2800" dirty="0" smtClean="0"/>
              <a:t>20 . 9 =</a:t>
            </a:r>
          </a:p>
          <a:p>
            <a:r>
              <a:rPr lang="cs-CZ" sz="2800" dirty="0" smtClean="0"/>
              <a:t>30 . 5 =</a:t>
            </a:r>
          </a:p>
          <a:p>
            <a:r>
              <a:rPr lang="cs-CZ" sz="2800" dirty="0" smtClean="0"/>
              <a:t>20 . 4 =</a:t>
            </a:r>
          </a:p>
          <a:p>
            <a:r>
              <a:rPr lang="cs-CZ" sz="2800" dirty="0" smtClean="0"/>
              <a:t>30 . 6 =</a:t>
            </a:r>
          </a:p>
          <a:p>
            <a:r>
              <a:rPr lang="cs-CZ" sz="2800" dirty="0" smtClean="0"/>
              <a:t>20 . 0 =</a:t>
            </a:r>
          </a:p>
          <a:p>
            <a:r>
              <a:rPr lang="cs-CZ" sz="2800" dirty="0" smtClean="0"/>
              <a:t>30 . 3 =</a:t>
            </a:r>
          </a:p>
          <a:p>
            <a:r>
              <a:rPr lang="cs-CZ" sz="2800" dirty="0" smtClean="0"/>
              <a:t>20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5788" y="1138971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235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20 a 30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. 20 =</a:t>
            </a:r>
          </a:p>
          <a:p>
            <a:r>
              <a:rPr lang="cs-CZ" sz="2800" dirty="0" smtClean="0"/>
              <a:t>6 . 30 =</a:t>
            </a:r>
          </a:p>
          <a:p>
            <a:r>
              <a:rPr lang="cs-CZ" sz="2800" dirty="0" smtClean="0"/>
              <a:t>2 . 20 = </a:t>
            </a:r>
          </a:p>
          <a:p>
            <a:r>
              <a:rPr lang="cs-CZ" sz="2800" dirty="0" smtClean="0"/>
              <a:t>8 . </a:t>
            </a:r>
            <a:r>
              <a:rPr lang="cs-CZ" sz="2800" dirty="0" smtClean="0"/>
              <a:t>30 =</a:t>
            </a:r>
          </a:p>
          <a:p>
            <a:r>
              <a:rPr lang="cs-CZ" sz="2800" dirty="0" smtClean="0"/>
              <a:t>3 . 20 =</a:t>
            </a:r>
          </a:p>
          <a:p>
            <a:r>
              <a:rPr lang="cs-CZ" sz="2800" dirty="0" smtClean="0"/>
              <a:t>2 . 30 =</a:t>
            </a:r>
          </a:p>
          <a:p>
            <a:r>
              <a:rPr lang="cs-CZ" sz="2800" dirty="0" smtClean="0"/>
              <a:t>9 . 20 =</a:t>
            </a:r>
          </a:p>
          <a:p>
            <a:r>
              <a:rPr lang="cs-CZ" sz="2800" dirty="0" smtClean="0"/>
              <a:t>7. 30 =</a:t>
            </a:r>
          </a:p>
          <a:p>
            <a:r>
              <a:rPr lang="cs-CZ" sz="2800" dirty="0" smtClean="0"/>
              <a:t>1 . 20 =</a:t>
            </a:r>
          </a:p>
          <a:p>
            <a:r>
              <a:rPr lang="cs-CZ" sz="2800" dirty="0" smtClean="0"/>
              <a:t>4 . 30 =</a:t>
            </a:r>
          </a:p>
          <a:p>
            <a:r>
              <a:rPr lang="cs-CZ" sz="2800" dirty="0" smtClean="0"/>
              <a:t>7 . 20 =</a:t>
            </a:r>
          </a:p>
          <a:p>
            <a:r>
              <a:rPr lang="cs-CZ" sz="2800" dirty="0" smtClean="0"/>
              <a:t>8 . 20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 . 8 =</a:t>
            </a:r>
          </a:p>
          <a:p>
            <a:r>
              <a:rPr lang="cs-CZ" sz="2800" dirty="0" smtClean="0"/>
              <a:t>30 . 2 =</a:t>
            </a:r>
          </a:p>
          <a:p>
            <a:r>
              <a:rPr lang="cs-CZ" sz="2800" dirty="0" smtClean="0"/>
              <a:t>20 . 9 =</a:t>
            </a:r>
          </a:p>
          <a:p>
            <a:r>
              <a:rPr lang="cs-CZ" sz="2800" dirty="0" smtClean="0"/>
              <a:t>30 . 1 = </a:t>
            </a:r>
          </a:p>
          <a:p>
            <a:r>
              <a:rPr lang="cs-CZ" sz="2800" dirty="0" smtClean="0"/>
              <a:t>20 . 0 =</a:t>
            </a:r>
          </a:p>
          <a:p>
            <a:r>
              <a:rPr lang="cs-CZ" sz="2800" dirty="0" smtClean="0"/>
              <a:t>30 . 4 =</a:t>
            </a:r>
          </a:p>
          <a:p>
            <a:r>
              <a:rPr lang="cs-CZ" sz="2800" dirty="0" smtClean="0"/>
              <a:t>20 . 7 =</a:t>
            </a:r>
          </a:p>
          <a:p>
            <a:r>
              <a:rPr lang="cs-CZ" sz="2800" dirty="0" smtClean="0"/>
              <a:t>30 . 5 =</a:t>
            </a:r>
          </a:p>
          <a:p>
            <a:r>
              <a:rPr lang="cs-CZ" sz="2800" dirty="0" smtClean="0"/>
              <a:t>20 . 6 =</a:t>
            </a:r>
          </a:p>
          <a:p>
            <a:r>
              <a:rPr lang="cs-CZ" sz="2800" dirty="0" smtClean="0"/>
              <a:t>30 . 0 =</a:t>
            </a:r>
          </a:p>
          <a:p>
            <a:r>
              <a:rPr lang="cs-CZ" sz="2800" dirty="0" smtClean="0"/>
              <a:t>20 . 9 =</a:t>
            </a:r>
          </a:p>
          <a:p>
            <a:r>
              <a:rPr lang="cs-CZ" sz="2800" dirty="0" smtClean="0"/>
              <a:t>30 . 8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8634" y="1185788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5388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6815"/>
            <a:ext cx="6048672" cy="584775"/>
          </a:xfrm>
          <a:prstGeom prst="rect">
            <a:avLst/>
          </a:prstGeom>
          <a:solidFill>
            <a:srgbClr val="00B05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čísly 20 a 30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00808"/>
            <a:ext cx="8280920" cy="3934191"/>
            <a:chOff x="395536" y="1700808"/>
            <a:chExt cx="8280920" cy="3934191"/>
          </a:xfrm>
        </p:grpSpPr>
        <p:sp>
          <p:nvSpPr>
            <p:cNvPr id="9" name="TextovéPole 8"/>
            <p:cNvSpPr txBox="1"/>
            <p:nvPr/>
          </p:nvSpPr>
          <p:spPr>
            <a:xfrm>
              <a:off x="395536" y="1700808"/>
              <a:ext cx="8280920" cy="138499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200  : 10 = </a:t>
              </a:r>
              <a:r>
                <a:rPr lang="cs-CZ" sz="2800" dirty="0" smtClean="0">
                  <a:solidFill>
                    <a:srgbClr val="00B050"/>
                  </a:solidFill>
                </a:rPr>
                <a:t>2 . ( 100 : 10 ) = 2 . 10 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20</a:t>
              </a: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 smtClean="0"/>
                <a:t>               2       100                 10</a:t>
              </a:r>
              <a:endParaRPr lang="cs-CZ" sz="2800" dirty="0"/>
            </a:p>
          </p:txBody>
        </p:sp>
        <p:sp>
          <p:nvSpPr>
            <p:cNvPr id="10" name="Levá složená závorka 9"/>
            <p:cNvSpPr/>
            <p:nvPr/>
          </p:nvSpPr>
          <p:spPr>
            <a:xfrm rot="16200000">
              <a:off x="4408737" y="1965569"/>
              <a:ext cx="397083" cy="914400"/>
            </a:xfrm>
            <a:prstGeom prst="leftBrace">
              <a:avLst>
                <a:gd name="adj1" fmla="val 8333"/>
                <a:gd name="adj2" fmla="val 5461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 flipH="1">
              <a:off x="1691680" y="2224228"/>
              <a:ext cx="360040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2051720" y="2224228"/>
              <a:ext cx="432048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395536" y="4250004"/>
              <a:ext cx="8280920" cy="138499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240 : 8 </a:t>
              </a:r>
              <a:r>
                <a:rPr lang="cs-CZ" sz="2800" dirty="0"/>
                <a:t>= </a:t>
              </a:r>
              <a:r>
                <a:rPr lang="cs-CZ" sz="2800" dirty="0" smtClean="0">
                  <a:solidFill>
                    <a:srgbClr val="00B050"/>
                  </a:solidFill>
                </a:rPr>
                <a:t>( 24 : 8 ) . 10 </a:t>
              </a:r>
              <a:r>
                <a:rPr lang="cs-CZ" sz="2800" smtClean="0">
                  <a:solidFill>
                    <a:srgbClr val="00B050"/>
                  </a:solidFill>
                </a:rPr>
                <a:t>= 3 </a:t>
              </a:r>
              <a:r>
                <a:rPr lang="cs-CZ" sz="2800" dirty="0">
                  <a:solidFill>
                    <a:srgbClr val="00B050"/>
                  </a:solidFill>
                </a:rPr>
                <a:t>. </a:t>
              </a:r>
              <a:r>
                <a:rPr lang="cs-CZ" sz="2800" dirty="0" smtClean="0">
                  <a:solidFill>
                    <a:srgbClr val="00B050"/>
                  </a:solidFill>
                </a:rPr>
                <a:t>10 </a:t>
              </a:r>
              <a:r>
                <a:rPr lang="cs-CZ" sz="2800" dirty="0">
                  <a:solidFill>
                    <a:srgbClr val="00B050"/>
                  </a:solidFill>
                </a:rPr>
                <a:t>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30</a:t>
              </a:r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/>
                <a:t>     </a:t>
              </a:r>
              <a:r>
                <a:rPr lang="cs-CZ" sz="2800" dirty="0" smtClean="0"/>
                <a:t>           24       10              3</a:t>
              </a:r>
              <a:endParaRPr lang="cs-CZ" dirty="0"/>
            </a:p>
          </p:txBody>
        </p:sp>
        <p:cxnSp>
          <p:nvCxnSpPr>
            <p:cNvPr id="20" name="Přímá spojnice 19"/>
            <p:cNvCxnSpPr/>
            <p:nvPr/>
          </p:nvCxnSpPr>
          <p:spPr>
            <a:xfrm flipH="1">
              <a:off x="1871700" y="4797152"/>
              <a:ext cx="396044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2267744" y="4797152"/>
              <a:ext cx="36004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Levá složená závorka 22"/>
            <p:cNvSpPr/>
            <p:nvPr/>
          </p:nvSpPr>
          <p:spPr>
            <a:xfrm rot="16200000" flipV="1">
              <a:off x="3921478" y="4658462"/>
              <a:ext cx="457200" cy="540260"/>
            </a:xfrm>
            <a:prstGeom prst="lef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98371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691332"/>
            <a:ext cx="7272808" cy="584775"/>
          </a:xfrm>
          <a:prstGeom prst="rect">
            <a:avLst/>
          </a:prstGeom>
          <a:solidFill>
            <a:srgbClr val="00B05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čísly 20 a 30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2348880"/>
            <a:ext cx="4248472" cy="415498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rgbClr val="A513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180 : 20 = 9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18 : 2 = 9</a:t>
            </a:r>
          </a:p>
          <a:p>
            <a:pPr algn="ctr"/>
            <a:r>
              <a:rPr lang="cs-CZ" sz="4400" dirty="0" smtClean="0"/>
              <a:t>240 : 30 = 8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24 : 3 = 8</a:t>
            </a:r>
          </a:p>
          <a:p>
            <a:pPr algn="ctr"/>
            <a:r>
              <a:rPr lang="cs-CZ" sz="4400" dirty="0" smtClean="0"/>
              <a:t>140 : 20 = 7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14 : 2 = 7</a:t>
            </a:r>
            <a:endParaRPr lang="cs-CZ" sz="4400" dirty="0">
              <a:solidFill>
                <a:srgbClr val="00B05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3635896" y="2492896"/>
            <a:ext cx="216024" cy="504056"/>
          </a:xfrm>
          <a:prstGeom prst="line">
            <a:avLst/>
          </a:prstGeom>
          <a:ln>
            <a:solidFill>
              <a:srgbClr val="A513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608004" y="2492896"/>
            <a:ext cx="1800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3635896" y="3933056"/>
            <a:ext cx="21602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608004" y="3932167"/>
            <a:ext cx="18002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3635896" y="5229200"/>
            <a:ext cx="216024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608004" y="5229200"/>
            <a:ext cx="1800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333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5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20 a 30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150 : 30 =</a:t>
            </a:r>
          </a:p>
          <a:p>
            <a:r>
              <a:rPr lang="cs-CZ" sz="2800" dirty="0" smtClean="0"/>
              <a:t>180 : 30 =</a:t>
            </a:r>
          </a:p>
          <a:p>
            <a:r>
              <a:rPr lang="cs-CZ" sz="2800" dirty="0" smtClean="0"/>
              <a:t>270 : 30 = </a:t>
            </a:r>
          </a:p>
          <a:p>
            <a:r>
              <a:rPr lang="cs-CZ" sz="2800" dirty="0" smtClean="0"/>
              <a:t>300 : 30 =</a:t>
            </a:r>
          </a:p>
          <a:p>
            <a:r>
              <a:rPr lang="cs-CZ" sz="2800" dirty="0" smtClean="0"/>
              <a:t>240 : 30 =</a:t>
            </a:r>
          </a:p>
          <a:p>
            <a:r>
              <a:rPr lang="cs-CZ" sz="2800" dirty="0" smtClean="0"/>
              <a:t>210 : 30 =</a:t>
            </a:r>
          </a:p>
          <a:p>
            <a:r>
              <a:rPr lang="cs-CZ" sz="2800" dirty="0" smtClean="0"/>
              <a:t>60  : 30 =</a:t>
            </a:r>
          </a:p>
          <a:p>
            <a:r>
              <a:rPr lang="cs-CZ" sz="2800" dirty="0" smtClean="0"/>
              <a:t>30  : 30 =</a:t>
            </a:r>
          </a:p>
          <a:p>
            <a:r>
              <a:rPr lang="cs-CZ" sz="2800" dirty="0" smtClean="0"/>
              <a:t>120 : 30 =</a:t>
            </a:r>
          </a:p>
          <a:p>
            <a:r>
              <a:rPr lang="cs-CZ" sz="2800" dirty="0" smtClean="0"/>
              <a:t> 90 : 30 =</a:t>
            </a:r>
          </a:p>
          <a:p>
            <a:r>
              <a:rPr lang="cs-CZ" sz="2800" dirty="0" smtClean="0"/>
              <a:t>  0   : 30 =</a:t>
            </a:r>
          </a:p>
          <a:p>
            <a:r>
              <a:rPr lang="cs-CZ" sz="2800" dirty="0" smtClean="0"/>
              <a:t>240 : 30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180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200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60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20 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80 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/>
              <a:t>120 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140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40 : 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180 : 20 =</a:t>
            </a:r>
            <a:endParaRPr lang="cs-CZ" sz="2800" dirty="0"/>
          </a:p>
          <a:p>
            <a:r>
              <a:rPr lang="cs-CZ" sz="2800" dirty="0" smtClean="0"/>
              <a:t>270 </a:t>
            </a:r>
            <a:r>
              <a:rPr lang="cs-CZ" sz="2800" dirty="0"/>
              <a:t>: 30 =</a:t>
            </a:r>
          </a:p>
          <a:p>
            <a:r>
              <a:rPr lang="cs-CZ" sz="2800" dirty="0" smtClean="0"/>
              <a:t>140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210 </a:t>
            </a:r>
            <a:r>
              <a:rPr lang="cs-CZ" sz="2800" dirty="0"/>
              <a:t>: 30 =</a:t>
            </a:r>
          </a:p>
          <a:p>
            <a:r>
              <a:rPr lang="cs-CZ" sz="2800" dirty="0" smtClean="0"/>
              <a:t> 40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90 </a:t>
            </a:r>
            <a:r>
              <a:rPr lang="cs-CZ" sz="2800" dirty="0"/>
              <a:t>: 30 =</a:t>
            </a:r>
          </a:p>
          <a:p>
            <a:r>
              <a:rPr lang="cs-CZ" sz="2800" dirty="0" smtClean="0"/>
              <a:t> 60 : 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 </a:t>
            </a:r>
            <a:r>
              <a:rPr lang="cs-CZ" sz="2800" dirty="0"/>
              <a:t>: 30 =</a:t>
            </a:r>
          </a:p>
          <a:p>
            <a:r>
              <a:rPr lang="cs-CZ" sz="2800" dirty="0"/>
              <a:t>120 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150 </a:t>
            </a:r>
            <a:r>
              <a:rPr lang="cs-CZ" sz="2800" dirty="0"/>
              <a:t>: 30 =</a:t>
            </a:r>
          </a:p>
          <a:p>
            <a:r>
              <a:rPr lang="cs-CZ" sz="2800" dirty="0" smtClean="0"/>
              <a:t>200: 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</a:t>
            </a:r>
            <a:r>
              <a:rPr lang="cs-CZ" sz="2800" dirty="0"/>
              <a:t>: 30 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5788" y="1124393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5361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5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20 a 30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100 : 20 =</a:t>
            </a:r>
          </a:p>
          <a:p>
            <a:r>
              <a:rPr lang="cs-CZ" sz="2800" dirty="0" smtClean="0"/>
              <a:t>180 : 30 =</a:t>
            </a:r>
          </a:p>
          <a:p>
            <a:r>
              <a:rPr lang="cs-CZ" sz="2800" dirty="0" smtClean="0"/>
              <a:t>180 : 20 = </a:t>
            </a:r>
          </a:p>
          <a:p>
            <a:r>
              <a:rPr lang="cs-CZ" sz="2800" dirty="0" smtClean="0"/>
              <a:t>300 : 30 =</a:t>
            </a:r>
          </a:p>
          <a:p>
            <a:r>
              <a:rPr lang="cs-CZ" sz="2800" dirty="0" smtClean="0"/>
              <a:t>160 : 20 =</a:t>
            </a:r>
          </a:p>
          <a:p>
            <a:r>
              <a:rPr lang="cs-CZ" sz="2800" dirty="0" smtClean="0"/>
              <a:t>210 : 30 =</a:t>
            </a:r>
          </a:p>
          <a:p>
            <a:r>
              <a:rPr lang="cs-CZ" sz="2800" dirty="0" smtClean="0"/>
              <a:t>40  : 20 =</a:t>
            </a:r>
          </a:p>
          <a:p>
            <a:r>
              <a:rPr lang="cs-CZ" sz="2800" dirty="0" smtClean="0"/>
              <a:t>30  : 30 =</a:t>
            </a:r>
          </a:p>
          <a:p>
            <a:r>
              <a:rPr lang="cs-CZ" sz="2800" dirty="0" smtClean="0"/>
              <a:t> 80 : 20 =</a:t>
            </a:r>
          </a:p>
          <a:p>
            <a:r>
              <a:rPr lang="cs-CZ" sz="2800" dirty="0" smtClean="0"/>
              <a:t> 90 : 30 =</a:t>
            </a:r>
          </a:p>
          <a:p>
            <a:r>
              <a:rPr lang="cs-CZ" sz="2800" dirty="0" smtClean="0"/>
              <a:t>  0   : 20 =</a:t>
            </a:r>
          </a:p>
          <a:p>
            <a:r>
              <a:rPr lang="cs-CZ" sz="2800" dirty="0" smtClean="0"/>
              <a:t>240 : 30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270 </a:t>
            </a:r>
            <a:r>
              <a:rPr lang="cs-CZ" sz="2800" dirty="0"/>
              <a:t>: </a:t>
            </a:r>
            <a:r>
              <a:rPr lang="cs-CZ" sz="2800" dirty="0" smtClean="0"/>
              <a:t>30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300 </a:t>
            </a:r>
            <a:r>
              <a:rPr lang="cs-CZ" sz="2800" dirty="0"/>
              <a:t>: </a:t>
            </a:r>
            <a:r>
              <a:rPr lang="cs-CZ" sz="2800" dirty="0" smtClean="0"/>
              <a:t>30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90 </a:t>
            </a:r>
            <a:r>
              <a:rPr lang="cs-CZ" sz="2800" dirty="0"/>
              <a:t>: </a:t>
            </a:r>
            <a:r>
              <a:rPr lang="cs-CZ" sz="2800" dirty="0" smtClean="0"/>
              <a:t>30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30  </a:t>
            </a:r>
            <a:r>
              <a:rPr lang="cs-CZ" sz="2800" dirty="0"/>
              <a:t>: </a:t>
            </a:r>
            <a:r>
              <a:rPr lang="cs-CZ" sz="2800" dirty="0" smtClean="0"/>
              <a:t>30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80 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</a:t>
            </a:r>
            <a:r>
              <a:rPr lang="cs-CZ" sz="2800" dirty="0"/>
              <a:t>: </a:t>
            </a:r>
            <a:r>
              <a:rPr lang="cs-CZ" sz="2800" dirty="0" smtClean="0"/>
              <a:t>30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210 </a:t>
            </a:r>
            <a:r>
              <a:rPr lang="cs-CZ" sz="2800" dirty="0"/>
              <a:t>: </a:t>
            </a:r>
            <a:r>
              <a:rPr lang="cs-CZ" sz="2800" dirty="0" smtClean="0"/>
              <a:t>30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60 : 30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</a:t>
            </a:r>
            <a:r>
              <a:rPr lang="cs-CZ" sz="2800" dirty="0"/>
              <a:t>: </a:t>
            </a:r>
            <a:r>
              <a:rPr lang="cs-CZ" sz="2800" dirty="0" smtClean="0"/>
              <a:t>30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270 : 30 =</a:t>
            </a:r>
            <a:endParaRPr lang="cs-CZ" sz="2800" dirty="0"/>
          </a:p>
          <a:p>
            <a:r>
              <a:rPr lang="cs-CZ" sz="2800" dirty="0" smtClean="0"/>
              <a:t>180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210 </a:t>
            </a:r>
            <a:r>
              <a:rPr lang="cs-CZ" sz="2800" dirty="0"/>
              <a:t>: </a:t>
            </a:r>
            <a:r>
              <a:rPr lang="cs-CZ" sz="2800" dirty="0" smtClean="0"/>
              <a:t>30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140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60 </a:t>
            </a:r>
            <a:r>
              <a:rPr lang="cs-CZ" sz="2800" dirty="0"/>
              <a:t>: </a:t>
            </a:r>
            <a:r>
              <a:rPr lang="cs-CZ" sz="2800" dirty="0" smtClean="0"/>
              <a:t>30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60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90 : 30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: 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</a:t>
            </a:r>
            <a:r>
              <a:rPr lang="cs-CZ" sz="2800" dirty="0"/>
              <a:t>: </a:t>
            </a:r>
            <a:r>
              <a:rPr lang="cs-CZ" sz="2800" dirty="0" smtClean="0"/>
              <a:t>30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300: 30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120 </a:t>
            </a:r>
            <a:r>
              <a:rPr lang="cs-CZ" sz="2800" dirty="0"/>
              <a:t>: </a:t>
            </a:r>
            <a:r>
              <a:rPr lang="cs-CZ" sz="2800" dirty="0" smtClean="0"/>
              <a:t>20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5788" y="1124393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15157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688175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6284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213</TotalTime>
  <Words>1160</Words>
  <Application>Microsoft Office PowerPoint</Application>
  <PresentationFormat>Předvádění na obrazovce (4:3)</PresentationFormat>
  <Paragraphs>407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Human</vt:lpstr>
      <vt:lpstr>VY_32_INOVACE_07_ Násobení a dělení čísly 20 a 30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čísly 20 a 30</dc:title>
  <dc:creator>Hanka</dc:creator>
  <cp:lastModifiedBy>učitelka</cp:lastModifiedBy>
  <cp:revision>42</cp:revision>
  <dcterms:created xsi:type="dcterms:W3CDTF">2011-04-16T14:13:04Z</dcterms:created>
  <dcterms:modified xsi:type="dcterms:W3CDTF">2012-09-24T12:50:18Z</dcterms:modified>
</cp:coreProperties>
</file>