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notesMasterIdLst>
    <p:notesMasterId r:id="rId14"/>
  </p:notesMasterIdLst>
  <p:sldIdLst>
    <p:sldId id="260" r:id="rId2"/>
    <p:sldId id="273" r:id="rId3"/>
    <p:sldId id="262" r:id="rId4"/>
    <p:sldId id="265" r:id="rId5"/>
    <p:sldId id="266" r:id="rId6"/>
    <p:sldId id="267" r:id="rId7"/>
    <p:sldId id="270" r:id="rId8"/>
    <p:sldId id="269" r:id="rId9"/>
    <p:sldId id="268" r:id="rId10"/>
    <p:sldId id="271" r:id="rId11"/>
    <p:sldId id="272" r:id="rId12"/>
    <p:sldId id="274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A5135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50" d="100"/>
          <a:sy n="50" d="100"/>
        </p:scale>
        <p:origin x="-1267" y="-77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1C1B7E1-1E0F-4657-A68C-8C3D86652557}" type="datetimeFigureOut">
              <a:rPr lang="cs-CZ" smtClean="0"/>
              <a:t>24.9.2012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5EB9F11-F06E-4D61-A995-166605B68DB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226763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8435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8436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9pPr>
          </a:lstStyle>
          <a:p>
            <a:pPr eaLnBrk="1" hangingPunct="1"/>
            <a:fld id="{D85B87F8-7C25-45F8-88A6-76C67413F3C3}" type="slidenum">
              <a:rPr lang="cs-CZ"/>
              <a:pPr eaLnBrk="1" hangingPunct="1"/>
              <a:t>1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D3025E-4756-4298-9CDE-149EE23564C6}" type="datetimeFigureOut">
              <a:rPr lang="cs-CZ" smtClean="0"/>
              <a:t>24.9.2012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C53253-A281-4B6F-AD5F-5E9EAD7B4E8B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D3025E-4756-4298-9CDE-149EE23564C6}" type="datetimeFigureOut">
              <a:rPr lang="cs-CZ" smtClean="0"/>
              <a:t>24.9.2012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C53253-A281-4B6F-AD5F-5E9EAD7B4E8B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D3025E-4756-4298-9CDE-149EE23564C6}" type="datetimeFigureOut">
              <a:rPr lang="cs-CZ" smtClean="0"/>
              <a:t>24.9.2012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C53253-A281-4B6F-AD5F-5E9EAD7B4E8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D3025E-4756-4298-9CDE-149EE23564C6}" type="datetimeFigureOut">
              <a:rPr lang="cs-CZ" smtClean="0"/>
              <a:t>24.9.2012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C53253-A281-4B6F-AD5F-5E9EAD7B4E8B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D3025E-4756-4298-9CDE-149EE23564C6}" type="datetimeFigureOut">
              <a:rPr lang="cs-CZ" smtClean="0"/>
              <a:t>24.9.2012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C53253-A281-4B6F-AD5F-5E9EAD7B4E8B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D3025E-4756-4298-9CDE-149EE23564C6}" type="datetimeFigureOut">
              <a:rPr lang="cs-CZ" smtClean="0"/>
              <a:t>24.9.2012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C53253-A281-4B6F-AD5F-5E9EAD7B4E8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D3025E-4756-4298-9CDE-149EE23564C6}" type="datetimeFigureOut">
              <a:rPr lang="cs-CZ" smtClean="0"/>
              <a:t>24.9.2012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C53253-A281-4B6F-AD5F-5E9EAD7B4E8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D3025E-4756-4298-9CDE-149EE23564C6}" type="datetimeFigureOut">
              <a:rPr lang="cs-CZ" smtClean="0"/>
              <a:t>24.9.2012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C53253-A281-4B6F-AD5F-5E9EAD7B4E8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D3025E-4756-4298-9CDE-149EE23564C6}" type="datetimeFigureOut">
              <a:rPr lang="cs-CZ" smtClean="0"/>
              <a:t>24.9.2012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C53253-A281-4B6F-AD5F-5E9EAD7B4E8B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D3025E-4756-4298-9CDE-149EE23564C6}" type="datetimeFigureOut">
              <a:rPr lang="cs-CZ" smtClean="0"/>
              <a:t>24.9.2012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C53253-A281-4B6F-AD5F-5E9EAD7B4E8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D3025E-4756-4298-9CDE-149EE23564C6}" type="datetimeFigureOut">
              <a:rPr lang="cs-CZ" smtClean="0"/>
              <a:t>24.9.2012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C53253-A281-4B6F-AD5F-5E9EAD7B4E8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86D3025E-4756-4298-9CDE-149EE23564C6}" type="datetimeFigureOut">
              <a:rPr lang="cs-CZ" smtClean="0"/>
              <a:t>24.9.2012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C7C53253-A281-4B6F-AD5F-5E9EAD7B4E8B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3573016"/>
            <a:ext cx="7772400" cy="1470025"/>
          </a:xfrm>
        </p:spPr>
        <p:txBody>
          <a:bodyPr>
            <a:normAutofit/>
          </a:bodyPr>
          <a:lstStyle/>
          <a:p>
            <a:pPr algn="ctr">
              <a:defRPr/>
            </a:pPr>
            <a:r>
              <a:rPr lang="cs-CZ" sz="3600" dirty="0" smtClean="0"/>
              <a:t>VY_32_INOVACE_10</a:t>
            </a:r>
            <a:r>
              <a:rPr lang="cs-CZ" sz="3600" dirty="0" smtClean="0"/>
              <a:t>_</a:t>
            </a:r>
            <a:r>
              <a:rPr lang="cs-CZ" sz="3600" dirty="0"/>
              <a:t/>
            </a:r>
            <a:br>
              <a:rPr lang="cs-CZ" sz="3600" dirty="0"/>
            </a:br>
            <a:r>
              <a:rPr lang="cs-CZ" sz="3600" dirty="0" smtClean="0"/>
              <a:t>Násobení a dělení čísly 80 a 90</a:t>
            </a:r>
          </a:p>
        </p:txBody>
      </p:sp>
      <p:pic>
        <p:nvPicPr>
          <p:cNvPr id="5123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31938" y="333375"/>
            <a:ext cx="6080125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124" name="TextovéPole 4"/>
          <p:cNvSpPr txBox="1">
            <a:spLocks noChangeArrowheads="1"/>
          </p:cNvSpPr>
          <p:nvPr/>
        </p:nvSpPr>
        <p:spPr bwMode="auto">
          <a:xfrm>
            <a:off x="179512" y="1819275"/>
            <a:ext cx="8964488" cy="150810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9pPr>
          </a:lstStyle>
          <a:p>
            <a:pPr algn="ctr" eaLnBrk="1" hangingPunct="1"/>
            <a:r>
              <a:rPr lang="cs-CZ" sz="3200" dirty="0" smtClean="0"/>
              <a:t>Matematika a její aplikace</a:t>
            </a:r>
          </a:p>
          <a:p>
            <a:pPr algn="ctr" eaLnBrk="1" hangingPunct="1"/>
            <a:r>
              <a:rPr lang="cs-CZ" sz="3200" dirty="0" smtClean="0"/>
              <a:t>3. a 4. ročník</a:t>
            </a:r>
          </a:p>
          <a:p>
            <a:pPr algn="ctr" eaLnBrk="1" hangingPunct="1"/>
            <a:r>
              <a:rPr lang="cs-CZ" sz="2800" dirty="0" smtClean="0"/>
              <a:t>Téma: Násobení a dělení čísly 80 a 90</a:t>
            </a:r>
            <a:endParaRPr lang="cs-CZ" sz="2800" dirty="0"/>
          </a:p>
        </p:txBody>
      </p:sp>
      <p:sp>
        <p:nvSpPr>
          <p:cNvPr id="5125" name="TextovéPole 5"/>
          <p:cNvSpPr txBox="1">
            <a:spLocks noChangeArrowheads="1"/>
          </p:cNvSpPr>
          <p:nvPr/>
        </p:nvSpPr>
        <p:spPr bwMode="auto">
          <a:xfrm>
            <a:off x="2773363" y="5157788"/>
            <a:ext cx="3886869" cy="10156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9pPr>
          </a:lstStyle>
          <a:p>
            <a:pPr algn="ctr" eaLnBrk="1" hangingPunct="1"/>
            <a:r>
              <a:rPr lang="cs-CZ" sz="3200" dirty="0"/>
              <a:t>Ing. Hana </a:t>
            </a:r>
            <a:r>
              <a:rPr lang="cs-CZ" sz="3200" dirty="0" smtClean="0"/>
              <a:t>Adamcová</a:t>
            </a:r>
          </a:p>
          <a:p>
            <a:pPr algn="ctr" eaLnBrk="1" hangingPunct="1"/>
            <a:r>
              <a:rPr lang="cs-CZ" sz="2800" dirty="0" smtClean="0"/>
              <a:t>Vytvořeno: 2011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22554243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000"/>
    </mc:Choice>
    <mc:Fallback>
      <p:transition spd="slow" advTm="2000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262960" y="548680"/>
            <a:ext cx="8568952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all" spc="0" dirty="0" smtClean="0">
                <a:ln w="0">
                  <a:solidFill>
                    <a:schemeClr val="accent6">
                      <a:lumMod val="75000"/>
                    </a:schemeClr>
                  </a:solidFill>
                </a:ln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12700" stA="50000" endPos="50000" dist="5000" dir="5400000" sy="-100000" rotWithShape="0"/>
                </a:effectLst>
              </a:rPr>
              <a:t>Anotace</a:t>
            </a:r>
            <a:endParaRPr lang="cs-CZ" sz="5400" b="1" cap="all" spc="0" dirty="0">
              <a:ln w="0">
                <a:solidFill>
                  <a:schemeClr val="accent6">
                    <a:lumMod val="75000"/>
                  </a:schemeClr>
                </a:solidFill>
              </a:ln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11560" y="2276872"/>
            <a:ext cx="6396303" cy="206210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2060"/>
                </a:solidFill>
              </a:rPr>
              <a:t>Výukový materiál je určen:</a:t>
            </a:r>
          </a:p>
          <a:p>
            <a:endParaRPr lang="cs-CZ" sz="2800" b="1" dirty="0" smtClean="0">
              <a:solidFill>
                <a:srgbClr val="002060"/>
              </a:solidFill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/>
              <a:t>pro 3.ročník k vysvětlení a procvičení učiva</a:t>
            </a:r>
          </a:p>
          <a:p>
            <a:endParaRPr lang="cs-CZ" sz="2400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/>
              <a:t>pro 4. ročník k opakování daného tématu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5963963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582942" y="191365"/>
            <a:ext cx="6048672" cy="584775"/>
          </a:xfrm>
          <a:prstGeom prst="rect">
            <a:avLst/>
          </a:prstGeom>
          <a:solidFill>
            <a:srgbClr val="00B0F0"/>
          </a:solidFill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Násobení čísly 80 a 90</a:t>
            </a:r>
            <a:endParaRPr lang="cs-CZ" sz="3200" b="1" dirty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95536" y="1700808"/>
            <a:ext cx="8280920" cy="138499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accent3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     80 . 10 = </a:t>
            </a:r>
            <a:r>
              <a:rPr lang="cs-CZ" sz="2800" dirty="0" smtClean="0">
                <a:solidFill>
                  <a:srgbClr val="00B050"/>
                </a:solidFill>
              </a:rPr>
              <a:t>8 . ( 10 . 10 ) = 8 . 100 = </a:t>
            </a:r>
            <a:r>
              <a:rPr lang="cs-CZ" sz="2800" u="sng" dirty="0" smtClean="0">
                <a:solidFill>
                  <a:schemeClr val="accent6">
                    <a:lumMod val="75000"/>
                  </a:schemeClr>
                </a:solidFill>
              </a:rPr>
              <a:t>800</a:t>
            </a:r>
          </a:p>
          <a:p>
            <a:endParaRPr lang="cs-CZ" sz="2800" u="sng" dirty="0">
              <a:solidFill>
                <a:schemeClr val="accent6">
                  <a:lumMod val="75000"/>
                </a:schemeClr>
              </a:solidFill>
            </a:endParaRPr>
          </a:p>
          <a:p>
            <a:r>
              <a:rPr lang="cs-CZ" sz="2800" dirty="0" smtClean="0"/>
              <a:t>          8      10             100</a:t>
            </a:r>
            <a:endParaRPr lang="cs-CZ" sz="2800" dirty="0"/>
          </a:p>
        </p:txBody>
      </p:sp>
      <p:sp>
        <p:nvSpPr>
          <p:cNvPr id="10" name="Levá složená závorka 9"/>
          <p:cNvSpPr/>
          <p:nvPr/>
        </p:nvSpPr>
        <p:spPr>
          <a:xfrm rot="16200000">
            <a:off x="4110578" y="1981171"/>
            <a:ext cx="397083" cy="914400"/>
          </a:xfrm>
          <a:prstGeom prst="leftBrace">
            <a:avLst>
              <a:gd name="adj1" fmla="val 8333"/>
              <a:gd name="adj2" fmla="val 54615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5" name="Přímá spojnice 14"/>
          <p:cNvCxnSpPr/>
          <p:nvPr/>
        </p:nvCxnSpPr>
        <p:spPr>
          <a:xfrm flipH="1">
            <a:off x="1691680" y="2224228"/>
            <a:ext cx="360040" cy="24284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>
            <a:off x="2051720" y="2224228"/>
            <a:ext cx="432048" cy="24284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TextovéPole 17"/>
          <p:cNvSpPr txBox="1"/>
          <p:nvPr/>
        </p:nvSpPr>
        <p:spPr>
          <a:xfrm>
            <a:off x="395536" y="4250004"/>
            <a:ext cx="8280920" cy="1661993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accent3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      90 </a:t>
            </a:r>
            <a:r>
              <a:rPr lang="cs-CZ" sz="2800" dirty="0"/>
              <a:t>. </a:t>
            </a:r>
            <a:r>
              <a:rPr lang="cs-CZ" sz="2800" dirty="0" smtClean="0"/>
              <a:t>5 </a:t>
            </a:r>
            <a:r>
              <a:rPr lang="cs-CZ" sz="2800" dirty="0"/>
              <a:t>= </a:t>
            </a:r>
            <a:r>
              <a:rPr lang="cs-CZ" sz="2800" dirty="0" smtClean="0">
                <a:solidFill>
                  <a:srgbClr val="00B050"/>
                </a:solidFill>
              </a:rPr>
              <a:t>( 9 </a:t>
            </a:r>
            <a:r>
              <a:rPr lang="cs-CZ" sz="2800" dirty="0">
                <a:solidFill>
                  <a:srgbClr val="00B050"/>
                </a:solidFill>
              </a:rPr>
              <a:t>. </a:t>
            </a:r>
            <a:r>
              <a:rPr lang="cs-CZ" sz="2800" dirty="0" smtClean="0">
                <a:solidFill>
                  <a:srgbClr val="00B050"/>
                </a:solidFill>
              </a:rPr>
              <a:t>5 </a:t>
            </a:r>
            <a:r>
              <a:rPr lang="cs-CZ" sz="2800" dirty="0">
                <a:solidFill>
                  <a:srgbClr val="00B050"/>
                </a:solidFill>
              </a:rPr>
              <a:t>) </a:t>
            </a:r>
            <a:r>
              <a:rPr lang="cs-CZ" sz="2800" dirty="0" smtClean="0">
                <a:solidFill>
                  <a:srgbClr val="00B050"/>
                </a:solidFill>
              </a:rPr>
              <a:t>. 10 = 10 </a:t>
            </a:r>
            <a:r>
              <a:rPr lang="cs-CZ" sz="2800" dirty="0">
                <a:solidFill>
                  <a:srgbClr val="00B050"/>
                </a:solidFill>
              </a:rPr>
              <a:t>. </a:t>
            </a:r>
            <a:r>
              <a:rPr lang="cs-CZ" sz="2800" dirty="0" smtClean="0">
                <a:solidFill>
                  <a:srgbClr val="00B050"/>
                </a:solidFill>
              </a:rPr>
              <a:t>45 </a:t>
            </a:r>
            <a:r>
              <a:rPr lang="cs-CZ" sz="2800" dirty="0">
                <a:solidFill>
                  <a:srgbClr val="00B050"/>
                </a:solidFill>
              </a:rPr>
              <a:t>= </a:t>
            </a:r>
            <a:r>
              <a:rPr lang="cs-CZ" sz="2800" u="sng" dirty="0" smtClean="0">
                <a:solidFill>
                  <a:schemeClr val="accent6">
                    <a:lumMod val="75000"/>
                  </a:schemeClr>
                </a:solidFill>
              </a:rPr>
              <a:t>450</a:t>
            </a:r>
            <a:endParaRPr lang="cs-CZ" sz="2800" u="sng" dirty="0">
              <a:solidFill>
                <a:schemeClr val="accent6">
                  <a:lumMod val="75000"/>
                </a:schemeClr>
              </a:solidFill>
            </a:endParaRPr>
          </a:p>
          <a:p>
            <a:endParaRPr lang="cs-CZ" sz="2800" u="sng" dirty="0">
              <a:solidFill>
                <a:schemeClr val="accent6">
                  <a:lumMod val="75000"/>
                </a:schemeClr>
              </a:solidFill>
            </a:endParaRPr>
          </a:p>
          <a:p>
            <a:r>
              <a:rPr lang="cs-CZ" sz="2800" dirty="0"/>
              <a:t>     </a:t>
            </a:r>
            <a:r>
              <a:rPr lang="cs-CZ" sz="2800" dirty="0" smtClean="0"/>
              <a:t>      9      </a:t>
            </a:r>
            <a:r>
              <a:rPr lang="cs-CZ" sz="2800" dirty="0"/>
              <a:t>10     </a:t>
            </a:r>
            <a:r>
              <a:rPr lang="cs-CZ" sz="2800" dirty="0" smtClean="0"/>
              <a:t>  45</a:t>
            </a:r>
            <a:endParaRPr lang="cs-CZ" sz="2800" dirty="0"/>
          </a:p>
          <a:p>
            <a:endParaRPr lang="cs-CZ" dirty="0"/>
          </a:p>
        </p:txBody>
      </p:sp>
      <p:cxnSp>
        <p:nvCxnSpPr>
          <p:cNvPr id="20" name="Přímá spojnice 19"/>
          <p:cNvCxnSpPr/>
          <p:nvPr/>
        </p:nvCxnSpPr>
        <p:spPr>
          <a:xfrm flipH="1">
            <a:off x="1871700" y="4797152"/>
            <a:ext cx="396044" cy="36004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21"/>
          <p:cNvCxnSpPr/>
          <p:nvPr/>
        </p:nvCxnSpPr>
        <p:spPr>
          <a:xfrm>
            <a:off x="2267744" y="4797152"/>
            <a:ext cx="360040" cy="36004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Levá složená závorka 22"/>
          <p:cNvSpPr/>
          <p:nvPr/>
        </p:nvSpPr>
        <p:spPr>
          <a:xfrm rot="16200000" flipV="1">
            <a:off x="3569213" y="4658462"/>
            <a:ext cx="457200" cy="540260"/>
          </a:xfrm>
          <a:prstGeom prst="leftBrac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465260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18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582942" y="191365"/>
            <a:ext cx="6048672" cy="584775"/>
          </a:xfrm>
          <a:prstGeom prst="rect">
            <a:avLst/>
          </a:prstGeom>
          <a:solidFill>
            <a:srgbClr val="00B0F0"/>
          </a:solidFill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Násobení čísly </a:t>
            </a:r>
            <a:r>
              <a:rPr lang="cs-CZ" sz="32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80 </a:t>
            </a:r>
            <a:r>
              <a:rPr lang="cs-CZ" sz="3200" b="1" dirty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 </a:t>
            </a:r>
            <a:r>
              <a:rPr lang="cs-CZ" sz="32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90</a:t>
            </a:r>
            <a:endParaRPr lang="cs-CZ" sz="3200" b="1" dirty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85325" y="1138972"/>
            <a:ext cx="1684040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3 . 80 =</a:t>
            </a:r>
          </a:p>
          <a:p>
            <a:r>
              <a:rPr lang="cs-CZ" sz="2800" dirty="0" smtClean="0"/>
              <a:t>8 . 80 =</a:t>
            </a:r>
          </a:p>
          <a:p>
            <a:r>
              <a:rPr lang="cs-CZ" sz="2800" dirty="0" smtClean="0"/>
              <a:t>0 . 80 = </a:t>
            </a:r>
          </a:p>
          <a:p>
            <a:r>
              <a:rPr lang="cs-CZ" sz="2800" dirty="0" smtClean="0"/>
              <a:t>5 . 80 =</a:t>
            </a:r>
          </a:p>
          <a:p>
            <a:r>
              <a:rPr lang="cs-CZ" sz="2800" dirty="0" smtClean="0"/>
              <a:t>2 . 80 =</a:t>
            </a:r>
          </a:p>
          <a:p>
            <a:r>
              <a:rPr lang="cs-CZ" sz="2800" dirty="0" smtClean="0"/>
              <a:t>1 . 80 =</a:t>
            </a:r>
          </a:p>
          <a:p>
            <a:r>
              <a:rPr lang="cs-CZ" sz="2800" dirty="0" smtClean="0"/>
              <a:t>9 . 80 =</a:t>
            </a:r>
          </a:p>
          <a:p>
            <a:r>
              <a:rPr lang="cs-CZ" sz="2800" dirty="0" smtClean="0"/>
              <a:t>4.  80 =</a:t>
            </a:r>
          </a:p>
          <a:p>
            <a:r>
              <a:rPr lang="cs-CZ" sz="2800" dirty="0" smtClean="0"/>
              <a:t>6 . 80 =</a:t>
            </a:r>
          </a:p>
          <a:p>
            <a:r>
              <a:rPr lang="cs-CZ" sz="2800" dirty="0" smtClean="0"/>
              <a:t>3 . 80 =</a:t>
            </a:r>
          </a:p>
          <a:p>
            <a:r>
              <a:rPr lang="cs-CZ" sz="2800" dirty="0" smtClean="0"/>
              <a:t>7 . 80 =</a:t>
            </a:r>
          </a:p>
          <a:p>
            <a:r>
              <a:rPr lang="cs-CZ" sz="2800" dirty="0" smtClean="0"/>
              <a:t>8 . 80 =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2857876" y="1200280"/>
            <a:ext cx="1872208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90 </a:t>
            </a:r>
            <a:r>
              <a:rPr lang="cs-CZ" sz="2800" dirty="0"/>
              <a:t>. </a:t>
            </a:r>
            <a:r>
              <a:rPr lang="cs-CZ" sz="2800" dirty="0" smtClean="0"/>
              <a:t>2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90 </a:t>
            </a:r>
            <a:r>
              <a:rPr lang="cs-CZ" sz="2800" dirty="0"/>
              <a:t>. </a:t>
            </a:r>
            <a:r>
              <a:rPr lang="cs-CZ" sz="2800" dirty="0" smtClean="0"/>
              <a:t>5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90 </a:t>
            </a:r>
            <a:r>
              <a:rPr lang="cs-CZ" sz="2800" dirty="0"/>
              <a:t>. </a:t>
            </a:r>
            <a:r>
              <a:rPr lang="cs-CZ" sz="2800" dirty="0" smtClean="0"/>
              <a:t>7 </a:t>
            </a:r>
            <a:r>
              <a:rPr lang="cs-CZ" sz="2800" dirty="0"/>
              <a:t>= </a:t>
            </a:r>
          </a:p>
          <a:p>
            <a:r>
              <a:rPr lang="cs-CZ" sz="2800" dirty="0" smtClean="0"/>
              <a:t>90 </a:t>
            </a:r>
            <a:r>
              <a:rPr lang="cs-CZ" sz="2800" dirty="0"/>
              <a:t>. </a:t>
            </a:r>
            <a:r>
              <a:rPr lang="cs-CZ" sz="2800" dirty="0" smtClean="0"/>
              <a:t>0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90 </a:t>
            </a:r>
            <a:r>
              <a:rPr lang="cs-CZ" sz="2800" dirty="0"/>
              <a:t>. </a:t>
            </a:r>
            <a:r>
              <a:rPr lang="cs-CZ" sz="2800" dirty="0" smtClean="0"/>
              <a:t>4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90 </a:t>
            </a:r>
            <a:r>
              <a:rPr lang="cs-CZ" sz="2800" dirty="0"/>
              <a:t>. </a:t>
            </a:r>
            <a:r>
              <a:rPr lang="cs-CZ" sz="2800" dirty="0" smtClean="0"/>
              <a:t>6 =</a:t>
            </a:r>
            <a:endParaRPr lang="cs-CZ" sz="2800" dirty="0"/>
          </a:p>
          <a:p>
            <a:r>
              <a:rPr lang="cs-CZ" sz="2800" dirty="0" smtClean="0"/>
              <a:t>90 </a:t>
            </a:r>
            <a:r>
              <a:rPr lang="cs-CZ" sz="2800" dirty="0"/>
              <a:t>. </a:t>
            </a:r>
            <a:r>
              <a:rPr lang="cs-CZ" sz="2800" dirty="0" smtClean="0"/>
              <a:t>8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90 . 9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90 </a:t>
            </a:r>
            <a:r>
              <a:rPr lang="cs-CZ" sz="2800" dirty="0"/>
              <a:t>. </a:t>
            </a:r>
            <a:r>
              <a:rPr lang="cs-CZ" sz="2800" dirty="0" smtClean="0"/>
              <a:t>3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90 </a:t>
            </a:r>
            <a:r>
              <a:rPr lang="cs-CZ" sz="2800" dirty="0"/>
              <a:t>. </a:t>
            </a:r>
            <a:r>
              <a:rPr lang="cs-CZ" sz="2800" dirty="0" smtClean="0"/>
              <a:t>1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90 </a:t>
            </a:r>
            <a:r>
              <a:rPr lang="cs-CZ" sz="2800" dirty="0"/>
              <a:t>. </a:t>
            </a:r>
            <a:r>
              <a:rPr lang="cs-CZ" sz="2800" dirty="0" smtClean="0"/>
              <a:t>4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90 </a:t>
            </a:r>
            <a:r>
              <a:rPr lang="cs-CZ" sz="2800" dirty="0"/>
              <a:t>. </a:t>
            </a:r>
            <a:r>
              <a:rPr lang="cs-CZ" sz="2800" dirty="0" smtClean="0"/>
              <a:t>2 </a:t>
            </a:r>
            <a:r>
              <a:rPr lang="cs-CZ" sz="2800" dirty="0"/>
              <a:t>=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5796136" y="1198815"/>
            <a:ext cx="2376264" cy="553997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80 . 9 =</a:t>
            </a:r>
          </a:p>
          <a:p>
            <a:r>
              <a:rPr lang="cs-CZ" sz="2800" dirty="0" smtClean="0"/>
              <a:t>90 . 5 =</a:t>
            </a:r>
          </a:p>
          <a:p>
            <a:r>
              <a:rPr lang="cs-CZ" sz="2800" dirty="0" smtClean="0"/>
              <a:t>80 . 8 =</a:t>
            </a:r>
          </a:p>
          <a:p>
            <a:r>
              <a:rPr lang="cs-CZ" sz="2800" dirty="0" smtClean="0"/>
              <a:t>90 . 6 = </a:t>
            </a:r>
          </a:p>
          <a:p>
            <a:r>
              <a:rPr lang="cs-CZ" sz="2800" dirty="0" smtClean="0"/>
              <a:t>80 . 7 =</a:t>
            </a:r>
          </a:p>
          <a:p>
            <a:r>
              <a:rPr lang="cs-CZ" sz="2800" dirty="0" smtClean="0"/>
              <a:t>90 . 9 =</a:t>
            </a:r>
          </a:p>
          <a:p>
            <a:r>
              <a:rPr lang="cs-CZ" sz="2800" dirty="0" smtClean="0"/>
              <a:t>80 . 5 =</a:t>
            </a:r>
          </a:p>
          <a:p>
            <a:r>
              <a:rPr lang="cs-CZ" sz="2800" dirty="0" smtClean="0"/>
              <a:t>90 . 4 =</a:t>
            </a:r>
          </a:p>
          <a:p>
            <a:r>
              <a:rPr lang="cs-CZ" sz="2800" dirty="0" smtClean="0"/>
              <a:t>80 . 6 =</a:t>
            </a:r>
          </a:p>
          <a:p>
            <a:r>
              <a:rPr lang="cs-CZ" sz="2800" dirty="0" smtClean="0"/>
              <a:t>90 . 0 =</a:t>
            </a:r>
          </a:p>
          <a:p>
            <a:r>
              <a:rPr lang="cs-CZ" sz="2800" dirty="0" smtClean="0"/>
              <a:t>80 . 3 =</a:t>
            </a:r>
          </a:p>
          <a:p>
            <a:r>
              <a:rPr lang="cs-CZ" sz="2800" dirty="0" smtClean="0"/>
              <a:t>90 . 2 =</a:t>
            </a:r>
            <a:endParaRPr lang="cs-CZ" sz="2800" dirty="0"/>
          </a:p>
          <a:p>
            <a:r>
              <a:rPr lang="cs-CZ" dirty="0" smtClean="0"/>
              <a:t>   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2065788" y="1138972"/>
            <a:ext cx="792088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240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640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0</a:t>
            </a:r>
          </a:p>
          <a:p>
            <a:r>
              <a:rPr lang="cs-CZ" sz="2800" dirty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</a:t>
            </a:r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00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160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80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720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320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480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240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560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640</a:t>
            </a:r>
            <a:endParaRPr lang="cs-CZ" sz="2800" dirty="0">
              <a:solidFill>
                <a:srgbClr val="A5135C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903193" y="1203341"/>
            <a:ext cx="864096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180</a:t>
            </a:r>
          </a:p>
          <a:p>
            <a:r>
              <a:rPr lang="cs-CZ" sz="28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450</a:t>
            </a:r>
          </a:p>
          <a:p>
            <a:r>
              <a:rPr lang="cs-CZ" sz="28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630</a:t>
            </a:r>
          </a:p>
          <a:p>
            <a:r>
              <a:rPr lang="cs-CZ" sz="28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0</a:t>
            </a:r>
          </a:p>
          <a:p>
            <a:r>
              <a:rPr lang="cs-CZ" sz="28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360</a:t>
            </a:r>
          </a:p>
          <a:p>
            <a:r>
              <a:rPr lang="cs-CZ" sz="28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540</a:t>
            </a:r>
          </a:p>
          <a:p>
            <a:r>
              <a:rPr lang="cs-CZ" sz="28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720</a:t>
            </a:r>
          </a:p>
          <a:p>
            <a:r>
              <a:rPr lang="cs-CZ" sz="28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810</a:t>
            </a:r>
          </a:p>
          <a:p>
            <a:r>
              <a:rPr lang="cs-CZ" sz="28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270</a:t>
            </a:r>
          </a:p>
          <a:p>
            <a:r>
              <a:rPr lang="cs-CZ" sz="28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90</a:t>
            </a:r>
          </a:p>
          <a:p>
            <a:r>
              <a:rPr lang="cs-CZ" sz="28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360</a:t>
            </a:r>
          </a:p>
          <a:p>
            <a:r>
              <a:rPr lang="cs-CZ" sz="28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180</a:t>
            </a:r>
            <a:endParaRPr lang="cs-CZ" sz="2800" dirty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7740352" y="1199548"/>
            <a:ext cx="1224136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720</a:t>
            </a: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450</a:t>
            </a: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640</a:t>
            </a: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540</a:t>
            </a: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560</a:t>
            </a: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810</a:t>
            </a: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400</a:t>
            </a: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360</a:t>
            </a: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480</a:t>
            </a: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0</a:t>
            </a: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240</a:t>
            </a: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180</a:t>
            </a:r>
            <a:endParaRPr lang="cs-CZ" sz="2800" dirty="0">
              <a:solidFill>
                <a:schemeClr val="accent1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42275356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  <p:bldP spid="8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582942" y="191365"/>
            <a:ext cx="6048672" cy="584775"/>
          </a:xfrm>
          <a:prstGeom prst="rect">
            <a:avLst/>
          </a:prstGeom>
          <a:solidFill>
            <a:srgbClr val="00B0F0"/>
          </a:solidFill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Násobení čísly </a:t>
            </a:r>
            <a:r>
              <a:rPr lang="cs-CZ" sz="32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80 </a:t>
            </a:r>
            <a:r>
              <a:rPr lang="cs-CZ" sz="3200" b="1" dirty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 </a:t>
            </a:r>
            <a:r>
              <a:rPr lang="cs-CZ" sz="32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90</a:t>
            </a:r>
            <a:endParaRPr lang="cs-CZ" sz="3200" b="1" dirty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85325" y="1138972"/>
            <a:ext cx="1684040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3 . 90 =</a:t>
            </a:r>
          </a:p>
          <a:p>
            <a:r>
              <a:rPr lang="cs-CZ" sz="2800" dirty="0" smtClean="0"/>
              <a:t>8 . 90 =</a:t>
            </a:r>
          </a:p>
          <a:p>
            <a:r>
              <a:rPr lang="cs-CZ" sz="2800" dirty="0" smtClean="0"/>
              <a:t>0 . 90 = </a:t>
            </a:r>
          </a:p>
          <a:p>
            <a:r>
              <a:rPr lang="cs-CZ" sz="2800" dirty="0" smtClean="0"/>
              <a:t>5 . 90 =</a:t>
            </a:r>
          </a:p>
          <a:p>
            <a:r>
              <a:rPr lang="cs-CZ" sz="2800" dirty="0" smtClean="0"/>
              <a:t>2 . 90 =</a:t>
            </a:r>
          </a:p>
          <a:p>
            <a:r>
              <a:rPr lang="cs-CZ" sz="2800" dirty="0" smtClean="0"/>
              <a:t>1 . 90 =</a:t>
            </a:r>
          </a:p>
          <a:p>
            <a:r>
              <a:rPr lang="cs-CZ" sz="2800" dirty="0" smtClean="0"/>
              <a:t>9 . 90 =</a:t>
            </a:r>
          </a:p>
          <a:p>
            <a:r>
              <a:rPr lang="cs-CZ" sz="2800" dirty="0" smtClean="0"/>
              <a:t>4 . 90 =</a:t>
            </a:r>
          </a:p>
          <a:p>
            <a:r>
              <a:rPr lang="cs-CZ" sz="2800" dirty="0" smtClean="0"/>
              <a:t>6 . 90 =</a:t>
            </a:r>
          </a:p>
          <a:p>
            <a:r>
              <a:rPr lang="cs-CZ" sz="2800" dirty="0" smtClean="0"/>
              <a:t>3 . 90 =</a:t>
            </a:r>
          </a:p>
          <a:p>
            <a:r>
              <a:rPr lang="cs-CZ" sz="2800" dirty="0" smtClean="0"/>
              <a:t>7 . 90 =</a:t>
            </a:r>
          </a:p>
          <a:p>
            <a:r>
              <a:rPr lang="cs-CZ" sz="2800" dirty="0" smtClean="0"/>
              <a:t>8 . 90 =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2857876" y="1198815"/>
            <a:ext cx="1872208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80 </a:t>
            </a:r>
            <a:r>
              <a:rPr lang="cs-CZ" sz="2800" dirty="0"/>
              <a:t>. </a:t>
            </a:r>
            <a:r>
              <a:rPr lang="cs-CZ" sz="2800" dirty="0" smtClean="0"/>
              <a:t>2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80 </a:t>
            </a:r>
            <a:r>
              <a:rPr lang="cs-CZ" sz="2800" dirty="0"/>
              <a:t>. </a:t>
            </a:r>
            <a:r>
              <a:rPr lang="cs-CZ" sz="2800" dirty="0" smtClean="0"/>
              <a:t>5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80 </a:t>
            </a:r>
            <a:r>
              <a:rPr lang="cs-CZ" sz="2800" dirty="0"/>
              <a:t>. </a:t>
            </a:r>
            <a:r>
              <a:rPr lang="cs-CZ" sz="2800" dirty="0" smtClean="0"/>
              <a:t>7 </a:t>
            </a:r>
            <a:r>
              <a:rPr lang="cs-CZ" sz="2800" dirty="0"/>
              <a:t>= </a:t>
            </a:r>
          </a:p>
          <a:p>
            <a:r>
              <a:rPr lang="cs-CZ" sz="2800" dirty="0" smtClean="0"/>
              <a:t>80 </a:t>
            </a:r>
            <a:r>
              <a:rPr lang="cs-CZ" sz="2800" dirty="0"/>
              <a:t>. </a:t>
            </a:r>
            <a:r>
              <a:rPr lang="cs-CZ" sz="2800" dirty="0" smtClean="0"/>
              <a:t>0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80 </a:t>
            </a:r>
            <a:r>
              <a:rPr lang="cs-CZ" sz="2800" dirty="0"/>
              <a:t>. </a:t>
            </a:r>
            <a:r>
              <a:rPr lang="cs-CZ" sz="2800" dirty="0" smtClean="0"/>
              <a:t>4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80 </a:t>
            </a:r>
            <a:r>
              <a:rPr lang="cs-CZ" sz="2800" dirty="0"/>
              <a:t>. </a:t>
            </a:r>
            <a:r>
              <a:rPr lang="cs-CZ" sz="2800" dirty="0" smtClean="0"/>
              <a:t>6 =</a:t>
            </a:r>
            <a:endParaRPr lang="cs-CZ" sz="2800" dirty="0"/>
          </a:p>
          <a:p>
            <a:r>
              <a:rPr lang="cs-CZ" sz="2800" dirty="0" smtClean="0"/>
              <a:t>80 </a:t>
            </a:r>
            <a:r>
              <a:rPr lang="cs-CZ" sz="2800" dirty="0"/>
              <a:t>. </a:t>
            </a:r>
            <a:r>
              <a:rPr lang="cs-CZ" sz="2800" dirty="0" smtClean="0"/>
              <a:t>8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80 </a:t>
            </a:r>
            <a:r>
              <a:rPr lang="cs-CZ" sz="2800" dirty="0"/>
              <a:t>. </a:t>
            </a:r>
            <a:r>
              <a:rPr lang="cs-CZ" sz="2800" dirty="0" smtClean="0"/>
              <a:t>9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80 </a:t>
            </a:r>
            <a:r>
              <a:rPr lang="cs-CZ" sz="2800" dirty="0"/>
              <a:t>. </a:t>
            </a:r>
            <a:r>
              <a:rPr lang="cs-CZ" sz="2800" dirty="0" smtClean="0"/>
              <a:t>3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80 </a:t>
            </a:r>
            <a:r>
              <a:rPr lang="cs-CZ" sz="2800" dirty="0"/>
              <a:t>. </a:t>
            </a:r>
            <a:r>
              <a:rPr lang="cs-CZ" sz="2800" dirty="0" smtClean="0"/>
              <a:t>1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80 </a:t>
            </a:r>
            <a:r>
              <a:rPr lang="cs-CZ" sz="2800" dirty="0"/>
              <a:t>. </a:t>
            </a:r>
            <a:r>
              <a:rPr lang="cs-CZ" sz="2800" dirty="0" smtClean="0"/>
              <a:t>4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80 </a:t>
            </a:r>
            <a:r>
              <a:rPr lang="cs-CZ" sz="2800" dirty="0"/>
              <a:t>. </a:t>
            </a:r>
            <a:r>
              <a:rPr lang="cs-CZ" sz="2800" dirty="0" smtClean="0"/>
              <a:t>2 </a:t>
            </a:r>
            <a:r>
              <a:rPr lang="cs-CZ" sz="2800" dirty="0"/>
              <a:t>=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5796136" y="1150973"/>
            <a:ext cx="2376264" cy="553997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90 . 9 =</a:t>
            </a:r>
          </a:p>
          <a:p>
            <a:r>
              <a:rPr lang="cs-CZ" sz="2800" dirty="0" smtClean="0"/>
              <a:t>80 . 5 =</a:t>
            </a:r>
          </a:p>
          <a:p>
            <a:r>
              <a:rPr lang="cs-CZ" sz="2800" dirty="0" smtClean="0"/>
              <a:t>90 . 8 =</a:t>
            </a:r>
          </a:p>
          <a:p>
            <a:r>
              <a:rPr lang="cs-CZ" sz="2800" dirty="0" smtClean="0"/>
              <a:t>80 . 6 = </a:t>
            </a:r>
          </a:p>
          <a:p>
            <a:r>
              <a:rPr lang="cs-CZ" sz="2800" dirty="0" smtClean="0"/>
              <a:t>90 . 7 =</a:t>
            </a:r>
          </a:p>
          <a:p>
            <a:r>
              <a:rPr lang="cs-CZ" sz="2800" dirty="0" smtClean="0"/>
              <a:t>80 . 9 =</a:t>
            </a:r>
          </a:p>
          <a:p>
            <a:r>
              <a:rPr lang="cs-CZ" sz="2800" dirty="0" smtClean="0"/>
              <a:t>90 . 5 =</a:t>
            </a:r>
          </a:p>
          <a:p>
            <a:r>
              <a:rPr lang="cs-CZ" sz="2800" dirty="0" smtClean="0"/>
              <a:t>80 . 4 =</a:t>
            </a:r>
          </a:p>
          <a:p>
            <a:r>
              <a:rPr lang="cs-CZ" sz="2800" dirty="0" smtClean="0"/>
              <a:t>90 . 6 =</a:t>
            </a:r>
          </a:p>
          <a:p>
            <a:r>
              <a:rPr lang="cs-CZ" sz="2800" dirty="0" smtClean="0"/>
              <a:t>80 . 0 =</a:t>
            </a:r>
          </a:p>
          <a:p>
            <a:r>
              <a:rPr lang="cs-CZ" sz="2800" dirty="0" smtClean="0"/>
              <a:t>90 . 3 =</a:t>
            </a:r>
          </a:p>
          <a:p>
            <a:r>
              <a:rPr lang="cs-CZ" sz="2800" dirty="0" smtClean="0"/>
              <a:t>80 . 2 =</a:t>
            </a:r>
            <a:endParaRPr lang="cs-CZ" sz="2800" dirty="0"/>
          </a:p>
          <a:p>
            <a:r>
              <a:rPr lang="cs-CZ" dirty="0" smtClean="0"/>
              <a:t>   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2065788" y="1138971"/>
            <a:ext cx="792088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270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720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0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450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180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90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810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360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540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270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630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720</a:t>
            </a:r>
            <a:endParaRPr lang="cs-CZ" sz="2800" dirty="0">
              <a:solidFill>
                <a:srgbClr val="A5135C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903193" y="1150973"/>
            <a:ext cx="864096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160</a:t>
            </a:r>
          </a:p>
          <a:p>
            <a:r>
              <a:rPr lang="cs-CZ" sz="28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400</a:t>
            </a:r>
          </a:p>
          <a:p>
            <a:r>
              <a:rPr lang="cs-CZ" sz="28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560</a:t>
            </a:r>
          </a:p>
          <a:p>
            <a:r>
              <a:rPr lang="cs-CZ" sz="28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0</a:t>
            </a:r>
          </a:p>
          <a:p>
            <a:r>
              <a:rPr lang="cs-CZ" sz="28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320</a:t>
            </a:r>
          </a:p>
          <a:p>
            <a:r>
              <a:rPr lang="cs-CZ" sz="28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480</a:t>
            </a:r>
          </a:p>
          <a:p>
            <a:r>
              <a:rPr lang="cs-CZ" sz="28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640</a:t>
            </a:r>
          </a:p>
          <a:p>
            <a:r>
              <a:rPr lang="cs-CZ" sz="28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720</a:t>
            </a:r>
          </a:p>
          <a:p>
            <a:r>
              <a:rPr lang="cs-CZ" sz="28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240</a:t>
            </a:r>
          </a:p>
          <a:p>
            <a:r>
              <a:rPr lang="cs-CZ" sz="28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80</a:t>
            </a:r>
          </a:p>
          <a:p>
            <a:r>
              <a:rPr lang="cs-CZ" sz="28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320</a:t>
            </a:r>
          </a:p>
          <a:p>
            <a:r>
              <a:rPr lang="cs-CZ" sz="28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160</a:t>
            </a:r>
            <a:endParaRPr lang="cs-CZ" sz="2800" dirty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7703374" y="1172750"/>
            <a:ext cx="1224136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810</a:t>
            </a: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400</a:t>
            </a: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720</a:t>
            </a: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480</a:t>
            </a: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630</a:t>
            </a: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720</a:t>
            </a: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450</a:t>
            </a: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320</a:t>
            </a: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540</a:t>
            </a: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0</a:t>
            </a: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270</a:t>
            </a: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160</a:t>
            </a:r>
            <a:endParaRPr lang="cs-CZ" sz="2800" dirty="0">
              <a:solidFill>
                <a:schemeClr val="accent1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982350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  <p:bldP spid="8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582942" y="191365"/>
            <a:ext cx="6048672" cy="584775"/>
          </a:xfrm>
          <a:prstGeom prst="rect">
            <a:avLst/>
          </a:prstGeom>
          <a:solidFill>
            <a:srgbClr val="00B0F0"/>
          </a:solidFill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Násobení čísly </a:t>
            </a:r>
            <a:r>
              <a:rPr lang="cs-CZ" sz="32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80 </a:t>
            </a:r>
            <a:r>
              <a:rPr lang="cs-CZ" sz="3200" b="1" dirty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 </a:t>
            </a:r>
            <a:r>
              <a:rPr lang="cs-CZ" sz="32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90</a:t>
            </a:r>
            <a:endParaRPr lang="cs-CZ" sz="3200" b="1" dirty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85325" y="1138972"/>
            <a:ext cx="1684040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5 . 80 =</a:t>
            </a:r>
          </a:p>
          <a:p>
            <a:r>
              <a:rPr lang="cs-CZ" sz="2800" dirty="0" smtClean="0"/>
              <a:t>6 . 90 =</a:t>
            </a:r>
          </a:p>
          <a:p>
            <a:r>
              <a:rPr lang="cs-CZ" sz="2800" dirty="0" smtClean="0"/>
              <a:t>2 . 80 = </a:t>
            </a:r>
          </a:p>
          <a:p>
            <a:r>
              <a:rPr lang="cs-CZ" sz="2800" dirty="0" smtClean="0"/>
              <a:t>8 . 90 =</a:t>
            </a:r>
          </a:p>
          <a:p>
            <a:r>
              <a:rPr lang="cs-CZ" sz="2800" dirty="0" smtClean="0"/>
              <a:t>3 . 80 =</a:t>
            </a:r>
          </a:p>
          <a:p>
            <a:r>
              <a:rPr lang="cs-CZ" sz="2800" dirty="0" smtClean="0"/>
              <a:t>2 . 90 =</a:t>
            </a:r>
          </a:p>
          <a:p>
            <a:r>
              <a:rPr lang="cs-CZ" sz="2800" dirty="0" smtClean="0"/>
              <a:t>9 . 80 =</a:t>
            </a:r>
          </a:p>
          <a:p>
            <a:r>
              <a:rPr lang="cs-CZ" sz="2800" dirty="0" smtClean="0"/>
              <a:t>7 . 90 =</a:t>
            </a:r>
          </a:p>
          <a:p>
            <a:r>
              <a:rPr lang="cs-CZ" sz="2800" dirty="0" smtClean="0"/>
              <a:t>1 . 80 =</a:t>
            </a:r>
          </a:p>
          <a:p>
            <a:r>
              <a:rPr lang="cs-CZ" sz="2800" dirty="0" smtClean="0"/>
              <a:t>4 . 90 =</a:t>
            </a:r>
          </a:p>
          <a:p>
            <a:r>
              <a:rPr lang="cs-CZ" sz="2800" dirty="0" smtClean="0"/>
              <a:t>7 . 80 =</a:t>
            </a:r>
          </a:p>
          <a:p>
            <a:r>
              <a:rPr lang="cs-CZ" sz="2800" dirty="0" smtClean="0"/>
              <a:t>8 . 90 =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2857876" y="1200280"/>
            <a:ext cx="1872208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90 </a:t>
            </a:r>
            <a:r>
              <a:rPr lang="cs-CZ" sz="2800" dirty="0"/>
              <a:t>. </a:t>
            </a:r>
            <a:r>
              <a:rPr lang="cs-CZ" sz="2800" dirty="0" smtClean="0"/>
              <a:t>2 </a:t>
            </a:r>
            <a:r>
              <a:rPr lang="cs-CZ" sz="2800" dirty="0"/>
              <a:t>=</a:t>
            </a:r>
          </a:p>
          <a:p>
            <a:r>
              <a:rPr lang="cs-CZ" sz="2800" dirty="0"/>
              <a:t>8</a:t>
            </a:r>
            <a:r>
              <a:rPr lang="cs-CZ" sz="2800" dirty="0" smtClean="0"/>
              <a:t>0 </a:t>
            </a:r>
            <a:r>
              <a:rPr lang="cs-CZ" sz="2800" dirty="0"/>
              <a:t>. </a:t>
            </a:r>
            <a:r>
              <a:rPr lang="cs-CZ" sz="2800" dirty="0" smtClean="0"/>
              <a:t>5 </a:t>
            </a:r>
            <a:r>
              <a:rPr lang="cs-CZ" sz="2800" dirty="0"/>
              <a:t>=</a:t>
            </a:r>
          </a:p>
          <a:p>
            <a:r>
              <a:rPr lang="cs-CZ" sz="2800" dirty="0"/>
              <a:t>9</a:t>
            </a:r>
            <a:r>
              <a:rPr lang="cs-CZ" sz="2800" dirty="0" smtClean="0"/>
              <a:t>0 </a:t>
            </a:r>
            <a:r>
              <a:rPr lang="cs-CZ" sz="2800" dirty="0"/>
              <a:t>. </a:t>
            </a:r>
            <a:r>
              <a:rPr lang="cs-CZ" sz="2800" dirty="0" smtClean="0"/>
              <a:t>7 </a:t>
            </a:r>
            <a:r>
              <a:rPr lang="cs-CZ" sz="2800" dirty="0"/>
              <a:t>= </a:t>
            </a:r>
          </a:p>
          <a:p>
            <a:r>
              <a:rPr lang="cs-CZ" sz="2800" dirty="0"/>
              <a:t>8</a:t>
            </a:r>
            <a:r>
              <a:rPr lang="cs-CZ" sz="2800" dirty="0" smtClean="0"/>
              <a:t>0 </a:t>
            </a:r>
            <a:r>
              <a:rPr lang="cs-CZ" sz="2800" dirty="0"/>
              <a:t>. </a:t>
            </a:r>
            <a:r>
              <a:rPr lang="cs-CZ" sz="2800" dirty="0" smtClean="0"/>
              <a:t>0 </a:t>
            </a:r>
            <a:r>
              <a:rPr lang="cs-CZ" sz="2800" dirty="0"/>
              <a:t>=</a:t>
            </a:r>
          </a:p>
          <a:p>
            <a:r>
              <a:rPr lang="cs-CZ" sz="2800" dirty="0"/>
              <a:t>9</a:t>
            </a:r>
            <a:r>
              <a:rPr lang="cs-CZ" sz="2800" dirty="0" smtClean="0"/>
              <a:t>0 </a:t>
            </a:r>
            <a:r>
              <a:rPr lang="cs-CZ" sz="2800" dirty="0"/>
              <a:t>. </a:t>
            </a:r>
            <a:r>
              <a:rPr lang="cs-CZ" sz="2800" dirty="0" smtClean="0"/>
              <a:t>4 </a:t>
            </a:r>
            <a:r>
              <a:rPr lang="cs-CZ" sz="2800" dirty="0"/>
              <a:t>=</a:t>
            </a:r>
          </a:p>
          <a:p>
            <a:r>
              <a:rPr lang="cs-CZ" sz="2800" dirty="0"/>
              <a:t>8</a:t>
            </a:r>
            <a:r>
              <a:rPr lang="cs-CZ" sz="2800" dirty="0" smtClean="0"/>
              <a:t>0 </a:t>
            </a:r>
            <a:r>
              <a:rPr lang="cs-CZ" sz="2800" dirty="0"/>
              <a:t>. </a:t>
            </a:r>
            <a:r>
              <a:rPr lang="cs-CZ" sz="2800" dirty="0" smtClean="0"/>
              <a:t>6 =</a:t>
            </a:r>
            <a:endParaRPr lang="cs-CZ" sz="2800" dirty="0"/>
          </a:p>
          <a:p>
            <a:r>
              <a:rPr lang="cs-CZ" sz="2800" dirty="0"/>
              <a:t>9</a:t>
            </a:r>
            <a:r>
              <a:rPr lang="cs-CZ" sz="2800" dirty="0" smtClean="0"/>
              <a:t>0 </a:t>
            </a:r>
            <a:r>
              <a:rPr lang="cs-CZ" sz="2800" dirty="0"/>
              <a:t>. </a:t>
            </a:r>
            <a:r>
              <a:rPr lang="cs-CZ" sz="2800" dirty="0" smtClean="0"/>
              <a:t>8 </a:t>
            </a:r>
            <a:r>
              <a:rPr lang="cs-CZ" sz="2800" dirty="0"/>
              <a:t>=</a:t>
            </a:r>
          </a:p>
          <a:p>
            <a:r>
              <a:rPr lang="cs-CZ" sz="2800" dirty="0"/>
              <a:t>8</a:t>
            </a:r>
            <a:r>
              <a:rPr lang="cs-CZ" sz="2800" dirty="0" smtClean="0"/>
              <a:t>0 </a:t>
            </a:r>
            <a:r>
              <a:rPr lang="cs-CZ" sz="2800" dirty="0"/>
              <a:t>. </a:t>
            </a:r>
            <a:r>
              <a:rPr lang="cs-CZ" sz="2800" dirty="0" smtClean="0"/>
              <a:t>9 </a:t>
            </a:r>
            <a:r>
              <a:rPr lang="cs-CZ" sz="2800" dirty="0"/>
              <a:t>=</a:t>
            </a:r>
          </a:p>
          <a:p>
            <a:r>
              <a:rPr lang="cs-CZ" sz="2800" dirty="0"/>
              <a:t>9</a:t>
            </a:r>
            <a:r>
              <a:rPr lang="cs-CZ" sz="2800" dirty="0" smtClean="0"/>
              <a:t>0 </a:t>
            </a:r>
            <a:r>
              <a:rPr lang="cs-CZ" sz="2800" dirty="0"/>
              <a:t>. </a:t>
            </a:r>
            <a:r>
              <a:rPr lang="cs-CZ" sz="2800" dirty="0" smtClean="0"/>
              <a:t>3 </a:t>
            </a:r>
            <a:r>
              <a:rPr lang="cs-CZ" sz="2800" dirty="0"/>
              <a:t>=</a:t>
            </a:r>
          </a:p>
          <a:p>
            <a:r>
              <a:rPr lang="cs-CZ" sz="2800" dirty="0"/>
              <a:t>8</a:t>
            </a:r>
            <a:r>
              <a:rPr lang="cs-CZ" sz="2800" dirty="0" smtClean="0"/>
              <a:t>0 </a:t>
            </a:r>
            <a:r>
              <a:rPr lang="cs-CZ" sz="2800" dirty="0"/>
              <a:t>. </a:t>
            </a:r>
            <a:r>
              <a:rPr lang="cs-CZ" sz="2800" dirty="0" smtClean="0"/>
              <a:t>1 </a:t>
            </a:r>
            <a:r>
              <a:rPr lang="cs-CZ" sz="2800" dirty="0"/>
              <a:t>=</a:t>
            </a:r>
          </a:p>
          <a:p>
            <a:r>
              <a:rPr lang="cs-CZ" sz="2800" dirty="0"/>
              <a:t>9</a:t>
            </a:r>
            <a:r>
              <a:rPr lang="cs-CZ" sz="2800" dirty="0" smtClean="0"/>
              <a:t>0 </a:t>
            </a:r>
            <a:r>
              <a:rPr lang="cs-CZ" sz="2800" dirty="0"/>
              <a:t>. </a:t>
            </a:r>
            <a:r>
              <a:rPr lang="cs-CZ" sz="2800" dirty="0" smtClean="0"/>
              <a:t>4 </a:t>
            </a:r>
            <a:r>
              <a:rPr lang="cs-CZ" sz="2800" dirty="0"/>
              <a:t>=</a:t>
            </a:r>
          </a:p>
          <a:p>
            <a:r>
              <a:rPr lang="cs-CZ" sz="2800" dirty="0"/>
              <a:t>8</a:t>
            </a:r>
            <a:r>
              <a:rPr lang="cs-CZ" sz="2800" dirty="0" smtClean="0"/>
              <a:t>0 </a:t>
            </a:r>
            <a:r>
              <a:rPr lang="cs-CZ" sz="2800" dirty="0"/>
              <a:t>. </a:t>
            </a:r>
            <a:r>
              <a:rPr lang="cs-CZ" sz="2800" dirty="0" smtClean="0"/>
              <a:t>2 </a:t>
            </a:r>
            <a:r>
              <a:rPr lang="cs-CZ" sz="2800" dirty="0"/>
              <a:t>=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5796136" y="1198815"/>
            <a:ext cx="2376264" cy="553997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80 . 8 =</a:t>
            </a:r>
          </a:p>
          <a:p>
            <a:r>
              <a:rPr lang="cs-CZ" sz="2800" dirty="0"/>
              <a:t>9</a:t>
            </a:r>
            <a:r>
              <a:rPr lang="cs-CZ" sz="2800" dirty="0" smtClean="0"/>
              <a:t>0 . 2 =</a:t>
            </a:r>
          </a:p>
          <a:p>
            <a:r>
              <a:rPr lang="cs-CZ" sz="2800" dirty="0"/>
              <a:t>8</a:t>
            </a:r>
            <a:r>
              <a:rPr lang="cs-CZ" sz="2800" dirty="0" smtClean="0"/>
              <a:t>0 . 9 =</a:t>
            </a:r>
          </a:p>
          <a:p>
            <a:r>
              <a:rPr lang="cs-CZ" sz="2800" dirty="0"/>
              <a:t>9</a:t>
            </a:r>
            <a:r>
              <a:rPr lang="cs-CZ" sz="2800" dirty="0" smtClean="0"/>
              <a:t>0 . 1 = </a:t>
            </a:r>
          </a:p>
          <a:p>
            <a:r>
              <a:rPr lang="cs-CZ" sz="2800" dirty="0"/>
              <a:t>8</a:t>
            </a:r>
            <a:r>
              <a:rPr lang="cs-CZ" sz="2800" dirty="0" smtClean="0"/>
              <a:t>0 . 0 =</a:t>
            </a:r>
          </a:p>
          <a:p>
            <a:r>
              <a:rPr lang="cs-CZ" sz="2800" dirty="0"/>
              <a:t>9</a:t>
            </a:r>
            <a:r>
              <a:rPr lang="cs-CZ" sz="2800" dirty="0" smtClean="0"/>
              <a:t>0 . 4 =</a:t>
            </a:r>
          </a:p>
          <a:p>
            <a:r>
              <a:rPr lang="cs-CZ" sz="2800" dirty="0"/>
              <a:t>8</a:t>
            </a:r>
            <a:r>
              <a:rPr lang="cs-CZ" sz="2800" dirty="0" smtClean="0"/>
              <a:t>0 . 7 =</a:t>
            </a:r>
          </a:p>
          <a:p>
            <a:r>
              <a:rPr lang="cs-CZ" sz="2800" dirty="0"/>
              <a:t>9</a:t>
            </a:r>
            <a:r>
              <a:rPr lang="cs-CZ" sz="2800" dirty="0" smtClean="0"/>
              <a:t>0 . 5 =</a:t>
            </a:r>
          </a:p>
          <a:p>
            <a:r>
              <a:rPr lang="cs-CZ" sz="2800" dirty="0"/>
              <a:t>8</a:t>
            </a:r>
            <a:r>
              <a:rPr lang="cs-CZ" sz="2800" dirty="0" smtClean="0"/>
              <a:t>0 . 6 =</a:t>
            </a:r>
          </a:p>
          <a:p>
            <a:r>
              <a:rPr lang="cs-CZ" sz="2800" dirty="0"/>
              <a:t>9</a:t>
            </a:r>
            <a:r>
              <a:rPr lang="cs-CZ" sz="2800" dirty="0" smtClean="0"/>
              <a:t>0 . 0 =</a:t>
            </a:r>
          </a:p>
          <a:p>
            <a:r>
              <a:rPr lang="cs-CZ" sz="2800" dirty="0"/>
              <a:t>8</a:t>
            </a:r>
            <a:r>
              <a:rPr lang="cs-CZ" sz="2800" dirty="0" smtClean="0"/>
              <a:t>0 . 9 =</a:t>
            </a:r>
          </a:p>
          <a:p>
            <a:r>
              <a:rPr lang="cs-CZ" sz="2800" dirty="0"/>
              <a:t>9</a:t>
            </a:r>
            <a:r>
              <a:rPr lang="cs-CZ" sz="2800" dirty="0" smtClean="0"/>
              <a:t>0 . 8 =</a:t>
            </a:r>
            <a:endParaRPr lang="cs-CZ" sz="2800" dirty="0"/>
          </a:p>
          <a:p>
            <a:r>
              <a:rPr lang="cs-CZ" dirty="0" smtClean="0"/>
              <a:t>   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2031258" y="1169464"/>
            <a:ext cx="792088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400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540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160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720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240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180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720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630</a:t>
            </a:r>
          </a:p>
          <a:p>
            <a:r>
              <a:rPr lang="cs-CZ" sz="2800" dirty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8</a:t>
            </a:r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0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360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560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720</a:t>
            </a:r>
            <a:endParaRPr lang="cs-CZ" sz="2800" dirty="0">
              <a:solidFill>
                <a:srgbClr val="A5135C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903193" y="1203341"/>
            <a:ext cx="864096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180</a:t>
            </a:r>
          </a:p>
          <a:p>
            <a:r>
              <a:rPr lang="cs-CZ" sz="28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400</a:t>
            </a:r>
          </a:p>
          <a:p>
            <a:r>
              <a:rPr lang="cs-CZ" sz="28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630</a:t>
            </a:r>
          </a:p>
          <a:p>
            <a:r>
              <a:rPr lang="cs-CZ" sz="28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0</a:t>
            </a:r>
          </a:p>
          <a:p>
            <a:r>
              <a:rPr lang="cs-CZ" sz="28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360</a:t>
            </a:r>
          </a:p>
          <a:p>
            <a:r>
              <a:rPr lang="cs-CZ" sz="28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480</a:t>
            </a:r>
          </a:p>
          <a:p>
            <a:r>
              <a:rPr lang="cs-CZ" sz="28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720</a:t>
            </a:r>
          </a:p>
          <a:p>
            <a:r>
              <a:rPr lang="cs-CZ" sz="28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720</a:t>
            </a:r>
          </a:p>
          <a:p>
            <a:r>
              <a:rPr lang="cs-CZ" sz="28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270</a:t>
            </a:r>
          </a:p>
          <a:p>
            <a:r>
              <a:rPr lang="cs-CZ" sz="2800" dirty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8</a:t>
            </a:r>
            <a:r>
              <a:rPr lang="cs-CZ" sz="28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0</a:t>
            </a:r>
          </a:p>
          <a:p>
            <a:r>
              <a:rPr lang="cs-CZ" sz="28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360</a:t>
            </a:r>
          </a:p>
          <a:p>
            <a:r>
              <a:rPr lang="cs-CZ" sz="28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160</a:t>
            </a:r>
            <a:endParaRPr lang="cs-CZ" sz="2800" dirty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7740352" y="1199548"/>
            <a:ext cx="1224136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640</a:t>
            </a: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180</a:t>
            </a: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720</a:t>
            </a:r>
          </a:p>
          <a:p>
            <a:r>
              <a:rPr lang="cs-CZ" sz="2800" dirty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9</a:t>
            </a:r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0</a:t>
            </a: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0</a:t>
            </a: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360</a:t>
            </a: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560</a:t>
            </a: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450</a:t>
            </a: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480</a:t>
            </a: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0</a:t>
            </a: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720</a:t>
            </a: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720</a:t>
            </a:r>
            <a:endParaRPr lang="cs-CZ" sz="2800" dirty="0">
              <a:solidFill>
                <a:schemeClr val="accent1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4353885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  <p:bldP spid="8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582942" y="196815"/>
            <a:ext cx="6048672" cy="584775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Dělení čísly </a:t>
            </a:r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80 </a:t>
            </a:r>
            <a:r>
              <a:rPr lang="cs-CZ" sz="32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 </a:t>
            </a:r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90</a:t>
            </a:r>
            <a:endParaRPr lang="cs-CZ" sz="32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95536" y="1700808"/>
            <a:ext cx="8280920" cy="1384995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accent3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      800  : 10 = </a:t>
            </a:r>
            <a:r>
              <a:rPr lang="cs-CZ" sz="2800" dirty="0" smtClean="0">
                <a:solidFill>
                  <a:srgbClr val="00B050"/>
                </a:solidFill>
              </a:rPr>
              <a:t>8 . ( 100 : 10 ) = 8 . 10 = </a:t>
            </a:r>
            <a:r>
              <a:rPr lang="cs-CZ" sz="2800" u="sng" dirty="0" smtClean="0">
                <a:solidFill>
                  <a:schemeClr val="accent6">
                    <a:lumMod val="75000"/>
                  </a:schemeClr>
                </a:solidFill>
              </a:rPr>
              <a:t>80</a:t>
            </a:r>
          </a:p>
          <a:p>
            <a:endParaRPr lang="cs-CZ" sz="2800" u="sng" dirty="0">
              <a:solidFill>
                <a:schemeClr val="accent6">
                  <a:lumMod val="75000"/>
                </a:schemeClr>
              </a:solidFill>
            </a:endParaRPr>
          </a:p>
          <a:p>
            <a:r>
              <a:rPr lang="cs-CZ" sz="2800" dirty="0" smtClean="0"/>
              <a:t>        8       100                   10</a:t>
            </a:r>
            <a:endParaRPr lang="cs-CZ" sz="2800" dirty="0"/>
          </a:p>
        </p:txBody>
      </p:sp>
      <p:sp>
        <p:nvSpPr>
          <p:cNvPr id="10" name="Levá složená závorka 9"/>
          <p:cNvSpPr/>
          <p:nvPr/>
        </p:nvSpPr>
        <p:spPr>
          <a:xfrm rot="16200000">
            <a:off x="4801619" y="1842815"/>
            <a:ext cx="397083" cy="1159904"/>
          </a:xfrm>
          <a:prstGeom prst="leftBrace">
            <a:avLst>
              <a:gd name="adj1" fmla="val 8333"/>
              <a:gd name="adj2" fmla="val 54615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5" name="Přímá spojnice 14"/>
          <p:cNvCxnSpPr/>
          <p:nvPr/>
        </p:nvCxnSpPr>
        <p:spPr>
          <a:xfrm flipH="1">
            <a:off x="1691680" y="2224228"/>
            <a:ext cx="360040" cy="24284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>
            <a:off x="2051720" y="2224228"/>
            <a:ext cx="432048" cy="24284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TextovéPole 17"/>
          <p:cNvSpPr txBox="1"/>
          <p:nvPr/>
        </p:nvSpPr>
        <p:spPr>
          <a:xfrm>
            <a:off x="395536" y="4250004"/>
            <a:ext cx="8280920" cy="1384995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accent3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    540 : 6 </a:t>
            </a:r>
            <a:r>
              <a:rPr lang="cs-CZ" sz="2800" dirty="0"/>
              <a:t>= </a:t>
            </a:r>
            <a:r>
              <a:rPr lang="cs-CZ" sz="2800" dirty="0" smtClean="0">
                <a:solidFill>
                  <a:srgbClr val="00B050"/>
                </a:solidFill>
              </a:rPr>
              <a:t>( 54 : 6 ) . 10 = 9 </a:t>
            </a:r>
            <a:r>
              <a:rPr lang="cs-CZ" sz="2800" dirty="0">
                <a:solidFill>
                  <a:srgbClr val="00B050"/>
                </a:solidFill>
              </a:rPr>
              <a:t>. </a:t>
            </a:r>
            <a:r>
              <a:rPr lang="cs-CZ" sz="2800" dirty="0" smtClean="0">
                <a:solidFill>
                  <a:srgbClr val="00B050"/>
                </a:solidFill>
              </a:rPr>
              <a:t>10 </a:t>
            </a:r>
            <a:r>
              <a:rPr lang="cs-CZ" sz="2800" dirty="0">
                <a:solidFill>
                  <a:srgbClr val="00B050"/>
                </a:solidFill>
              </a:rPr>
              <a:t>= </a:t>
            </a:r>
            <a:r>
              <a:rPr lang="cs-CZ" sz="2800" u="sng" dirty="0" smtClean="0">
                <a:solidFill>
                  <a:schemeClr val="accent6">
                    <a:lumMod val="75000"/>
                  </a:schemeClr>
                </a:solidFill>
              </a:rPr>
              <a:t>90</a:t>
            </a:r>
            <a:endParaRPr lang="cs-CZ" sz="2800" u="sng" dirty="0">
              <a:solidFill>
                <a:schemeClr val="accent6">
                  <a:lumMod val="75000"/>
                </a:schemeClr>
              </a:solidFill>
            </a:endParaRPr>
          </a:p>
          <a:p>
            <a:endParaRPr lang="cs-CZ" sz="2800" u="sng" dirty="0">
              <a:solidFill>
                <a:schemeClr val="accent6">
                  <a:lumMod val="75000"/>
                </a:schemeClr>
              </a:solidFill>
            </a:endParaRPr>
          </a:p>
          <a:p>
            <a:r>
              <a:rPr lang="cs-CZ" sz="2800" dirty="0"/>
              <a:t>     </a:t>
            </a:r>
            <a:r>
              <a:rPr lang="cs-CZ" sz="2800" dirty="0" smtClean="0"/>
              <a:t>    54       10          9</a:t>
            </a:r>
            <a:endParaRPr lang="cs-CZ" dirty="0"/>
          </a:p>
        </p:txBody>
      </p:sp>
      <p:cxnSp>
        <p:nvCxnSpPr>
          <p:cNvPr id="20" name="Přímá spojnice 19"/>
          <p:cNvCxnSpPr/>
          <p:nvPr/>
        </p:nvCxnSpPr>
        <p:spPr>
          <a:xfrm flipH="1">
            <a:off x="1871700" y="4797152"/>
            <a:ext cx="396044" cy="36004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21"/>
          <p:cNvCxnSpPr/>
          <p:nvPr/>
        </p:nvCxnSpPr>
        <p:spPr>
          <a:xfrm>
            <a:off x="2267744" y="4797152"/>
            <a:ext cx="360040" cy="36004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Levá složená závorka 22"/>
          <p:cNvSpPr/>
          <p:nvPr/>
        </p:nvSpPr>
        <p:spPr>
          <a:xfrm rot="16200000" flipV="1">
            <a:off x="3921478" y="4658462"/>
            <a:ext cx="457200" cy="540260"/>
          </a:xfrm>
          <a:prstGeom prst="leftBrac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837116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18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971600" y="691332"/>
            <a:ext cx="7272808" cy="584775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rgbClr val="7030A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Dělení čísly 80 a 90</a:t>
            </a:r>
            <a:endParaRPr lang="cs-CZ" sz="32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267744" y="2338523"/>
            <a:ext cx="4248472" cy="4154984"/>
          </a:xfrm>
          <a:prstGeom prst="rect">
            <a:avLst/>
          </a:prstGeom>
          <a:blipFill>
            <a:blip r:embed="rId2"/>
            <a:tile tx="0" ty="0" sx="100000" sy="100000" flip="none" algn="tl"/>
          </a:blipFill>
          <a:ln>
            <a:solidFill>
              <a:srgbClr val="A5135C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4400" dirty="0" smtClean="0"/>
              <a:t>160 : 80 = 2</a:t>
            </a:r>
          </a:p>
          <a:p>
            <a:pPr algn="ctr"/>
            <a:r>
              <a:rPr lang="cs-CZ" sz="4400" dirty="0" smtClean="0">
                <a:solidFill>
                  <a:srgbClr val="00B050"/>
                </a:solidFill>
              </a:rPr>
              <a:t>16 : 8 = 2</a:t>
            </a:r>
          </a:p>
          <a:p>
            <a:pPr algn="ctr"/>
            <a:r>
              <a:rPr lang="cs-CZ" sz="4400" dirty="0" smtClean="0"/>
              <a:t>240 : 80 = 3</a:t>
            </a:r>
          </a:p>
          <a:p>
            <a:pPr algn="ctr"/>
            <a:r>
              <a:rPr lang="cs-CZ" sz="4400" dirty="0" smtClean="0">
                <a:solidFill>
                  <a:srgbClr val="00B050"/>
                </a:solidFill>
              </a:rPr>
              <a:t>24 : 8 = 3</a:t>
            </a:r>
          </a:p>
          <a:p>
            <a:pPr algn="ctr"/>
            <a:r>
              <a:rPr lang="cs-CZ" sz="4400" dirty="0" smtClean="0"/>
              <a:t>180 : 90 = 2</a:t>
            </a:r>
          </a:p>
          <a:p>
            <a:pPr algn="ctr"/>
            <a:r>
              <a:rPr lang="cs-CZ" sz="4400" dirty="0" smtClean="0">
                <a:solidFill>
                  <a:srgbClr val="00B050"/>
                </a:solidFill>
              </a:rPr>
              <a:t>18 : </a:t>
            </a:r>
            <a:r>
              <a:rPr lang="cs-CZ" sz="4400" dirty="0">
                <a:solidFill>
                  <a:srgbClr val="00B050"/>
                </a:solidFill>
              </a:rPr>
              <a:t>9</a:t>
            </a:r>
            <a:r>
              <a:rPr lang="cs-CZ" sz="4400" dirty="0" smtClean="0">
                <a:solidFill>
                  <a:srgbClr val="00B050"/>
                </a:solidFill>
              </a:rPr>
              <a:t> = 2</a:t>
            </a:r>
            <a:endParaRPr lang="cs-CZ" sz="4400" dirty="0">
              <a:solidFill>
                <a:srgbClr val="00B050"/>
              </a:solidFill>
            </a:endParaRPr>
          </a:p>
        </p:txBody>
      </p:sp>
      <p:cxnSp>
        <p:nvCxnSpPr>
          <p:cNvPr id="6" name="Přímá spojnice 5"/>
          <p:cNvCxnSpPr/>
          <p:nvPr/>
        </p:nvCxnSpPr>
        <p:spPr>
          <a:xfrm flipH="1">
            <a:off x="3527884" y="2492896"/>
            <a:ext cx="216024" cy="504056"/>
          </a:xfrm>
          <a:prstGeom prst="line">
            <a:avLst/>
          </a:prstGeom>
          <a:ln>
            <a:solidFill>
              <a:srgbClr val="A5135C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 flipH="1">
            <a:off x="4698014" y="2492896"/>
            <a:ext cx="180020" cy="50405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 flipH="1">
            <a:off x="3527884" y="3789040"/>
            <a:ext cx="216024" cy="43204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 flipH="1">
            <a:off x="4698014" y="3880136"/>
            <a:ext cx="180020" cy="43204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 flipH="1">
            <a:off x="3543171" y="5157192"/>
            <a:ext cx="216024" cy="50405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21"/>
          <p:cNvCxnSpPr/>
          <p:nvPr/>
        </p:nvCxnSpPr>
        <p:spPr>
          <a:xfrm flipH="1">
            <a:off x="4673108" y="5186544"/>
            <a:ext cx="180020" cy="50405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333346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582942" y="191365"/>
            <a:ext cx="6048672" cy="584775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  <a:ln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Dělení </a:t>
            </a:r>
            <a:r>
              <a:rPr lang="cs-CZ" sz="3200" b="1" dirty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čísly </a:t>
            </a:r>
            <a:r>
              <a:rPr lang="cs-CZ" sz="32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80 </a:t>
            </a:r>
            <a:r>
              <a:rPr lang="cs-CZ" sz="3200" b="1" dirty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 </a:t>
            </a:r>
            <a:r>
              <a:rPr lang="cs-CZ" sz="32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90</a:t>
            </a:r>
            <a:endParaRPr lang="cs-CZ" sz="3200" b="1" dirty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85324" y="1138972"/>
            <a:ext cx="1980463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240 : 80 =</a:t>
            </a:r>
          </a:p>
          <a:p>
            <a:r>
              <a:rPr lang="cs-CZ" sz="2800" dirty="0" smtClean="0"/>
              <a:t>320 : 80 =</a:t>
            </a:r>
          </a:p>
          <a:p>
            <a:r>
              <a:rPr lang="cs-CZ" sz="2800" dirty="0" smtClean="0"/>
              <a:t>400 : 80 = </a:t>
            </a:r>
          </a:p>
          <a:p>
            <a:r>
              <a:rPr lang="cs-CZ" sz="2800" dirty="0" smtClean="0"/>
              <a:t>480 : 80 =</a:t>
            </a:r>
          </a:p>
          <a:p>
            <a:r>
              <a:rPr lang="cs-CZ" sz="2800" dirty="0" smtClean="0"/>
              <a:t>560 : 80 =</a:t>
            </a:r>
          </a:p>
          <a:p>
            <a:r>
              <a:rPr lang="cs-CZ" sz="2800" dirty="0" smtClean="0"/>
              <a:t>640 : 80 =</a:t>
            </a:r>
          </a:p>
          <a:p>
            <a:r>
              <a:rPr lang="cs-CZ" sz="2800" dirty="0" smtClean="0"/>
              <a:t> 80  : 80 =</a:t>
            </a:r>
          </a:p>
          <a:p>
            <a:r>
              <a:rPr lang="cs-CZ" sz="2800" dirty="0" smtClean="0"/>
              <a:t>720 : 80 =</a:t>
            </a:r>
          </a:p>
          <a:p>
            <a:r>
              <a:rPr lang="cs-CZ" sz="2800" dirty="0" smtClean="0"/>
              <a:t>160 : 80 =</a:t>
            </a:r>
          </a:p>
          <a:p>
            <a:r>
              <a:rPr lang="cs-CZ" sz="2800" dirty="0" smtClean="0"/>
              <a:t>800 : 80 =</a:t>
            </a:r>
          </a:p>
          <a:p>
            <a:r>
              <a:rPr lang="cs-CZ" sz="2800" dirty="0" smtClean="0"/>
              <a:t>   0 : 80 =</a:t>
            </a:r>
          </a:p>
          <a:p>
            <a:r>
              <a:rPr lang="cs-CZ" sz="2800" dirty="0" smtClean="0"/>
              <a:t>320 : 80 =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2857876" y="1200280"/>
            <a:ext cx="1872208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450 </a:t>
            </a:r>
            <a:r>
              <a:rPr lang="cs-CZ" sz="2800" dirty="0"/>
              <a:t>: 9</a:t>
            </a:r>
            <a:r>
              <a:rPr lang="cs-CZ" sz="2800" dirty="0" smtClean="0"/>
              <a:t>0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540 </a:t>
            </a:r>
            <a:r>
              <a:rPr lang="cs-CZ" sz="2800" dirty="0"/>
              <a:t>: 9</a:t>
            </a:r>
            <a:r>
              <a:rPr lang="cs-CZ" sz="2800" dirty="0" smtClean="0"/>
              <a:t>0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630 </a:t>
            </a:r>
            <a:r>
              <a:rPr lang="cs-CZ" sz="2800" dirty="0"/>
              <a:t>: 9</a:t>
            </a:r>
            <a:r>
              <a:rPr lang="cs-CZ" sz="2800" dirty="0" smtClean="0"/>
              <a:t>0 </a:t>
            </a:r>
            <a:r>
              <a:rPr lang="cs-CZ" sz="2800" dirty="0"/>
              <a:t>= </a:t>
            </a:r>
          </a:p>
          <a:p>
            <a:r>
              <a:rPr lang="cs-CZ" sz="2800" dirty="0" smtClean="0"/>
              <a:t>720 </a:t>
            </a:r>
            <a:r>
              <a:rPr lang="cs-CZ" sz="2800" dirty="0"/>
              <a:t>: 9</a:t>
            </a:r>
            <a:r>
              <a:rPr lang="cs-CZ" sz="2800" dirty="0" smtClean="0"/>
              <a:t>0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810 : 90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    0 </a:t>
            </a:r>
            <a:r>
              <a:rPr lang="cs-CZ" sz="2800" dirty="0"/>
              <a:t>: 9</a:t>
            </a:r>
            <a:r>
              <a:rPr lang="cs-CZ" sz="2800" dirty="0" smtClean="0"/>
              <a:t>0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  90 : 90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180 : 90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360 </a:t>
            </a:r>
            <a:r>
              <a:rPr lang="cs-CZ" sz="2800" dirty="0"/>
              <a:t>: 9</a:t>
            </a:r>
            <a:r>
              <a:rPr lang="cs-CZ" sz="2800" dirty="0" smtClean="0"/>
              <a:t>0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900 </a:t>
            </a:r>
            <a:r>
              <a:rPr lang="cs-CZ" sz="2800" dirty="0"/>
              <a:t>: 9</a:t>
            </a:r>
            <a:r>
              <a:rPr lang="cs-CZ" sz="2800" dirty="0" smtClean="0"/>
              <a:t>0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270 : 90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450 </a:t>
            </a:r>
            <a:r>
              <a:rPr lang="cs-CZ" sz="2800" dirty="0"/>
              <a:t>: 9</a:t>
            </a:r>
            <a:r>
              <a:rPr lang="cs-CZ" sz="2800" dirty="0" smtClean="0"/>
              <a:t>0 </a:t>
            </a:r>
            <a:r>
              <a:rPr lang="cs-CZ" sz="2800" dirty="0"/>
              <a:t>=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5796136" y="1198815"/>
            <a:ext cx="2376264" cy="553997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320 : 80 =</a:t>
            </a:r>
            <a:endParaRPr lang="cs-CZ" sz="2800" dirty="0"/>
          </a:p>
          <a:p>
            <a:r>
              <a:rPr lang="cs-CZ" sz="2800" dirty="0" smtClean="0"/>
              <a:t>450 </a:t>
            </a:r>
            <a:r>
              <a:rPr lang="cs-CZ" sz="2800" dirty="0"/>
              <a:t>: 9</a:t>
            </a:r>
            <a:r>
              <a:rPr lang="cs-CZ" sz="2800" dirty="0" smtClean="0"/>
              <a:t>0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240 </a:t>
            </a:r>
            <a:r>
              <a:rPr lang="cs-CZ" sz="2800" dirty="0"/>
              <a:t>: 8</a:t>
            </a:r>
            <a:r>
              <a:rPr lang="cs-CZ" sz="2800" dirty="0" smtClean="0"/>
              <a:t>0 </a:t>
            </a:r>
            <a:r>
              <a:rPr lang="cs-CZ" sz="2800" dirty="0"/>
              <a:t>= </a:t>
            </a:r>
          </a:p>
          <a:p>
            <a:r>
              <a:rPr lang="cs-CZ" sz="2800" dirty="0" smtClean="0"/>
              <a:t>360 </a:t>
            </a:r>
            <a:r>
              <a:rPr lang="cs-CZ" sz="2800" dirty="0"/>
              <a:t>: 9</a:t>
            </a:r>
            <a:r>
              <a:rPr lang="cs-CZ" sz="2800" dirty="0" smtClean="0"/>
              <a:t>0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  80 </a:t>
            </a:r>
            <a:r>
              <a:rPr lang="cs-CZ" sz="2800" dirty="0"/>
              <a:t>: 8</a:t>
            </a:r>
            <a:r>
              <a:rPr lang="cs-CZ" sz="2800" dirty="0" smtClean="0"/>
              <a:t>0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180 </a:t>
            </a:r>
            <a:r>
              <a:rPr lang="cs-CZ" sz="2800" dirty="0"/>
              <a:t>: 9</a:t>
            </a:r>
            <a:r>
              <a:rPr lang="cs-CZ" sz="2800" dirty="0" smtClean="0"/>
              <a:t>0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160 : 80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   0  </a:t>
            </a:r>
            <a:r>
              <a:rPr lang="cs-CZ" sz="2800" dirty="0"/>
              <a:t>: 9</a:t>
            </a:r>
            <a:r>
              <a:rPr lang="cs-CZ" sz="2800" dirty="0" smtClean="0"/>
              <a:t>0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 240 </a:t>
            </a:r>
            <a:r>
              <a:rPr lang="cs-CZ" sz="2800" dirty="0"/>
              <a:t>: 8</a:t>
            </a:r>
            <a:r>
              <a:rPr lang="cs-CZ" sz="2800" dirty="0" smtClean="0"/>
              <a:t>0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 270 </a:t>
            </a:r>
            <a:r>
              <a:rPr lang="cs-CZ" sz="2800" dirty="0"/>
              <a:t>: 9</a:t>
            </a:r>
            <a:r>
              <a:rPr lang="cs-CZ" sz="2800" dirty="0" smtClean="0"/>
              <a:t>0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 400 : </a:t>
            </a:r>
            <a:r>
              <a:rPr lang="cs-CZ" sz="2800" dirty="0"/>
              <a:t>8</a:t>
            </a:r>
            <a:r>
              <a:rPr lang="cs-CZ" sz="2800" dirty="0" smtClean="0"/>
              <a:t>0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 540 </a:t>
            </a:r>
            <a:r>
              <a:rPr lang="cs-CZ" sz="2800" dirty="0"/>
              <a:t>: 9</a:t>
            </a:r>
            <a:r>
              <a:rPr lang="cs-CZ" sz="2800" dirty="0" smtClean="0"/>
              <a:t>0 </a:t>
            </a:r>
            <a:r>
              <a:rPr lang="cs-CZ" sz="2800" dirty="0"/>
              <a:t>=</a:t>
            </a:r>
          </a:p>
          <a:p>
            <a:r>
              <a:rPr lang="cs-CZ" dirty="0" smtClean="0"/>
              <a:t>   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2195736" y="1124393"/>
            <a:ext cx="792088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</a:t>
            </a:r>
            <a:endParaRPr lang="cs-CZ" sz="2800" dirty="0" smtClean="0">
              <a:solidFill>
                <a:srgbClr val="A5135C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2800" dirty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</a:t>
            </a:r>
            <a:endParaRPr lang="cs-CZ" sz="2800" dirty="0" smtClean="0">
              <a:solidFill>
                <a:srgbClr val="A5135C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2800" dirty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</a:t>
            </a:r>
            <a:endParaRPr lang="cs-CZ" sz="2800" dirty="0" smtClean="0">
              <a:solidFill>
                <a:srgbClr val="A5135C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2800" dirty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</a:t>
            </a:r>
            <a:endParaRPr lang="cs-CZ" sz="2800" dirty="0" smtClean="0">
              <a:solidFill>
                <a:srgbClr val="A5135C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2800" dirty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7</a:t>
            </a:r>
            <a:endParaRPr lang="cs-CZ" sz="2800" dirty="0" smtClean="0">
              <a:solidFill>
                <a:srgbClr val="A5135C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2800" dirty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8</a:t>
            </a:r>
            <a:endParaRPr lang="cs-CZ" sz="2800" dirty="0" smtClean="0">
              <a:solidFill>
                <a:srgbClr val="A5135C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2800" dirty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</a:t>
            </a:r>
            <a:endParaRPr lang="cs-CZ" sz="2800" dirty="0" smtClean="0">
              <a:solidFill>
                <a:srgbClr val="A5135C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2800" dirty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9</a:t>
            </a:r>
            <a:endParaRPr lang="cs-CZ" sz="2800" dirty="0" smtClean="0">
              <a:solidFill>
                <a:srgbClr val="A5135C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2800" dirty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  <a:endParaRPr lang="cs-CZ" sz="2800" dirty="0" smtClean="0">
              <a:solidFill>
                <a:srgbClr val="A5135C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10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0</a:t>
            </a:r>
          </a:p>
          <a:p>
            <a:r>
              <a:rPr lang="cs-CZ" sz="2800" dirty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5148063" y="1203341"/>
            <a:ext cx="648073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</a:t>
            </a:r>
            <a:endParaRPr lang="cs-CZ" sz="2800" dirty="0" smtClean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2800" dirty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</a:t>
            </a:r>
            <a:endParaRPr lang="cs-CZ" sz="2800" dirty="0" smtClean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2800" dirty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7</a:t>
            </a:r>
            <a:endParaRPr lang="cs-CZ" sz="2800" dirty="0" smtClean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2800" dirty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8</a:t>
            </a:r>
            <a:endParaRPr lang="cs-CZ" sz="2800" dirty="0" smtClean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28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9</a:t>
            </a:r>
          </a:p>
          <a:p>
            <a:r>
              <a:rPr lang="cs-CZ" sz="28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0</a:t>
            </a:r>
          </a:p>
          <a:p>
            <a:r>
              <a:rPr lang="cs-CZ" sz="28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</a:t>
            </a:r>
          </a:p>
          <a:p>
            <a:r>
              <a:rPr lang="cs-CZ" sz="2800" dirty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  <a:endParaRPr lang="cs-CZ" sz="2800" dirty="0" smtClean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2800" dirty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</a:t>
            </a:r>
            <a:endParaRPr lang="cs-CZ" sz="2800" dirty="0" smtClean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28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10</a:t>
            </a:r>
          </a:p>
          <a:p>
            <a:r>
              <a:rPr lang="cs-CZ" sz="2800" dirty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</a:t>
            </a:r>
            <a:endParaRPr lang="cs-CZ" sz="2800" dirty="0" smtClean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2800" dirty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8172400" y="1199548"/>
            <a:ext cx="792088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</a:t>
            </a:r>
            <a:endParaRPr lang="cs-CZ" sz="2800" dirty="0" smtClean="0">
              <a:solidFill>
                <a:schemeClr val="accent1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2800" dirty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</a:t>
            </a:r>
            <a:endParaRPr lang="cs-CZ" sz="2800" dirty="0" smtClean="0">
              <a:solidFill>
                <a:schemeClr val="accent1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2800" dirty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</a:t>
            </a:r>
            <a:endParaRPr lang="cs-CZ" sz="2800" dirty="0" smtClean="0">
              <a:solidFill>
                <a:schemeClr val="accent1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2800" dirty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</a:t>
            </a:r>
            <a:endParaRPr lang="cs-CZ" sz="2800" dirty="0" smtClean="0">
              <a:solidFill>
                <a:schemeClr val="accent1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2800" dirty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</a:t>
            </a:r>
            <a:endParaRPr lang="cs-CZ" sz="2800" dirty="0" smtClean="0">
              <a:solidFill>
                <a:schemeClr val="accent1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2800" dirty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  <a:endParaRPr lang="cs-CZ" sz="2800" dirty="0" smtClean="0">
              <a:solidFill>
                <a:schemeClr val="accent1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2800" dirty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  <a:endParaRPr lang="cs-CZ" sz="2800" dirty="0" smtClean="0">
              <a:solidFill>
                <a:schemeClr val="accent1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0</a:t>
            </a:r>
          </a:p>
          <a:p>
            <a:r>
              <a:rPr lang="cs-CZ" sz="2800" dirty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</a:t>
            </a:r>
            <a:endParaRPr lang="cs-CZ" sz="2800" dirty="0" smtClean="0">
              <a:solidFill>
                <a:schemeClr val="accent1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2800" dirty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</a:t>
            </a:r>
            <a:endParaRPr lang="cs-CZ" sz="2800" dirty="0" smtClean="0">
              <a:solidFill>
                <a:schemeClr val="accent1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2800" dirty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</a:t>
            </a:r>
            <a:endParaRPr lang="cs-CZ" sz="2800" dirty="0" smtClean="0">
              <a:solidFill>
                <a:schemeClr val="accent1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2800" dirty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</a:t>
            </a:r>
          </a:p>
        </p:txBody>
      </p:sp>
    </p:spTree>
    <p:extLst>
      <p:ext uri="{BB962C8B-B14F-4D97-AF65-F5344CB8AC3E}">
        <p14:creationId xmlns:p14="http://schemas.microsoft.com/office/powerpoint/2010/main" val="3536150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  <p:bldP spid="8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582942" y="191365"/>
            <a:ext cx="6048672" cy="584775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  <a:ln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Dělení </a:t>
            </a:r>
            <a:r>
              <a:rPr lang="cs-CZ" sz="3200" b="1" dirty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čísly </a:t>
            </a:r>
            <a:r>
              <a:rPr lang="cs-CZ" sz="32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80 </a:t>
            </a:r>
            <a:r>
              <a:rPr lang="cs-CZ" sz="3200" b="1" dirty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 </a:t>
            </a:r>
            <a:r>
              <a:rPr lang="cs-CZ" sz="32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90</a:t>
            </a:r>
            <a:endParaRPr lang="cs-CZ" sz="3200" b="1" dirty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85324" y="1096080"/>
            <a:ext cx="1980463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/>
              <a:t>4</a:t>
            </a:r>
            <a:r>
              <a:rPr lang="cs-CZ" sz="2800" dirty="0" smtClean="0"/>
              <a:t>00 : 80 =</a:t>
            </a:r>
          </a:p>
          <a:p>
            <a:r>
              <a:rPr lang="cs-CZ" sz="2800" dirty="0"/>
              <a:t>9</a:t>
            </a:r>
            <a:r>
              <a:rPr lang="cs-CZ" sz="2800" dirty="0" smtClean="0"/>
              <a:t>00 : 90 =</a:t>
            </a:r>
          </a:p>
          <a:p>
            <a:r>
              <a:rPr lang="cs-CZ" sz="2800" dirty="0" smtClean="0"/>
              <a:t>480 : 80 = </a:t>
            </a:r>
          </a:p>
          <a:p>
            <a:r>
              <a:rPr lang="cs-CZ" sz="2800" dirty="0" smtClean="0"/>
              <a:t>450 : 90 =</a:t>
            </a:r>
          </a:p>
          <a:p>
            <a:r>
              <a:rPr lang="cs-CZ" sz="2800" dirty="0" smtClean="0"/>
              <a:t>320 : 80 =</a:t>
            </a:r>
          </a:p>
          <a:p>
            <a:r>
              <a:rPr lang="cs-CZ" sz="2800" dirty="0" smtClean="0"/>
              <a:t>540 : 90 =</a:t>
            </a:r>
          </a:p>
          <a:p>
            <a:r>
              <a:rPr lang="cs-CZ" sz="2800" dirty="0" smtClean="0"/>
              <a:t>  80 : 80 =</a:t>
            </a:r>
          </a:p>
          <a:p>
            <a:r>
              <a:rPr lang="cs-CZ" sz="2800" dirty="0" smtClean="0"/>
              <a:t>  90 : 90 =</a:t>
            </a:r>
          </a:p>
          <a:p>
            <a:r>
              <a:rPr lang="cs-CZ" sz="2800" dirty="0" smtClean="0"/>
              <a:t>160 : 80 =</a:t>
            </a:r>
          </a:p>
          <a:p>
            <a:r>
              <a:rPr lang="cs-CZ" sz="2800" dirty="0" smtClean="0"/>
              <a:t>180 : 90 =</a:t>
            </a:r>
          </a:p>
          <a:p>
            <a:r>
              <a:rPr lang="cs-CZ" sz="2800" dirty="0" smtClean="0"/>
              <a:t>   0 : 80 =</a:t>
            </a:r>
          </a:p>
          <a:p>
            <a:r>
              <a:rPr lang="cs-CZ" sz="2800" dirty="0" smtClean="0"/>
              <a:t>270 : 90 =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2857876" y="1200280"/>
            <a:ext cx="1872208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450 </a:t>
            </a:r>
            <a:r>
              <a:rPr lang="cs-CZ" sz="2800" dirty="0"/>
              <a:t>: 9</a:t>
            </a:r>
            <a:r>
              <a:rPr lang="cs-CZ" sz="2800" dirty="0" smtClean="0"/>
              <a:t>0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320 </a:t>
            </a:r>
            <a:r>
              <a:rPr lang="cs-CZ" sz="2800" dirty="0"/>
              <a:t>: 8</a:t>
            </a:r>
            <a:r>
              <a:rPr lang="cs-CZ" sz="2800" dirty="0" smtClean="0"/>
              <a:t>0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540 </a:t>
            </a:r>
            <a:r>
              <a:rPr lang="cs-CZ" sz="2800" dirty="0"/>
              <a:t>: 9</a:t>
            </a:r>
            <a:r>
              <a:rPr lang="cs-CZ" sz="2800" dirty="0" smtClean="0"/>
              <a:t>0 </a:t>
            </a:r>
            <a:r>
              <a:rPr lang="cs-CZ" sz="2800" dirty="0"/>
              <a:t>= </a:t>
            </a:r>
          </a:p>
          <a:p>
            <a:r>
              <a:rPr lang="cs-CZ" sz="2800" dirty="0" smtClean="0"/>
              <a:t>400 </a:t>
            </a:r>
            <a:r>
              <a:rPr lang="cs-CZ" sz="2800" dirty="0"/>
              <a:t>: 8</a:t>
            </a:r>
            <a:r>
              <a:rPr lang="cs-CZ" sz="2800" dirty="0" smtClean="0"/>
              <a:t>0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180 : 90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    0 </a:t>
            </a:r>
            <a:r>
              <a:rPr lang="cs-CZ" sz="2800" dirty="0"/>
              <a:t>: 8</a:t>
            </a:r>
            <a:r>
              <a:rPr lang="cs-CZ" sz="2800" dirty="0" smtClean="0"/>
              <a:t>0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  90 : 90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160 : 80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360 </a:t>
            </a:r>
            <a:r>
              <a:rPr lang="cs-CZ" sz="2800" dirty="0"/>
              <a:t>: 9</a:t>
            </a:r>
            <a:r>
              <a:rPr lang="cs-CZ" sz="2800" dirty="0" smtClean="0"/>
              <a:t>0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240 </a:t>
            </a:r>
            <a:r>
              <a:rPr lang="cs-CZ" sz="2800" dirty="0"/>
              <a:t>: 8</a:t>
            </a:r>
            <a:r>
              <a:rPr lang="cs-CZ" sz="2800" dirty="0" smtClean="0"/>
              <a:t>0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180 : 90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320 </a:t>
            </a:r>
            <a:r>
              <a:rPr lang="cs-CZ" sz="2800" dirty="0"/>
              <a:t>: 8</a:t>
            </a:r>
            <a:r>
              <a:rPr lang="cs-CZ" sz="2800" dirty="0" smtClean="0"/>
              <a:t>0 </a:t>
            </a:r>
            <a:r>
              <a:rPr lang="cs-CZ" sz="2800" dirty="0"/>
              <a:t>=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5796136" y="1198815"/>
            <a:ext cx="2016224" cy="553997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320 : 80 =</a:t>
            </a:r>
            <a:endParaRPr lang="cs-CZ" sz="2800" dirty="0"/>
          </a:p>
          <a:p>
            <a:r>
              <a:rPr lang="cs-CZ" sz="2800" dirty="0" smtClean="0"/>
              <a:t>450 </a:t>
            </a:r>
            <a:r>
              <a:rPr lang="cs-CZ" sz="2800" dirty="0"/>
              <a:t>: 9</a:t>
            </a:r>
            <a:r>
              <a:rPr lang="cs-CZ" sz="2800" dirty="0" smtClean="0"/>
              <a:t>0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240 </a:t>
            </a:r>
            <a:r>
              <a:rPr lang="cs-CZ" sz="2800" dirty="0"/>
              <a:t>: 8</a:t>
            </a:r>
            <a:r>
              <a:rPr lang="cs-CZ" sz="2800" dirty="0" smtClean="0"/>
              <a:t>0 </a:t>
            </a:r>
            <a:r>
              <a:rPr lang="cs-CZ" sz="2800" dirty="0"/>
              <a:t>= </a:t>
            </a:r>
          </a:p>
          <a:p>
            <a:r>
              <a:rPr lang="cs-CZ" sz="2800" dirty="0" smtClean="0"/>
              <a:t>630 </a:t>
            </a:r>
            <a:r>
              <a:rPr lang="cs-CZ" sz="2800" dirty="0"/>
              <a:t>: 9</a:t>
            </a:r>
            <a:r>
              <a:rPr lang="cs-CZ" sz="2800" dirty="0" smtClean="0"/>
              <a:t>0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  80 </a:t>
            </a:r>
            <a:r>
              <a:rPr lang="cs-CZ" sz="2800" dirty="0"/>
              <a:t>: 8</a:t>
            </a:r>
            <a:r>
              <a:rPr lang="cs-CZ" sz="2800" dirty="0" smtClean="0"/>
              <a:t>0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180 : 90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160 : 80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    0 : 90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240 </a:t>
            </a:r>
            <a:r>
              <a:rPr lang="cs-CZ" sz="2800" dirty="0"/>
              <a:t>: 8</a:t>
            </a:r>
            <a:r>
              <a:rPr lang="cs-CZ" sz="2800" dirty="0" smtClean="0"/>
              <a:t>0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270 </a:t>
            </a:r>
            <a:r>
              <a:rPr lang="cs-CZ" sz="2800" dirty="0"/>
              <a:t>: 9</a:t>
            </a:r>
            <a:r>
              <a:rPr lang="cs-CZ" sz="2800" dirty="0" smtClean="0"/>
              <a:t>0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400 : 80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360 </a:t>
            </a:r>
            <a:r>
              <a:rPr lang="cs-CZ" sz="2800" dirty="0"/>
              <a:t>: 9</a:t>
            </a:r>
            <a:r>
              <a:rPr lang="cs-CZ" sz="2800" dirty="0" smtClean="0"/>
              <a:t>0 </a:t>
            </a:r>
            <a:r>
              <a:rPr lang="cs-CZ" sz="2800" dirty="0"/>
              <a:t>=</a:t>
            </a:r>
          </a:p>
          <a:p>
            <a:r>
              <a:rPr lang="cs-CZ" dirty="0" smtClean="0"/>
              <a:t>   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2267744" y="1096080"/>
            <a:ext cx="792088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</a:t>
            </a:r>
            <a:endParaRPr lang="cs-CZ" sz="2800" dirty="0" smtClean="0">
              <a:solidFill>
                <a:srgbClr val="A5135C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10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</a:t>
            </a:r>
          </a:p>
          <a:p>
            <a:r>
              <a:rPr lang="cs-CZ" sz="2800" dirty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</a:t>
            </a:r>
            <a:endParaRPr lang="cs-CZ" sz="2800" dirty="0" smtClean="0">
              <a:solidFill>
                <a:srgbClr val="A5135C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2800" dirty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</a:t>
            </a:r>
            <a:endParaRPr lang="cs-CZ" sz="2800" dirty="0" smtClean="0">
              <a:solidFill>
                <a:srgbClr val="A5135C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2800" dirty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</a:t>
            </a:r>
            <a:endParaRPr lang="cs-CZ" sz="2800" dirty="0" smtClean="0">
              <a:solidFill>
                <a:srgbClr val="A5135C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2800" dirty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</a:t>
            </a:r>
            <a:endParaRPr lang="cs-CZ" sz="2800" dirty="0" smtClean="0">
              <a:solidFill>
                <a:srgbClr val="A5135C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</a:t>
            </a:r>
          </a:p>
          <a:p>
            <a:r>
              <a:rPr lang="cs-CZ" sz="2800" dirty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  <a:endParaRPr lang="cs-CZ" sz="2800" dirty="0" smtClean="0">
              <a:solidFill>
                <a:srgbClr val="A5135C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2800" dirty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  <a:endParaRPr lang="cs-CZ" sz="2800" dirty="0" smtClean="0">
              <a:solidFill>
                <a:srgbClr val="A5135C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0</a:t>
            </a:r>
          </a:p>
          <a:p>
            <a:r>
              <a:rPr lang="cs-CZ" sz="2800" dirty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5148064" y="1180117"/>
            <a:ext cx="864096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</a:t>
            </a:r>
            <a:endParaRPr lang="cs-CZ" sz="2800" dirty="0" smtClean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2800" dirty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</a:t>
            </a:r>
            <a:endParaRPr lang="cs-CZ" sz="2800" dirty="0" smtClean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2800" dirty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</a:t>
            </a:r>
            <a:endParaRPr lang="cs-CZ" sz="2800" dirty="0" smtClean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2800" dirty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</a:t>
            </a:r>
            <a:endParaRPr lang="cs-CZ" sz="2800" dirty="0" smtClean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2800" dirty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  <a:endParaRPr lang="cs-CZ" sz="2800" dirty="0" smtClean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28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0</a:t>
            </a:r>
          </a:p>
          <a:p>
            <a:r>
              <a:rPr lang="cs-CZ" sz="28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</a:t>
            </a:r>
          </a:p>
          <a:p>
            <a:r>
              <a:rPr lang="cs-CZ" sz="2800" dirty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  <a:endParaRPr lang="cs-CZ" sz="2800" dirty="0" smtClean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2800" dirty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</a:t>
            </a:r>
            <a:endParaRPr lang="cs-CZ" sz="2800" dirty="0" smtClean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2800" dirty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</a:t>
            </a:r>
            <a:endParaRPr lang="cs-CZ" sz="2800" dirty="0" smtClean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28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</a:p>
          <a:p>
            <a:r>
              <a:rPr lang="cs-CZ" sz="2800" dirty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8028384" y="1123057"/>
            <a:ext cx="1224136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</a:t>
            </a:r>
          </a:p>
          <a:p>
            <a:r>
              <a:rPr lang="cs-CZ" sz="2800" dirty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</a:t>
            </a:r>
            <a:endParaRPr lang="cs-CZ" sz="2800" dirty="0" smtClean="0">
              <a:solidFill>
                <a:schemeClr val="accent1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2800" dirty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</a:t>
            </a:r>
            <a:endParaRPr lang="cs-CZ" sz="2800" dirty="0" smtClean="0">
              <a:solidFill>
                <a:schemeClr val="accent1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7</a:t>
            </a:r>
          </a:p>
          <a:p>
            <a:r>
              <a:rPr lang="cs-CZ" sz="2800" dirty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</a:t>
            </a:r>
            <a:endParaRPr lang="cs-CZ" sz="2800" dirty="0" smtClean="0">
              <a:solidFill>
                <a:schemeClr val="accent1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2800" dirty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  <a:endParaRPr lang="cs-CZ" sz="2800" dirty="0" smtClean="0">
              <a:solidFill>
                <a:schemeClr val="accent1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2800" dirty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  <a:endParaRPr lang="cs-CZ" sz="2800" dirty="0" smtClean="0">
              <a:solidFill>
                <a:schemeClr val="accent1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0</a:t>
            </a: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</a:t>
            </a:r>
          </a:p>
          <a:p>
            <a:r>
              <a:rPr lang="cs-CZ" sz="2800" dirty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</a:t>
            </a:r>
            <a:endParaRPr lang="cs-CZ" sz="2800" dirty="0" smtClean="0">
              <a:solidFill>
                <a:schemeClr val="accent1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2800" dirty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</a:t>
            </a:r>
            <a:endParaRPr lang="cs-CZ" sz="2800" dirty="0" smtClean="0">
              <a:solidFill>
                <a:schemeClr val="accent1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2800" dirty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</a:t>
            </a:r>
          </a:p>
        </p:txBody>
      </p:sp>
    </p:spTree>
    <p:extLst>
      <p:ext uri="{BB962C8B-B14F-4D97-AF65-F5344CB8AC3E}">
        <p14:creationId xmlns:p14="http://schemas.microsoft.com/office/powerpoint/2010/main" val="11515711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  <p:bldP spid="8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582942" y="191365"/>
            <a:ext cx="6048672" cy="584775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  <a:ln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Dělení </a:t>
            </a:r>
            <a:r>
              <a:rPr lang="cs-CZ" sz="3200" b="1" dirty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čísly </a:t>
            </a:r>
            <a:r>
              <a:rPr lang="cs-CZ" sz="32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80 </a:t>
            </a:r>
            <a:r>
              <a:rPr lang="cs-CZ" sz="3200" b="1" dirty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 </a:t>
            </a:r>
            <a:r>
              <a:rPr lang="cs-CZ" sz="32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90</a:t>
            </a:r>
            <a:endParaRPr lang="cs-CZ" sz="3200" b="1" dirty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85324" y="1138972"/>
            <a:ext cx="1894387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400 : 80 =</a:t>
            </a:r>
          </a:p>
          <a:p>
            <a:r>
              <a:rPr lang="cs-CZ" sz="2800" dirty="0" smtClean="0"/>
              <a:t>360 : 90 =</a:t>
            </a:r>
          </a:p>
          <a:p>
            <a:r>
              <a:rPr lang="cs-CZ" sz="2800" dirty="0" smtClean="0"/>
              <a:t>480 : 80 = </a:t>
            </a:r>
          </a:p>
          <a:p>
            <a:r>
              <a:rPr lang="cs-CZ" sz="2800" dirty="0" smtClean="0"/>
              <a:t>270 : 90 =</a:t>
            </a:r>
          </a:p>
          <a:p>
            <a:r>
              <a:rPr lang="cs-CZ" sz="2800" dirty="0" smtClean="0"/>
              <a:t>160 : 80 =</a:t>
            </a:r>
          </a:p>
          <a:p>
            <a:r>
              <a:rPr lang="cs-CZ" sz="2800" dirty="0" smtClean="0"/>
              <a:t>    0 : 90 =</a:t>
            </a:r>
          </a:p>
          <a:p>
            <a:r>
              <a:rPr lang="cs-CZ" sz="2800" dirty="0" smtClean="0"/>
              <a:t> 80  : 80 =</a:t>
            </a:r>
          </a:p>
          <a:p>
            <a:r>
              <a:rPr lang="cs-CZ" sz="2800" dirty="0" smtClean="0"/>
              <a:t>180 : 90 =</a:t>
            </a:r>
          </a:p>
          <a:p>
            <a:r>
              <a:rPr lang="cs-CZ" sz="2800" dirty="0" smtClean="0"/>
              <a:t>320 : 80 =</a:t>
            </a:r>
          </a:p>
          <a:p>
            <a:r>
              <a:rPr lang="cs-CZ" sz="2800" dirty="0" smtClean="0"/>
              <a:t>270 : 90 =</a:t>
            </a:r>
          </a:p>
          <a:p>
            <a:r>
              <a:rPr lang="cs-CZ" sz="2800" dirty="0" smtClean="0"/>
              <a:t>160 : 80 =</a:t>
            </a:r>
          </a:p>
          <a:p>
            <a:r>
              <a:rPr lang="cs-CZ" sz="2800" dirty="0" smtClean="0"/>
              <a:t>360 : 90 =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3059832" y="1200280"/>
            <a:ext cx="1944216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270 </a:t>
            </a:r>
            <a:r>
              <a:rPr lang="cs-CZ" sz="2800" dirty="0"/>
              <a:t>: 9</a:t>
            </a:r>
            <a:r>
              <a:rPr lang="cs-CZ" sz="2800" dirty="0" smtClean="0"/>
              <a:t>0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400 </a:t>
            </a:r>
            <a:r>
              <a:rPr lang="cs-CZ" sz="2800" dirty="0"/>
              <a:t>: 8</a:t>
            </a:r>
            <a:r>
              <a:rPr lang="cs-CZ" sz="2800" dirty="0" smtClean="0"/>
              <a:t>0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360 </a:t>
            </a:r>
            <a:r>
              <a:rPr lang="cs-CZ" sz="2800" dirty="0"/>
              <a:t>: 9</a:t>
            </a:r>
            <a:r>
              <a:rPr lang="cs-CZ" sz="2800" dirty="0" smtClean="0"/>
              <a:t>0 </a:t>
            </a:r>
            <a:r>
              <a:rPr lang="cs-CZ" sz="2800" dirty="0"/>
              <a:t>= </a:t>
            </a:r>
          </a:p>
          <a:p>
            <a:r>
              <a:rPr lang="cs-CZ" sz="2800" dirty="0" smtClean="0"/>
              <a:t>480 </a:t>
            </a:r>
            <a:r>
              <a:rPr lang="cs-CZ" sz="2800" dirty="0"/>
              <a:t>: 8</a:t>
            </a:r>
            <a:r>
              <a:rPr lang="cs-CZ" sz="2800" dirty="0" smtClean="0"/>
              <a:t>0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360 : 90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400 : 80 =</a:t>
            </a:r>
            <a:endParaRPr lang="cs-CZ" sz="2800" dirty="0"/>
          </a:p>
          <a:p>
            <a:r>
              <a:rPr lang="cs-CZ" sz="2800" dirty="0" smtClean="0"/>
              <a:t>  90 </a:t>
            </a:r>
            <a:r>
              <a:rPr lang="cs-CZ" sz="2800" dirty="0"/>
              <a:t>: 9</a:t>
            </a:r>
            <a:r>
              <a:rPr lang="cs-CZ" sz="2800" dirty="0" smtClean="0"/>
              <a:t>0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  80 : </a:t>
            </a:r>
            <a:r>
              <a:rPr lang="cs-CZ" sz="2800" dirty="0"/>
              <a:t>8</a:t>
            </a:r>
            <a:r>
              <a:rPr lang="cs-CZ" sz="2800" dirty="0" smtClean="0"/>
              <a:t>0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180 </a:t>
            </a:r>
            <a:r>
              <a:rPr lang="cs-CZ" sz="2800" dirty="0"/>
              <a:t>: 9</a:t>
            </a:r>
            <a:r>
              <a:rPr lang="cs-CZ" sz="2800" dirty="0" smtClean="0"/>
              <a:t>0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160 </a:t>
            </a:r>
            <a:r>
              <a:rPr lang="cs-CZ" sz="2800" dirty="0"/>
              <a:t>: 8</a:t>
            </a:r>
            <a:r>
              <a:rPr lang="cs-CZ" sz="2800" dirty="0" smtClean="0"/>
              <a:t>0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    0 : 90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800 </a:t>
            </a:r>
            <a:r>
              <a:rPr lang="cs-CZ" sz="2800" dirty="0"/>
              <a:t>: 8</a:t>
            </a:r>
            <a:r>
              <a:rPr lang="cs-CZ" sz="2800" dirty="0" smtClean="0"/>
              <a:t>0 </a:t>
            </a:r>
            <a:r>
              <a:rPr lang="cs-CZ" sz="2800" dirty="0"/>
              <a:t>=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6012160" y="1198815"/>
            <a:ext cx="2160240" cy="553997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360 : 90 =</a:t>
            </a:r>
            <a:endParaRPr lang="cs-CZ" sz="2800" dirty="0"/>
          </a:p>
          <a:p>
            <a:r>
              <a:rPr lang="cs-CZ" sz="2800" dirty="0" smtClean="0"/>
              <a:t>400 </a:t>
            </a:r>
            <a:r>
              <a:rPr lang="cs-CZ" sz="2800" dirty="0"/>
              <a:t>: </a:t>
            </a:r>
            <a:r>
              <a:rPr lang="cs-CZ" sz="2800" dirty="0" smtClean="0"/>
              <a:t>80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270 </a:t>
            </a:r>
            <a:r>
              <a:rPr lang="cs-CZ" sz="2800" dirty="0"/>
              <a:t>: </a:t>
            </a:r>
            <a:r>
              <a:rPr lang="cs-CZ" sz="2800" dirty="0" smtClean="0"/>
              <a:t>90 </a:t>
            </a:r>
            <a:r>
              <a:rPr lang="cs-CZ" sz="2800" dirty="0"/>
              <a:t>= </a:t>
            </a:r>
          </a:p>
          <a:p>
            <a:r>
              <a:rPr lang="cs-CZ" sz="2800" dirty="0" smtClean="0"/>
              <a:t>480 </a:t>
            </a:r>
            <a:r>
              <a:rPr lang="cs-CZ" sz="2800" dirty="0"/>
              <a:t>: </a:t>
            </a:r>
            <a:r>
              <a:rPr lang="cs-CZ" sz="2800" dirty="0" smtClean="0"/>
              <a:t>80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  90 </a:t>
            </a:r>
            <a:r>
              <a:rPr lang="cs-CZ" sz="2800" dirty="0"/>
              <a:t>: </a:t>
            </a:r>
            <a:r>
              <a:rPr lang="cs-CZ" sz="2800" dirty="0" smtClean="0"/>
              <a:t>90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160 : 80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180 : 90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    0 : 80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270 </a:t>
            </a:r>
            <a:r>
              <a:rPr lang="cs-CZ" sz="2800" dirty="0"/>
              <a:t>: </a:t>
            </a:r>
            <a:r>
              <a:rPr lang="cs-CZ" sz="2800" dirty="0" smtClean="0"/>
              <a:t>90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240 : 80 =</a:t>
            </a:r>
            <a:endParaRPr lang="cs-CZ" sz="2800" dirty="0"/>
          </a:p>
          <a:p>
            <a:r>
              <a:rPr lang="cs-CZ" sz="2800" dirty="0" smtClean="0"/>
              <a:t>450 : 90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560 </a:t>
            </a:r>
            <a:r>
              <a:rPr lang="cs-CZ" sz="2800" dirty="0"/>
              <a:t>: </a:t>
            </a:r>
            <a:r>
              <a:rPr lang="cs-CZ" sz="2800" dirty="0" smtClean="0"/>
              <a:t>80 </a:t>
            </a:r>
            <a:r>
              <a:rPr lang="cs-CZ" sz="2800" dirty="0"/>
              <a:t>=</a:t>
            </a:r>
          </a:p>
          <a:p>
            <a:r>
              <a:rPr lang="cs-CZ" dirty="0" smtClean="0"/>
              <a:t>   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5364088" y="1198815"/>
            <a:ext cx="648072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</a:t>
            </a:r>
          </a:p>
          <a:p>
            <a:r>
              <a:rPr lang="cs-CZ" sz="2800" dirty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</a:t>
            </a:r>
            <a:endParaRPr lang="cs-CZ" sz="2800" dirty="0" smtClean="0">
              <a:solidFill>
                <a:srgbClr val="A5135C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2800" dirty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</a:t>
            </a:r>
            <a:endParaRPr lang="cs-CZ" sz="2800" dirty="0" smtClean="0">
              <a:solidFill>
                <a:srgbClr val="A5135C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2800" dirty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</a:t>
            </a:r>
            <a:endParaRPr lang="cs-CZ" sz="2800" dirty="0" smtClean="0">
              <a:solidFill>
                <a:srgbClr val="A5135C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2800" dirty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</a:t>
            </a:r>
            <a:endParaRPr lang="cs-CZ" sz="2800" dirty="0" smtClean="0">
              <a:solidFill>
                <a:srgbClr val="A5135C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2800" dirty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</a:t>
            </a:r>
            <a:endParaRPr lang="cs-CZ" sz="2800" dirty="0" smtClean="0">
              <a:solidFill>
                <a:srgbClr val="A5135C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2800" dirty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</a:t>
            </a:r>
            <a:endParaRPr lang="cs-CZ" sz="2800" dirty="0" smtClean="0">
              <a:solidFill>
                <a:srgbClr val="A5135C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</a:t>
            </a:r>
          </a:p>
          <a:p>
            <a:r>
              <a:rPr lang="cs-CZ" sz="2800" dirty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  <a:endParaRPr lang="cs-CZ" sz="2800" dirty="0" smtClean="0">
              <a:solidFill>
                <a:srgbClr val="A5135C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2800" dirty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  <a:endParaRPr lang="cs-CZ" sz="2800" dirty="0" smtClean="0">
              <a:solidFill>
                <a:srgbClr val="A5135C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0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10</a:t>
            </a:r>
            <a:endParaRPr lang="cs-CZ" sz="2800" dirty="0">
              <a:solidFill>
                <a:srgbClr val="A5135C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555776" y="1138971"/>
            <a:ext cx="504056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</a:t>
            </a:r>
            <a:endParaRPr lang="cs-CZ" sz="2800" dirty="0" smtClean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2800" dirty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</a:t>
            </a:r>
            <a:endParaRPr lang="cs-CZ" sz="2800" dirty="0" smtClean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28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</a:t>
            </a:r>
          </a:p>
          <a:p>
            <a:r>
              <a:rPr lang="cs-CZ" sz="2800" dirty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</a:t>
            </a:r>
            <a:endParaRPr lang="cs-CZ" sz="2800" dirty="0" smtClean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2800" dirty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  <a:endParaRPr lang="cs-CZ" sz="2800" dirty="0" smtClean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28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0</a:t>
            </a:r>
          </a:p>
          <a:p>
            <a:r>
              <a:rPr lang="cs-CZ" sz="28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</a:t>
            </a:r>
          </a:p>
          <a:p>
            <a:r>
              <a:rPr lang="cs-CZ" sz="2800" dirty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  <a:endParaRPr lang="cs-CZ" sz="2800" dirty="0" smtClean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2800" dirty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</a:t>
            </a:r>
            <a:endParaRPr lang="cs-CZ" sz="2800" dirty="0" smtClean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28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</a:t>
            </a:r>
          </a:p>
          <a:p>
            <a:r>
              <a:rPr lang="cs-CZ" sz="2800" dirty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  <a:endParaRPr lang="cs-CZ" sz="2800" dirty="0" smtClean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2800" dirty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8460432" y="1138970"/>
            <a:ext cx="612068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</a:t>
            </a:r>
          </a:p>
          <a:p>
            <a:r>
              <a:rPr lang="cs-CZ" sz="2800" dirty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</a:t>
            </a:r>
            <a:endParaRPr lang="cs-CZ" sz="2800" dirty="0" smtClean="0">
              <a:solidFill>
                <a:schemeClr val="accent1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2800" dirty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</a:t>
            </a:r>
            <a:endParaRPr lang="cs-CZ" sz="2800" dirty="0" smtClean="0">
              <a:solidFill>
                <a:schemeClr val="accent1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</a:t>
            </a:r>
          </a:p>
          <a:p>
            <a:r>
              <a:rPr lang="cs-CZ" sz="2800" dirty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</a:t>
            </a:r>
            <a:endParaRPr lang="cs-CZ" sz="2800" dirty="0" smtClean="0">
              <a:solidFill>
                <a:schemeClr val="accent1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2800" dirty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  <a:endParaRPr lang="cs-CZ" sz="2800" dirty="0" smtClean="0">
              <a:solidFill>
                <a:schemeClr val="accent1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2800" dirty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  <a:endParaRPr lang="cs-CZ" sz="2800" dirty="0" smtClean="0">
              <a:solidFill>
                <a:schemeClr val="accent1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0</a:t>
            </a:r>
          </a:p>
          <a:p>
            <a:r>
              <a:rPr lang="cs-CZ" sz="2800" dirty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</a:t>
            </a:r>
            <a:endParaRPr lang="cs-CZ" sz="2800" dirty="0" smtClean="0">
              <a:solidFill>
                <a:schemeClr val="accent1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2800" dirty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</a:t>
            </a:r>
            <a:endParaRPr lang="cs-CZ" sz="2800" dirty="0" smtClean="0">
              <a:solidFill>
                <a:schemeClr val="accent1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2800" dirty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</a:t>
            </a:r>
            <a:endParaRPr lang="cs-CZ" sz="2800" dirty="0" smtClean="0">
              <a:solidFill>
                <a:schemeClr val="accent1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7</a:t>
            </a:r>
            <a:endParaRPr lang="cs-CZ" sz="2800" dirty="0">
              <a:solidFill>
                <a:schemeClr val="accent1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1937191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  <p:bldP spid="8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Text Box 4"/>
          <p:cNvSpPr txBox="1">
            <a:spLocks noChangeArrowheads="1"/>
          </p:cNvSpPr>
          <p:nvPr/>
        </p:nvSpPr>
        <p:spPr bwMode="auto">
          <a:xfrm>
            <a:off x="395288" y="908050"/>
            <a:ext cx="6881756" cy="132343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9pPr>
          </a:lstStyle>
          <a:p>
            <a:pPr eaLnBrk="1" hangingPunct="1"/>
            <a:endParaRPr lang="cs-CZ" sz="2000" dirty="0"/>
          </a:p>
          <a:p>
            <a:pPr eaLnBrk="1" hangingPunct="1"/>
            <a:r>
              <a:rPr lang="cs-CZ" sz="2000" dirty="0"/>
              <a:t>Ing. Hana Adamcová, </a:t>
            </a:r>
            <a:r>
              <a:rPr lang="cs-CZ" sz="2000" dirty="0" smtClean="0"/>
              <a:t>autor, ZŠ a MŠ Liběšice, okres Louny.</a:t>
            </a:r>
          </a:p>
          <a:p>
            <a:pPr eaLnBrk="1" hangingPunct="1"/>
            <a:r>
              <a:rPr lang="cs-CZ" sz="2000" dirty="0"/>
              <a:t>Zpracováno v programu Microsoft Office 2010.</a:t>
            </a:r>
          </a:p>
          <a:p>
            <a:pPr eaLnBrk="1" hangingPunct="1"/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8269223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000"/>
    </mc:Choice>
    <mc:Fallback xmlns="">
      <p:transition spd="slow" advTm="2000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343</TotalTime>
  <Words>1345</Words>
  <Application>Microsoft Office PowerPoint</Application>
  <PresentationFormat>Předvádění na obrazovce (4:3)</PresentationFormat>
  <Paragraphs>481</Paragraphs>
  <Slides>12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Aerodynamika</vt:lpstr>
      <vt:lpstr>VY_32_INOVACE_10_ Násobení a dělení čísly 80 a 90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Násobení a dělení čísly 80 a 90</dc:title>
  <dc:creator>Hanka</dc:creator>
  <cp:lastModifiedBy>učitelka</cp:lastModifiedBy>
  <cp:revision>64</cp:revision>
  <dcterms:created xsi:type="dcterms:W3CDTF">2011-04-16T14:13:04Z</dcterms:created>
  <dcterms:modified xsi:type="dcterms:W3CDTF">2012-09-24T13:23:50Z</dcterms:modified>
</cp:coreProperties>
</file>