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16"/>
  </p:notesMasterIdLst>
  <p:sldIdLst>
    <p:sldId id="260" r:id="rId2"/>
    <p:sldId id="283" r:id="rId3"/>
    <p:sldId id="262" r:id="rId4"/>
    <p:sldId id="273" r:id="rId5"/>
    <p:sldId id="265" r:id="rId6"/>
    <p:sldId id="275" r:id="rId7"/>
    <p:sldId id="266" r:id="rId8"/>
    <p:sldId id="276" r:id="rId9"/>
    <p:sldId id="277" r:id="rId10"/>
    <p:sldId id="278" r:id="rId11"/>
    <p:sldId id="279" r:id="rId12"/>
    <p:sldId id="280" r:id="rId13"/>
    <p:sldId id="281" r:id="rId14"/>
    <p:sldId id="28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94EE02"/>
    <a:srgbClr val="A513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1B7E1-1E0F-4657-A68C-8C3D86652557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EB9F11-F06E-4D61-A995-166605B68D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2676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fld id="{D85B87F8-7C25-45F8-88A6-76C67413F3C3}" type="slidenum">
              <a:rPr lang="cs-CZ"/>
              <a:pPr eaLnBrk="1" hangingPunct="1"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6D3025E-4756-4298-9CDE-149EE23564C6}" type="datetimeFigureOut">
              <a:rPr lang="cs-CZ" smtClean="0"/>
              <a:t>25.9.2012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C7C53253-A281-4B6F-AD5F-5E9EAD7B4E8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573016"/>
            <a:ext cx="7772400" cy="1470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3600" dirty="0" smtClean="0">
                <a:solidFill>
                  <a:srgbClr val="FFFF00"/>
                </a:solidFill>
              </a:rPr>
              <a:t>VY_32_INOVACE_11_</a:t>
            </a:r>
            <a:r>
              <a:rPr lang="cs-CZ" sz="3600" dirty="0" smtClean="0">
                <a:solidFill>
                  <a:srgbClr val="FFFF00"/>
                </a:solidFill>
              </a:rPr>
              <a:t/>
            </a:r>
            <a:br>
              <a:rPr lang="cs-CZ" sz="3600" dirty="0" smtClean="0">
                <a:solidFill>
                  <a:srgbClr val="FFFF00"/>
                </a:solidFill>
              </a:rPr>
            </a:br>
            <a:r>
              <a:rPr lang="cs-CZ" sz="3600" dirty="0" smtClean="0">
                <a:solidFill>
                  <a:srgbClr val="FFFF00"/>
                </a:solidFill>
              </a:rPr>
              <a:t>Zaokrouhlování čísel do 1000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3375"/>
            <a:ext cx="6080125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ovéPole 4"/>
          <p:cNvSpPr txBox="1">
            <a:spLocks noChangeArrowheads="1"/>
          </p:cNvSpPr>
          <p:nvPr/>
        </p:nvSpPr>
        <p:spPr bwMode="auto">
          <a:xfrm>
            <a:off x="395536" y="1831686"/>
            <a:ext cx="864096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 smtClean="0"/>
              <a:t>Matematika a její aplikace</a:t>
            </a:r>
          </a:p>
          <a:p>
            <a:pPr algn="ctr" eaLnBrk="1" hangingPunct="1"/>
            <a:r>
              <a:rPr lang="cs-CZ" sz="3200" dirty="0" smtClean="0"/>
              <a:t>3. a 4. ročník</a:t>
            </a:r>
          </a:p>
          <a:p>
            <a:pPr algn="ctr" eaLnBrk="1" hangingPunct="1"/>
            <a:r>
              <a:rPr lang="cs-CZ" sz="3200" dirty="0" smtClean="0"/>
              <a:t>Téma: Zaokrouhlování čísel na 10 a 100</a:t>
            </a:r>
            <a:endParaRPr lang="cs-CZ" sz="3200" dirty="0"/>
          </a:p>
        </p:txBody>
      </p:sp>
      <p:sp>
        <p:nvSpPr>
          <p:cNvPr id="5125" name="TextovéPole 5"/>
          <p:cNvSpPr txBox="1">
            <a:spLocks noChangeArrowheads="1"/>
          </p:cNvSpPr>
          <p:nvPr/>
        </p:nvSpPr>
        <p:spPr bwMode="auto">
          <a:xfrm>
            <a:off x="2773363" y="5157788"/>
            <a:ext cx="388686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cs-CZ" sz="3200" dirty="0"/>
              <a:t>Ing. Hana </a:t>
            </a:r>
            <a:r>
              <a:rPr lang="cs-CZ" sz="3200" dirty="0" smtClean="0"/>
              <a:t>Adamcová</a:t>
            </a:r>
          </a:p>
          <a:p>
            <a:pPr algn="ctr" eaLnBrk="1" hangingPunct="1"/>
            <a:r>
              <a:rPr lang="cs-CZ" sz="2800" dirty="0" smtClean="0"/>
              <a:t>Vytvořeno: 2011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25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2960" y="548680"/>
            <a:ext cx="85689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</a:rPr>
              <a:t>Anotace</a:t>
            </a:r>
            <a:endParaRPr lang="cs-CZ" sz="5400" b="1" cap="all" spc="0" dirty="0">
              <a:ln w="0">
                <a:solidFill>
                  <a:schemeClr val="accent6">
                    <a:lumMod val="75000"/>
                  </a:schemeClr>
                </a:solidFill>
              </a:ln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1191" y="1916832"/>
            <a:ext cx="79928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itchFamily="34" charset="0"/>
              <a:buChar char="•"/>
            </a:pPr>
            <a:r>
              <a:rPr lang="cs-CZ" sz="2800" dirty="0" smtClean="0"/>
              <a:t>Prezentace obsahuje výklad nové látky a příklady k procvičování.</a:t>
            </a:r>
            <a:endParaRPr lang="cs-CZ" sz="2800" dirty="0"/>
          </a:p>
          <a:p>
            <a:pPr marL="457200" indent="-457200" algn="ctr">
              <a:buFont typeface="Arial" pitchFamily="34" charset="0"/>
              <a:buChar char="•"/>
            </a:pPr>
            <a:r>
              <a:rPr lang="cs-CZ" sz="2800" dirty="0"/>
              <a:t>Materiál je určen pro práci s interaktivní </a:t>
            </a:r>
            <a:r>
              <a:rPr lang="cs-CZ" sz="2800" dirty="0" smtClean="0"/>
              <a:t>tabulí.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9435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zaokrouhlujeme čísla?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1563" y="1412776"/>
            <a:ext cx="712879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Čísla zaokrouhlujeme na: </a:t>
            </a:r>
          </a:p>
          <a:p>
            <a:endParaRPr lang="cs-CZ" sz="32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desítky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stovky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desetitisíce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statisíce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002060"/>
                </a:solidFill>
              </a:rPr>
              <a:t>miliony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652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91365"/>
            <a:ext cx="763284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Přirozená čísla do tisíce 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1563" y="1412776"/>
            <a:ext cx="7128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dirty="0" smtClean="0">
                <a:solidFill>
                  <a:srgbClr val="FF0000"/>
                </a:solidFill>
              </a:rPr>
              <a:t>1</a:t>
            </a:r>
            <a:r>
              <a:rPr lang="cs-CZ" sz="6600" dirty="0" smtClean="0"/>
              <a:t> </a:t>
            </a:r>
            <a:r>
              <a:rPr lang="cs-CZ" sz="6600" dirty="0" smtClean="0">
                <a:solidFill>
                  <a:srgbClr val="00B050"/>
                </a:solidFill>
              </a:rPr>
              <a:t>0</a:t>
            </a:r>
            <a:r>
              <a:rPr lang="cs-CZ" sz="6600" dirty="0" smtClean="0">
                <a:solidFill>
                  <a:schemeClr val="accent6">
                    <a:lumMod val="75000"/>
                  </a:schemeClr>
                </a:solidFill>
              </a:rPr>
              <a:t>0</a:t>
            </a:r>
            <a:r>
              <a:rPr lang="cs-CZ" sz="66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cs-CZ" sz="66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5076056" y="2336106"/>
            <a:ext cx="0" cy="3728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159904" y="2568680"/>
            <a:ext cx="158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jednotky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4716016" y="2270485"/>
            <a:ext cx="0" cy="8768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716016" y="3212976"/>
            <a:ext cx="1564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accent6">
                    <a:lumMod val="75000"/>
                  </a:schemeClr>
                </a:solidFill>
              </a:rPr>
              <a:t>desítky</a:t>
            </a:r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4355976" y="2336106"/>
            <a:ext cx="1" cy="14529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407532" y="3933056"/>
            <a:ext cx="1562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stovky</a:t>
            </a:r>
            <a:endParaRPr lang="cs-CZ" sz="2800" dirty="0">
              <a:solidFill>
                <a:srgbClr val="00B050"/>
              </a:solidFill>
            </a:endParaRPr>
          </a:p>
        </p:txBody>
      </p:sp>
      <p:cxnSp>
        <p:nvCxnSpPr>
          <p:cNvPr id="17" name="Přímá spojnice 16"/>
          <p:cNvCxnSpPr/>
          <p:nvPr/>
        </p:nvCxnSpPr>
        <p:spPr>
          <a:xfrm>
            <a:off x="3779912" y="2336106"/>
            <a:ext cx="0" cy="2389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970470" y="4725144"/>
            <a:ext cx="990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tisíce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86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Pravidlo zaokrouhlování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611560" y="3717032"/>
            <a:ext cx="74888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1156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187624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763688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339752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915816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349188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067944" y="343812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606450" y="3501008"/>
            <a:ext cx="0" cy="387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148064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724128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478275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037583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13647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189711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65775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341839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917903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438654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998023" y="415623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574087" y="4149080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cxnSp>
        <p:nvCxnSpPr>
          <p:cNvPr id="54" name="Přímá spojnice 53"/>
          <p:cNvCxnSpPr/>
          <p:nvPr/>
        </p:nvCxnSpPr>
        <p:spPr>
          <a:xfrm>
            <a:off x="6300192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6116122" y="414880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cxnSp>
        <p:nvCxnSpPr>
          <p:cNvPr id="59" name="Přímá spojnice se šipkou 58"/>
          <p:cNvCxnSpPr/>
          <p:nvPr/>
        </p:nvCxnSpPr>
        <p:spPr>
          <a:xfrm flipH="1">
            <a:off x="778357" y="3284984"/>
            <a:ext cx="2137459" cy="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>
            <a:off x="3491880" y="3284984"/>
            <a:ext cx="262424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V="1">
            <a:off x="3491880" y="3284984"/>
            <a:ext cx="0" cy="21602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2915816" y="3284984"/>
            <a:ext cx="0" cy="216024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739579" y="2636912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desítka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desítka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53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Zaokrouhlování na desítky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611560" y="3717032"/>
            <a:ext cx="74888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1156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187624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763688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339752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915816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3491880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067944" y="343812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606450" y="3501008"/>
            <a:ext cx="0" cy="387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148064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724128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ovéPole 42"/>
          <p:cNvSpPr txBox="1"/>
          <p:nvPr/>
        </p:nvSpPr>
        <p:spPr>
          <a:xfrm>
            <a:off x="478275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037583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13647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189711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65775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3341839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917903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438654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998023" y="4156235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rgbClr val="00B050"/>
                </a:solidFill>
              </a:rPr>
              <a:t>8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574087" y="414908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</a:t>
            </a:r>
            <a:endParaRPr lang="cs-CZ" dirty="0"/>
          </a:p>
        </p:txBody>
      </p:sp>
      <p:cxnSp>
        <p:nvCxnSpPr>
          <p:cNvPr id="54" name="Přímá spojnice 53"/>
          <p:cNvCxnSpPr/>
          <p:nvPr/>
        </p:nvCxnSpPr>
        <p:spPr>
          <a:xfrm>
            <a:off x="6300192" y="3501008"/>
            <a:ext cx="0" cy="414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6116122" y="4148800"/>
            <a:ext cx="415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cxnSp>
        <p:nvCxnSpPr>
          <p:cNvPr id="59" name="Přímá spojnice se šipkou 58"/>
          <p:cNvCxnSpPr/>
          <p:nvPr/>
        </p:nvCxnSpPr>
        <p:spPr>
          <a:xfrm flipH="1">
            <a:off x="778357" y="3284984"/>
            <a:ext cx="2137459" cy="0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>
            <a:off x="3491880" y="3284984"/>
            <a:ext cx="262424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 flipV="1">
            <a:off x="3491880" y="3284984"/>
            <a:ext cx="0" cy="216024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2915816" y="3284984"/>
            <a:ext cx="0" cy="216024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ovéPole 65"/>
          <p:cNvSpPr txBox="1"/>
          <p:nvPr/>
        </p:nvSpPr>
        <p:spPr>
          <a:xfrm>
            <a:off x="739579" y="2636912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desítka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desítka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725144"/>
            <a:ext cx="41088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Zaokrouhli daná čísla na desítky.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>
                <a:solidFill>
                  <a:srgbClr val="A50021"/>
                </a:solidFill>
              </a:rPr>
              <a:t>zajímá mě číslo na pozici jednotek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686024" y="5365856"/>
            <a:ext cx="691717" cy="551486"/>
            <a:chOff x="686024" y="5365856"/>
            <a:chExt cx="691717" cy="551486"/>
          </a:xfrm>
        </p:grpSpPr>
        <p:sp>
          <p:nvSpPr>
            <p:cNvPr id="4" name="TextovéPole 3"/>
            <p:cNvSpPr txBox="1"/>
            <p:nvPr/>
          </p:nvSpPr>
          <p:spPr>
            <a:xfrm>
              <a:off x="686024" y="5517232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chemeClr val="accent6">
                      <a:lumMod val="75000"/>
                    </a:schemeClr>
                  </a:solidFill>
                </a:rPr>
                <a:t>4</a:t>
              </a:r>
              <a:endParaRPr lang="cs-CZ" sz="20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1343786" y="5517232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</a:t>
            </a:r>
            <a:endParaRPr lang="cs-CZ" sz="20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3647384" y="5361792"/>
            <a:ext cx="691717" cy="551486"/>
            <a:chOff x="686024" y="5365856"/>
            <a:chExt cx="691717" cy="551486"/>
          </a:xfrm>
        </p:grpSpPr>
        <p:sp>
          <p:nvSpPr>
            <p:cNvPr id="40" name="TextovéPole 39"/>
            <p:cNvSpPr txBox="1"/>
            <p:nvPr/>
          </p:nvSpPr>
          <p:spPr>
            <a:xfrm>
              <a:off x="686024" y="5517232"/>
              <a:ext cx="4411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>
                  <a:solidFill>
                    <a:srgbClr val="00B050"/>
                  </a:solidFill>
                </a:rPr>
                <a:t>8</a:t>
              </a:r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53" name="TextovéPole 52"/>
          <p:cNvSpPr txBox="1"/>
          <p:nvPr/>
        </p:nvSpPr>
        <p:spPr>
          <a:xfrm>
            <a:off x="4339101" y="5484133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0264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desítky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31</a:t>
              </a:r>
            </a:p>
            <a:p>
              <a:r>
                <a:rPr lang="cs-CZ" sz="2800" dirty="0" smtClean="0"/>
                <a:t>57</a:t>
              </a:r>
            </a:p>
            <a:p>
              <a:r>
                <a:rPr lang="cs-CZ" sz="2800" dirty="0" smtClean="0"/>
                <a:t>47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42</a:t>
              </a:r>
            </a:p>
            <a:p>
              <a:r>
                <a:rPr lang="cs-CZ" sz="2800" dirty="0" smtClean="0"/>
                <a:t>70</a:t>
              </a:r>
            </a:p>
            <a:p>
              <a:r>
                <a:rPr lang="cs-CZ" sz="2800" dirty="0" smtClean="0"/>
                <a:t>55</a:t>
              </a:r>
            </a:p>
            <a:p>
              <a:r>
                <a:rPr lang="cs-CZ" sz="2800" dirty="0" smtClean="0"/>
                <a:t>23</a:t>
              </a:r>
            </a:p>
            <a:p>
              <a:r>
                <a:rPr lang="cs-CZ" sz="2800" dirty="0" smtClean="0"/>
                <a:t>82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</a:t>
              </a:r>
            </a:p>
            <a:p>
              <a:r>
                <a:rPr lang="cs-CZ" sz="2800" dirty="0" smtClean="0"/>
                <a:t>52</a:t>
              </a:r>
            </a:p>
            <a:p>
              <a:r>
                <a:rPr lang="cs-CZ" sz="2800" dirty="0" smtClean="0"/>
                <a:t>44</a:t>
              </a:r>
            </a:p>
            <a:p>
              <a:r>
                <a:rPr lang="cs-CZ" sz="2800" dirty="0" smtClean="0"/>
                <a:t>20</a:t>
              </a:r>
            </a:p>
            <a:p>
              <a:r>
                <a:rPr lang="cs-CZ" sz="2800" dirty="0" smtClean="0"/>
                <a:t>34</a:t>
              </a:r>
            </a:p>
            <a:p>
              <a:r>
                <a:rPr lang="cs-CZ" sz="2800" dirty="0" smtClean="0"/>
                <a:t>18</a:t>
              </a:r>
            </a:p>
            <a:p>
              <a:r>
                <a:rPr lang="cs-CZ" sz="2800" dirty="0" smtClean="0"/>
                <a:t>7</a:t>
              </a:r>
            </a:p>
            <a:p>
              <a:r>
                <a:rPr lang="cs-CZ" sz="2800" dirty="0" smtClean="0"/>
                <a:t>83</a:t>
              </a:r>
            </a:p>
            <a:p>
              <a:r>
                <a:rPr lang="cs-CZ" sz="2800" dirty="0" smtClean="0"/>
                <a:t>51</a:t>
              </a:r>
            </a:p>
            <a:p>
              <a:r>
                <a:rPr lang="cs-CZ" sz="2800" dirty="0" smtClean="0"/>
                <a:t>27</a:t>
              </a:r>
            </a:p>
            <a:p>
              <a:r>
                <a:rPr lang="cs-CZ" sz="2800" dirty="0" smtClean="0"/>
                <a:t>49</a:t>
              </a:r>
            </a:p>
            <a:p>
              <a:r>
                <a:rPr lang="cs-CZ" sz="2800" dirty="0" smtClean="0"/>
                <a:t>76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</a:t>
              </a:r>
            </a:p>
            <a:p>
              <a:r>
                <a:rPr lang="cs-CZ" sz="2800" dirty="0" smtClean="0"/>
                <a:t>59</a:t>
              </a:r>
            </a:p>
            <a:p>
              <a:r>
                <a:rPr lang="cs-CZ" sz="2800" dirty="0" smtClean="0"/>
                <a:t>5</a:t>
              </a:r>
            </a:p>
            <a:p>
              <a:r>
                <a:rPr lang="cs-CZ" sz="2800" dirty="0" smtClean="0"/>
                <a:t>32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75</a:t>
              </a:r>
            </a:p>
            <a:p>
              <a:r>
                <a:rPr lang="cs-CZ" sz="2800" dirty="0" smtClean="0"/>
                <a:t>1</a:t>
              </a:r>
            </a:p>
            <a:p>
              <a:r>
                <a:rPr lang="cs-CZ" sz="2800" dirty="0" smtClean="0"/>
                <a:t>36</a:t>
              </a:r>
            </a:p>
            <a:p>
              <a:r>
                <a:rPr lang="cs-CZ" sz="2800" dirty="0" smtClean="0"/>
                <a:t>48</a:t>
              </a:r>
            </a:p>
            <a:p>
              <a:r>
                <a:rPr lang="cs-CZ" sz="2800" dirty="0" smtClean="0"/>
                <a:t>91</a:t>
              </a:r>
            </a:p>
            <a:p>
              <a:r>
                <a:rPr lang="cs-CZ" sz="2800" dirty="0" smtClean="0"/>
                <a:t>83</a:t>
              </a:r>
            </a:p>
            <a:p>
              <a:r>
                <a:rPr lang="cs-CZ" sz="2800" dirty="0" smtClean="0"/>
                <a:t>38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23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desítky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29</a:t>
              </a:r>
            </a:p>
            <a:p>
              <a:r>
                <a:rPr lang="cs-CZ" sz="2800" dirty="0" smtClean="0"/>
                <a:t>15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77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3</a:t>
              </a:r>
            </a:p>
            <a:p>
              <a:r>
                <a:rPr lang="cs-CZ" sz="2800" dirty="0" smtClean="0"/>
                <a:t>99</a:t>
              </a:r>
            </a:p>
            <a:p>
              <a:r>
                <a:rPr lang="cs-CZ" sz="2800" dirty="0" smtClean="0"/>
                <a:t>74</a:t>
              </a:r>
            </a:p>
            <a:p>
              <a:r>
                <a:rPr lang="cs-CZ" sz="2800" dirty="0" smtClean="0"/>
                <a:t>31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33</a:t>
              </a:r>
            </a:p>
            <a:p>
              <a:r>
                <a:rPr lang="cs-CZ" sz="2800" dirty="0" smtClean="0"/>
                <a:t>78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16</a:t>
              </a:r>
            </a:p>
            <a:p>
              <a:r>
                <a:rPr lang="cs-CZ" sz="2800" dirty="0" smtClean="0"/>
                <a:t>53</a:t>
              </a:r>
            </a:p>
            <a:p>
              <a:r>
                <a:rPr lang="cs-CZ" sz="2800" dirty="0" smtClean="0"/>
                <a:t>39</a:t>
              </a:r>
            </a:p>
            <a:p>
              <a:r>
                <a:rPr lang="cs-CZ" sz="2800" dirty="0" smtClean="0"/>
                <a:t>17</a:t>
              </a:r>
            </a:p>
            <a:p>
              <a:r>
                <a:rPr lang="cs-CZ" sz="2800" dirty="0" smtClean="0"/>
                <a:t>31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78</a:t>
              </a:r>
            </a:p>
            <a:p>
              <a:r>
                <a:rPr lang="cs-CZ" sz="2800" dirty="0" smtClean="0"/>
                <a:t>53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54</a:t>
              </a:r>
            </a:p>
            <a:p>
              <a:r>
                <a:rPr lang="cs-CZ" sz="2800" dirty="0" smtClean="0"/>
                <a:t>77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77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1</a:t>
              </a:r>
            </a:p>
            <a:p>
              <a:r>
                <a:rPr lang="cs-CZ" sz="2800" dirty="0" smtClean="0"/>
                <a:t>98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36</a:t>
              </a:r>
            </a:p>
            <a:p>
              <a:r>
                <a:rPr lang="cs-CZ" sz="2800" dirty="0" smtClean="0"/>
                <a:t>11</a:t>
              </a:r>
            </a:p>
            <a:p>
              <a:r>
                <a:rPr lang="cs-CZ" sz="2800" dirty="0" smtClean="0"/>
                <a:t>54</a:t>
              </a:r>
            </a:p>
            <a:p>
              <a:r>
                <a:rPr lang="cs-CZ" sz="2800" dirty="0" smtClean="0"/>
                <a:t>47</a:t>
              </a:r>
            </a:p>
            <a:p>
              <a:r>
                <a:rPr lang="cs-CZ" sz="2800" dirty="0" smtClean="0"/>
                <a:t>92</a:t>
              </a:r>
            </a:p>
            <a:p>
              <a:r>
                <a:rPr lang="cs-CZ" sz="2800" dirty="0" smtClean="0"/>
                <a:t>81</a:t>
              </a:r>
            </a:p>
            <a:p>
              <a:r>
                <a:rPr lang="cs-CZ" sz="2800" dirty="0" smtClean="0"/>
                <a:t>37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952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desítky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15</a:t>
              </a:r>
            </a:p>
            <a:p>
              <a:r>
                <a:rPr lang="cs-CZ" sz="2800" dirty="0" smtClean="0"/>
                <a:t>2</a:t>
              </a:r>
            </a:p>
            <a:p>
              <a:r>
                <a:rPr lang="cs-CZ" sz="2800" dirty="0" smtClean="0"/>
                <a:t>85</a:t>
              </a:r>
            </a:p>
            <a:p>
              <a:r>
                <a:rPr lang="cs-CZ" sz="2800" dirty="0" smtClean="0"/>
                <a:t>77</a:t>
              </a:r>
            </a:p>
            <a:p>
              <a:r>
                <a:rPr lang="cs-CZ" sz="2800" dirty="0" smtClean="0"/>
                <a:t>37</a:t>
              </a:r>
            </a:p>
            <a:p>
              <a:r>
                <a:rPr lang="cs-CZ" sz="2800" dirty="0" smtClean="0"/>
                <a:t>25</a:t>
              </a:r>
            </a:p>
            <a:p>
              <a:r>
                <a:rPr lang="cs-CZ" sz="2800" dirty="0" smtClean="0"/>
                <a:t>14</a:t>
              </a:r>
            </a:p>
            <a:p>
              <a:r>
                <a:rPr lang="cs-CZ" sz="2800" dirty="0" smtClean="0"/>
                <a:t>96</a:t>
              </a:r>
            </a:p>
            <a:p>
              <a:r>
                <a:rPr lang="cs-CZ" sz="2800" dirty="0" smtClean="0"/>
                <a:t>67</a:t>
              </a:r>
            </a:p>
            <a:p>
              <a:r>
                <a:rPr lang="cs-CZ" sz="2800" dirty="0" smtClean="0"/>
                <a:t>58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82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73</a:t>
              </a:r>
            </a:p>
            <a:p>
              <a:r>
                <a:rPr lang="cs-CZ" sz="2800" dirty="0" smtClean="0"/>
                <a:t>18</a:t>
              </a:r>
            </a:p>
            <a:p>
              <a:r>
                <a:rPr lang="cs-CZ" sz="2800" dirty="0" smtClean="0"/>
                <a:t>40</a:t>
              </a:r>
            </a:p>
            <a:p>
              <a:r>
                <a:rPr lang="cs-CZ" sz="2800" dirty="0" smtClean="0"/>
                <a:t>21</a:t>
              </a:r>
            </a:p>
            <a:p>
              <a:r>
                <a:rPr lang="cs-CZ" sz="2800" dirty="0" smtClean="0"/>
                <a:t>33</a:t>
              </a:r>
            </a:p>
            <a:p>
              <a:r>
                <a:rPr lang="cs-CZ" sz="2800" dirty="0" smtClean="0"/>
                <a:t>17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78</a:t>
              </a:r>
            </a:p>
            <a:p>
              <a:r>
                <a:rPr lang="cs-CZ" sz="2800" dirty="0" smtClean="0"/>
                <a:t>49</a:t>
              </a:r>
            </a:p>
            <a:p>
              <a:r>
                <a:rPr lang="cs-CZ" sz="2800" dirty="0" smtClean="0"/>
                <a:t>32</a:t>
              </a:r>
            </a:p>
            <a:p>
              <a:r>
                <a:rPr lang="cs-CZ" sz="2800" dirty="0" smtClean="0"/>
                <a:t>51</a:t>
              </a:r>
            </a:p>
            <a:p>
              <a:r>
                <a:rPr lang="cs-CZ" sz="2800" dirty="0" smtClean="0"/>
                <a:t>77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83127" y="1042933"/>
            <a:ext cx="1152863" cy="5333676"/>
            <a:chOff x="187264" y="1052736"/>
            <a:chExt cx="1152863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87264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59</a:t>
              </a:r>
            </a:p>
            <a:p>
              <a:r>
                <a:rPr lang="cs-CZ" sz="2800" dirty="0" smtClean="0"/>
                <a:t>61</a:t>
              </a:r>
            </a:p>
            <a:p>
              <a:r>
                <a:rPr lang="cs-CZ" sz="2800" dirty="0" smtClean="0"/>
                <a:t>6</a:t>
              </a:r>
            </a:p>
            <a:p>
              <a:r>
                <a:rPr lang="cs-CZ" sz="2800" dirty="0" smtClean="0"/>
                <a:t>27</a:t>
              </a:r>
            </a:p>
            <a:p>
              <a:r>
                <a:rPr lang="cs-CZ" sz="2800" dirty="0" smtClean="0"/>
                <a:t>11</a:t>
              </a:r>
            </a:p>
            <a:p>
              <a:r>
                <a:rPr lang="cs-CZ" sz="2800" dirty="0" smtClean="0"/>
                <a:t>83</a:t>
              </a:r>
            </a:p>
            <a:p>
              <a:r>
                <a:rPr lang="cs-CZ" sz="2800" dirty="0" smtClean="0"/>
                <a:t>2</a:t>
              </a:r>
            </a:p>
            <a:p>
              <a:r>
                <a:rPr lang="cs-CZ" sz="2800" dirty="0" smtClean="0"/>
                <a:t>42</a:t>
              </a:r>
            </a:p>
            <a:p>
              <a:r>
                <a:rPr lang="cs-CZ" sz="2800" dirty="0" smtClean="0"/>
                <a:t>47</a:t>
              </a:r>
            </a:p>
            <a:p>
              <a:r>
                <a:rPr lang="cs-CZ" sz="2800" dirty="0" smtClean="0"/>
                <a:t>93</a:t>
              </a:r>
            </a:p>
            <a:p>
              <a:r>
                <a:rPr lang="cs-CZ" sz="2800" dirty="0" smtClean="0"/>
                <a:t>79</a:t>
              </a:r>
            </a:p>
            <a:p>
              <a:r>
                <a:rPr lang="cs-CZ" sz="2800" dirty="0" smtClean="0"/>
                <a:t>44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952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64359" y="210882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Zaokrouhlování na stovky</a:t>
            </a:r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556792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Při zaokrouhlování vycházíme z číselné řady 0 - 9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478275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1037583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110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1613647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120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189711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130</a:t>
            </a:r>
            <a:endParaRPr lang="cs-CZ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765775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4</a:t>
            </a:r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3341839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150</a:t>
            </a:r>
            <a:endParaRPr lang="cs-CZ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917903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160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4438654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170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998023" y="4156235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r>
              <a:rPr lang="cs-CZ" dirty="0" smtClean="0">
                <a:solidFill>
                  <a:srgbClr val="00B050"/>
                </a:solidFill>
              </a:rPr>
              <a:t>8</a:t>
            </a:r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5574087" y="414908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190</a:t>
            </a:r>
            <a:endParaRPr lang="cs-CZ" dirty="0"/>
          </a:p>
        </p:txBody>
      </p:sp>
      <p:sp>
        <p:nvSpPr>
          <p:cNvPr id="55" name="TextovéPole 54"/>
          <p:cNvSpPr txBox="1"/>
          <p:nvPr/>
        </p:nvSpPr>
        <p:spPr>
          <a:xfrm>
            <a:off x="6116122" y="4148800"/>
            <a:ext cx="5309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200</a:t>
            </a:r>
            <a:endParaRPr lang="cs-CZ" dirty="0"/>
          </a:p>
        </p:txBody>
      </p:sp>
      <p:grpSp>
        <p:nvGrpSpPr>
          <p:cNvPr id="10" name="Skupina 9"/>
          <p:cNvGrpSpPr/>
          <p:nvPr/>
        </p:nvGrpSpPr>
        <p:grpSpPr>
          <a:xfrm>
            <a:off x="704402" y="3260819"/>
            <a:ext cx="7488832" cy="630068"/>
            <a:chOff x="611560" y="3284984"/>
            <a:chExt cx="7488832" cy="630068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611560" y="3717032"/>
              <a:ext cx="748883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/>
            <p:cNvCxnSpPr/>
            <p:nvPr/>
          </p:nvCxnSpPr>
          <p:spPr>
            <a:xfrm>
              <a:off x="61156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1187624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19"/>
            <p:cNvCxnSpPr/>
            <p:nvPr/>
          </p:nvCxnSpPr>
          <p:spPr>
            <a:xfrm>
              <a:off x="1763688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21"/>
            <p:cNvCxnSpPr/>
            <p:nvPr/>
          </p:nvCxnSpPr>
          <p:spPr>
            <a:xfrm>
              <a:off x="2339752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23"/>
            <p:cNvCxnSpPr/>
            <p:nvPr/>
          </p:nvCxnSpPr>
          <p:spPr>
            <a:xfrm>
              <a:off x="2915816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3491880" y="3501008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4067944" y="3438126"/>
              <a:ext cx="0" cy="4320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29"/>
            <p:cNvCxnSpPr/>
            <p:nvPr/>
          </p:nvCxnSpPr>
          <p:spPr>
            <a:xfrm>
              <a:off x="4606450" y="3501008"/>
              <a:ext cx="0" cy="38704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Přímá spojnice 31"/>
            <p:cNvCxnSpPr/>
            <p:nvPr/>
          </p:nvCxnSpPr>
          <p:spPr>
            <a:xfrm>
              <a:off x="5148064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33"/>
            <p:cNvCxnSpPr/>
            <p:nvPr/>
          </p:nvCxnSpPr>
          <p:spPr>
            <a:xfrm>
              <a:off x="5724128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Přímá spojnice 53"/>
            <p:cNvCxnSpPr/>
            <p:nvPr/>
          </p:nvCxnSpPr>
          <p:spPr>
            <a:xfrm>
              <a:off x="6300192" y="3501008"/>
              <a:ext cx="0" cy="41404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nice se šipkou 58"/>
            <p:cNvCxnSpPr/>
            <p:nvPr/>
          </p:nvCxnSpPr>
          <p:spPr>
            <a:xfrm flipH="1">
              <a:off x="778357" y="3284984"/>
              <a:ext cx="2137459" cy="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Přímá spojnice se šipkou 60"/>
            <p:cNvCxnSpPr/>
            <p:nvPr/>
          </p:nvCxnSpPr>
          <p:spPr>
            <a:xfrm>
              <a:off x="3491880" y="3284984"/>
              <a:ext cx="2624242" cy="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nice 62"/>
            <p:cNvCxnSpPr/>
            <p:nvPr/>
          </p:nvCxnSpPr>
          <p:spPr>
            <a:xfrm flipV="1">
              <a:off x="3491880" y="3284984"/>
              <a:ext cx="0" cy="216024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nice 64"/>
            <p:cNvCxnSpPr/>
            <p:nvPr/>
          </p:nvCxnSpPr>
          <p:spPr>
            <a:xfrm flipV="1">
              <a:off x="2915816" y="3284984"/>
              <a:ext cx="0" cy="216024"/>
            </a:xfrm>
            <a:prstGeom prst="line">
              <a:avLst/>
            </a:prstGeom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6" name="TextovéPole 65"/>
          <p:cNvSpPr txBox="1"/>
          <p:nvPr/>
        </p:nvSpPr>
        <p:spPr>
          <a:xfrm>
            <a:off x="739579" y="2636912"/>
            <a:ext cx="2265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předcházející stovka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4083509" y="2636912"/>
            <a:ext cx="2010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následující stovka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725144"/>
            <a:ext cx="39421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Zaokrouhli daná čísla na stovky.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b="1" dirty="0" smtClean="0">
                <a:solidFill>
                  <a:srgbClr val="A50021"/>
                </a:solidFill>
              </a:rPr>
              <a:t>zajímá mě číslo na pozici desítek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615009" y="5365856"/>
            <a:ext cx="762732" cy="551486"/>
            <a:chOff x="615009" y="5365856"/>
            <a:chExt cx="762732" cy="551486"/>
          </a:xfrm>
        </p:grpSpPr>
        <p:sp>
          <p:nvSpPr>
            <p:cNvPr id="4" name="TextovéPole 3"/>
            <p:cNvSpPr txBox="1"/>
            <p:nvPr/>
          </p:nvSpPr>
          <p:spPr>
            <a:xfrm>
              <a:off x="615009" y="5517232"/>
              <a:ext cx="56938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chemeClr val="accent6">
                      <a:lumMod val="75000"/>
                    </a:schemeClr>
                  </a:solidFill>
                </a:rPr>
                <a:t>4</a:t>
              </a:r>
              <a:r>
                <a:rPr lang="cs-CZ" sz="2000" dirty="0" smtClean="0"/>
                <a:t>0</a:t>
              </a:r>
              <a:endParaRPr lang="cs-CZ" sz="2000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1343786" y="5517232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100</a:t>
            </a:r>
            <a:endParaRPr lang="cs-CZ" sz="2000" dirty="0"/>
          </a:p>
        </p:txBody>
      </p:sp>
      <p:grpSp>
        <p:nvGrpSpPr>
          <p:cNvPr id="39" name="Skupina 38"/>
          <p:cNvGrpSpPr/>
          <p:nvPr/>
        </p:nvGrpSpPr>
        <p:grpSpPr>
          <a:xfrm>
            <a:off x="3582803" y="5361792"/>
            <a:ext cx="756298" cy="551486"/>
            <a:chOff x="621443" y="5365856"/>
            <a:chExt cx="756298" cy="551486"/>
          </a:xfrm>
        </p:grpSpPr>
        <p:sp>
          <p:nvSpPr>
            <p:cNvPr id="40" name="TextovéPole 39"/>
            <p:cNvSpPr txBox="1"/>
            <p:nvPr/>
          </p:nvSpPr>
          <p:spPr>
            <a:xfrm>
              <a:off x="621443" y="5517232"/>
              <a:ext cx="56938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1</a:t>
              </a:r>
              <a:r>
                <a:rPr lang="cs-CZ" sz="2000" dirty="0" smtClean="0">
                  <a:solidFill>
                    <a:srgbClr val="00B050"/>
                  </a:solidFill>
                </a:rPr>
                <a:t>8</a:t>
              </a:r>
              <a:r>
                <a:rPr lang="cs-CZ" sz="2000" dirty="0" smtClean="0"/>
                <a:t>0</a:t>
              </a:r>
              <a:endParaRPr lang="cs-CZ" sz="2000" dirty="0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1037583" y="5517232"/>
              <a:ext cx="34015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=</a:t>
              </a:r>
              <a:endParaRPr lang="cs-CZ" sz="2000" dirty="0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1066437" y="5365856"/>
              <a:ext cx="24878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000" dirty="0" smtClean="0"/>
                <a:t>.</a:t>
              </a:r>
              <a:endParaRPr lang="cs-CZ" sz="2000" dirty="0"/>
            </a:p>
          </p:txBody>
        </p:sp>
      </p:grpSp>
      <p:sp>
        <p:nvSpPr>
          <p:cNvPr id="53" name="TextovéPole 52"/>
          <p:cNvSpPr txBox="1"/>
          <p:nvPr/>
        </p:nvSpPr>
        <p:spPr>
          <a:xfrm>
            <a:off x="4339101" y="5484133"/>
            <a:ext cx="569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200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982625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stovky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46486" y="1052736"/>
            <a:ext cx="1193641" cy="5333676"/>
            <a:chOff x="146486" y="1052736"/>
            <a:chExt cx="1193641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46486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190</a:t>
              </a:r>
            </a:p>
            <a:p>
              <a:r>
                <a:rPr lang="cs-CZ" sz="2800" dirty="0" smtClean="0"/>
                <a:t>250</a:t>
              </a:r>
            </a:p>
            <a:p>
              <a:r>
                <a:rPr lang="cs-CZ" sz="2800" dirty="0" smtClean="0"/>
                <a:t>311</a:t>
              </a:r>
            </a:p>
            <a:p>
              <a:r>
                <a:rPr lang="cs-CZ" sz="2800" dirty="0" smtClean="0"/>
                <a:t>575</a:t>
              </a:r>
            </a:p>
            <a:p>
              <a:r>
                <a:rPr lang="cs-CZ" sz="2800" dirty="0" smtClean="0"/>
                <a:t>474</a:t>
              </a:r>
            </a:p>
            <a:p>
              <a:r>
                <a:rPr lang="cs-CZ" sz="2800" dirty="0" smtClean="0"/>
                <a:t>140</a:t>
              </a:r>
            </a:p>
            <a:p>
              <a:r>
                <a:rPr lang="cs-CZ" sz="2800" dirty="0" smtClean="0"/>
                <a:t>91</a:t>
              </a:r>
            </a:p>
            <a:p>
              <a:r>
                <a:rPr lang="cs-CZ" sz="2800" dirty="0" smtClean="0"/>
                <a:t>429</a:t>
              </a:r>
            </a:p>
            <a:p>
              <a:r>
                <a:rPr lang="cs-CZ" sz="2800" dirty="0" smtClean="0"/>
                <a:t>700</a:t>
              </a:r>
            </a:p>
            <a:p>
              <a:r>
                <a:rPr lang="cs-CZ" sz="2800" dirty="0" smtClean="0"/>
                <a:t>557</a:t>
              </a:r>
            </a:p>
            <a:p>
              <a:r>
                <a:rPr lang="cs-CZ" sz="2800" dirty="0" smtClean="0"/>
                <a:t>232</a:t>
              </a:r>
            </a:p>
            <a:p>
              <a:r>
                <a:rPr lang="cs-CZ" sz="2800" dirty="0" smtClean="0"/>
                <a:t>820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174</a:t>
              </a:r>
            </a:p>
            <a:p>
              <a:r>
                <a:rPr lang="cs-CZ" sz="2800" dirty="0" smtClean="0"/>
                <a:t>527</a:t>
              </a:r>
            </a:p>
            <a:p>
              <a:r>
                <a:rPr lang="cs-CZ" sz="2800" dirty="0" smtClean="0"/>
                <a:t>440</a:t>
              </a:r>
            </a:p>
            <a:p>
              <a:r>
                <a:rPr lang="cs-CZ" sz="2800" dirty="0" smtClean="0"/>
                <a:t>205</a:t>
              </a:r>
            </a:p>
            <a:p>
              <a:r>
                <a:rPr lang="cs-CZ" sz="2800" dirty="0" smtClean="0"/>
                <a:t>342</a:t>
              </a:r>
            </a:p>
            <a:p>
              <a:r>
                <a:rPr lang="cs-CZ" sz="2800" dirty="0" smtClean="0"/>
                <a:t>181</a:t>
              </a:r>
            </a:p>
            <a:p>
              <a:r>
                <a:rPr lang="cs-CZ" sz="2800" dirty="0" smtClean="0"/>
                <a:t>70</a:t>
              </a:r>
            </a:p>
            <a:p>
              <a:r>
                <a:rPr lang="cs-CZ" sz="2800" dirty="0" smtClean="0"/>
                <a:t>832</a:t>
              </a:r>
            </a:p>
            <a:p>
              <a:r>
                <a:rPr lang="cs-CZ" sz="2800" dirty="0" smtClean="0"/>
                <a:t>517</a:t>
              </a:r>
            </a:p>
            <a:p>
              <a:r>
                <a:rPr lang="cs-CZ" sz="2800" dirty="0" smtClean="0"/>
                <a:t>273</a:t>
              </a:r>
            </a:p>
            <a:p>
              <a:r>
                <a:rPr lang="cs-CZ" sz="2800" dirty="0" smtClean="0"/>
                <a:t>490</a:t>
              </a:r>
            </a:p>
            <a:p>
              <a:r>
                <a:rPr lang="cs-CZ" sz="2800" dirty="0" smtClean="0"/>
                <a:t>769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625</a:t>
              </a:r>
            </a:p>
            <a:p>
              <a:r>
                <a:rPr lang="cs-CZ" sz="2800" dirty="0" smtClean="0"/>
                <a:t>597</a:t>
              </a:r>
            </a:p>
            <a:p>
              <a:r>
                <a:rPr lang="cs-CZ" sz="2800" dirty="0" smtClean="0"/>
                <a:t>56</a:t>
              </a:r>
            </a:p>
            <a:p>
              <a:r>
                <a:rPr lang="cs-CZ" sz="2800" dirty="0" smtClean="0"/>
                <a:t>324</a:t>
              </a:r>
            </a:p>
            <a:p>
              <a:r>
                <a:rPr lang="cs-CZ" sz="2800" dirty="0" smtClean="0"/>
                <a:t>148</a:t>
              </a:r>
            </a:p>
            <a:p>
              <a:r>
                <a:rPr lang="cs-CZ" sz="2800" dirty="0" smtClean="0"/>
                <a:t>757</a:t>
              </a:r>
            </a:p>
            <a:p>
              <a:r>
                <a:rPr lang="cs-CZ" sz="2800" dirty="0" smtClean="0"/>
                <a:t>145</a:t>
              </a:r>
            </a:p>
            <a:p>
              <a:r>
                <a:rPr lang="cs-CZ" sz="2800" dirty="0" smtClean="0"/>
                <a:t>363</a:t>
              </a:r>
            </a:p>
            <a:p>
              <a:r>
                <a:rPr lang="cs-CZ" sz="2800" dirty="0" smtClean="0"/>
                <a:t>480</a:t>
              </a:r>
            </a:p>
            <a:p>
              <a:r>
                <a:rPr lang="cs-CZ" sz="2800" dirty="0" smtClean="0"/>
                <a:t>911</a:t>
              </a:r>
            </a:p>
            <a:p>
              <a:r>
                <a:rPr lang="cs-CZ" sz="2800" dirty="0" smtClean="0"/>
                <a:t>834</a:t>
              </a:r>
            </a:p>
            <a:p>
              <a:r>
                <a:rPr lang="cs-CZ" sz="2800" dirty="0" smtClean="0"/>
                <a:t>380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325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stovky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292</a:t>
              </a:r>
            </a:p>
            <a:p>
              <a:r>
                <a:rPr lang="cs-CZ" sz="2800" dirty="0" smtClean="0"/>
                <a:t>150</a:t>
              </a:r>
            </a:p>
            <a:p>
              <a:r>
                <a:rPr lang="cs-CZ" sz="2800" dirty="0" smtClean="0"/>
                <a:t>217</a:t>
              </a:r>
            </a:p>
            <a:p>
              <a:r>
                <a:rPr lang="cs-CZ" sz="2800" dirty="0" smtClean="0"/>
                <a:t>770</a:t>
              </a:r>
            </a:p>
            <a:p>
              <a:r>
                <a:rPr lang="cs-CZ" sz="2800" dirty="0" smtClean="0"/>
                <a:t>253</a:t>
              </a:r>
            </a:p>
            <a:p>
              <a:r>
                <a:rPr lang="cs-CZ" sz="2800" dirty="0" smtClean="0"/>
                <a:t>30</a:t>
              </a:r>
            </a:p>
            <a:p>
              <a:r>
                <a:rPr lang="cs-CZ" sz="2800" dirty="0" smtClean="0"/>
                <a:t>99</a:t>
              </a:r>
            </a:p>
            <a:p>
              <a:r>
                <a:rPr lang="cs-CZ" sz="2800" dirty="0" smtClean="0"/>
                <a:t>742</a:t>
              </a:r>
            </a:p>
            <a:p>
              <a:r>
                <a:rPr lang="cs-CZ" sz="2800" dirty="0" smtClean="0"/>
                <a:t>310</a:t>
              </a:r>
            </a:p>
            <a:p>
              <a:r>
                <a:rPr lang="cs-CZ" sz="2800" dirty="0" smtClean="0"/>
                <a:t>254</a:t>
              </a:r>
            </a:p>
            <a:p>
              <a:r>
                <a:rPr lang="cs-CZ" sz="2800" dirty="0" smtClean="0"/>
                <a:t>330</a:t>
              </a:r>
            </a:p>
            <a:p>
              <a:r>
                <a:rPr lang="cs-CZ" sz="2800" dirty="0" smtClean="0"/>
                <a:t>780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16</a:t>
              </a:r>
            </a:p>
            <a:p>
              <a:r>
                <a:rPr lang="cs-CZ" sz="2800" dirty="0" smtClean="0"/>
                <a:t>532</a:t>
              </a:r>
            </a:p>
            <a:p>
              <a:r>
                <a:rPr lang="cs-CZ" sz="2800" dirty="0" smtClean="0"/>
                <a:t>390</a:t>
              </a:r>
            </a:p>
            <a:p>
              <a:r>
                <a:rPr lang="cs-CZ" sz="2800" dirty="0" smtClean="0"/>
                <a:t>174</a:t>
              </a:r>
            </a:p>
            <a:p>
              <a:r>
                <a:rPr lang="cs-CZ" sz="2800" dirty="0" smtClean="0"/>
                <a:t>311</a:t>
              </a:r>
            </a:p>
            <a:p>
              <a:r>
                <a:rPr lang="cs-CZ" sz="2800" dirty="0" smtClean="0"/>
                <a:t>212</a:t>
              </a:r>
            </a:p>
            <a:p>
              <a:r>
                <a:rPr lang="cs-CZ" sz="2800" dirty="0" smtClean="0"/>
                <a:t>93</a:t>
              </a:r>
            </a:p>
            <a:p>
              <a:r>
                <a:rPr lang="cs-CZ" sz="2800" dirty="0" smtClean="0"/>
                <a:t>787</a:t>
              </a:r>
            </a:p>
            <a:p>
              <a:r>
                <a:rPr lang="cs-CZ" sz="2800" dirty="0" smtClean="0"/>
                <a:t>530</a:t>
              </a:r>
            </a:p>
            <a:p>
              <a:r>
                <a:rPr lang="cs-CZ" sz="2800" dirty="0" smtClean="0"/>
                <a:t>255</a:t>
              </a:r>
            </a:p>
            <a:p>
              <a:r>
                <a:rPr lang="cs-CZ" sz="2800" dirty="0" smtClean="0"/>
                <a:t>547</a:t>
              </a:r>
            </a:p>
            <a:p>
              <a:r>
                <a:rPr lang="cs-CZ" sz="2800" dirty="0" smtClean="0"/>
                <a:t>777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75375" y="1042933"/>
            <a:ext cx="1160615" cy="5333676"/>
            <a:chOff x="179512" y="1052736"/>
            <a:chExt cx="1160615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771</a:t>
              </a:r>
            </a:p>
            <a:p>
              <a:r>
                <a:rPr lang="cs-CZ" sz="2800" dirty="0" smtClean="0"/>
                <a:t>144</a:t>
              </a:r>
            </a:p>
            <a:p>
              <a:r>
                <a:rPr lang="cs-CZ" sz="2800" dirty="0" smtClean="0"/>
                <a:t>10</a:t>
              </a:r>
            </a:p>
            <a:p>
              <a:r>
                <a:rPr lang="cs-CZ" sz="2800" dirty="0" smtClean="0"/>
                <a:t>980</a:t>
              </a:r>
            </a:p>
            <a:p>
              <a:r>
                <a:rPr lang="cs-CZ" sz="2800" dirty="0" smtClean="0"/>
                <a:t>210</a:t>
              </a:r>
            </a:p>
            <a:p>
              <a:r>
                <a:rPr lang="cs-CZ" sz="2800" dirty="0" smtClean="0"/>
                <a:t>364</a:t>
              </a:r>
            </a:p>
            <a:p>
              <a:r>
                <a:rPr lang="cs-CZ" sz="2800" dirty="0" smtClean="0"/>
                <a:t>119</a:t>
              </a:r>
            </a:p>
            <a:p>
              <a:r>
                <a:rPr lang="cs-CZ" sz="2800" dirty="0" smtClean="0"/>
                <a:t>543</a:t>
              </a:r>
            </a:p>
            <a:p>
              <a:r>
                <a:rPr lang="cs-CZ" sz="2800" dirty="0" smtClean="0"/>
                <a:t>474</a:t>
              </a:r>
            </a:p>
            <a:p>
              <a:r>
                <a:rPr lang="cs-CZ" sz="2800" dirty="0" smtClean="0"/>
                <a:t>926</a:t>
              </a:r>
            </a:p>
            <a:p>
              <a:r>
                <a:rPr lang="cs-CZ" sz="2800" dirty="0" smtClean="0"/>
                <a:t>813</a:t>
              </a:r>
            </a:p>
            <a:p>
              <a:r>
                <a:rPr lang="cs-CZ" sz="2800" dirty="0" smtClean="0"/>
                <a:t>370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77004" y="1123432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951036" y="1154587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096449"/>
            <a:ext cx="9361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6298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2942" y="191365"/>
            <a:ext cx="604867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Zaokrouhli na stovky</a:t>
            </a:r>
            <a:endParaRPr lang="cs-CZ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940152" y="1198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</a:t>
            </a:r>
            <a:endParaRPr lang="cs-CZ" dirty="0"/>
          </a:p>
        </p:txBody>
      </p:sp>
      <p:grpSp>
        <p:nvGrpSpPr>
          <p:cNvPr id="45" name="Skupina 44"/>
          <p:cNvGrpSpPr/>
          <p:nvPr/>
        </p:nvGrpSpPr>
        <p:grpSpPr>
          <a:xfrm>
            <a:off x="179512" y="1052736"/>
            <a:ext cx="1160615" cy="5333676"/>
            <a:chOff x="179512" y="1052736"/>
            <a:chExt cx="1160615" cy="5333676"/>
          </a:xfrm>
        </p:grpSpPr>
        <p:sp>
          <p:nvSpPr>
            <p:cNvPr id="3" name="TextovéPole 2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150</a:t>
              </a:r>
            </a:p>
            <a:p>
              <a:r>
                <a:rPr lang="cs-CZ" sz="2800" dirty="0" smtClean="0"/>
                <a:t>2</a:t>
              </a:r>
            </a:p>
            <a:p>
              <a:r>
                <a:rPr lang="cs-CZ" sz="2800" dirty="0" smtClean="0"/>
                <a:t>851</a:t>
              </a:r>
            </a:p>
            <a:p>
              <a:r>
                <a:rPr lang="cs-CZ" sz="2800" dirty="0" smtClean="0"/>
                <a:t>772</a:t>
              </a:r>
            </a:p>
            <a:p>
              <a:r>
                <a:rPr lang="cs-CZ" sz="2800" dirty="0" smtClean="0"/>
                <a:t>370</a:t>
              </a:r>
            </a:p>
            <a:p>
              <a:r>
                <a:rPr lang="cs-CZ" sz="2800" dirty="0" smtClean="0"/>
                <a:t>251</a:t>
              </a:r>
            </a:p>
            <a:p>
              <a:r>
                <a:rPr lang="cs-CZ" sz="2800" dirty="0" smtClean="0"/>
                <a:t>141</a:t>
              </a:r>
            </a:p>
            <a:p>
              <a:r>
                <a:rPr lang="cs-CZ" sz="2800" dirty="0" smtClean="0"/>
                <a:t>967</a:t>
              </a:r>
            </a:p>
            <a:p>
              <a:r>
                <a:rPr lang="cs-CZ" sz="2800" dirty="0" smtClean="0"/>
                <a:t>676</a:t>
              </a:r>
            </a:p>
            <a:p>
              <a:r>
                <a:rPr lang="cs-CZ" sz="2800" dirty="0" smtClean="0"/>
                <a:t>583</a:t>
              </a:r>
            </a:p>
            <a:p>
              <a:r>
                <a:rPr lang="cs-CZ" sz="2800" dirty="0" smtClean="0"/>
                <a:t>210</a:t>
              </a:r>
            </a:p>
            <a:p>
              <a:r>
                <a:rPr lang="cs-CZ" sz="2800" dirty="0" smtClean="0"/>
                <a:t>824</a:t>
              </a:r>
              <a:endParaRPr lang="cs-CZ" sz="2800" dirty="0"/>
            </a:p>
          </p:txBody>
        </p:sp>
        <p:grpSp>
          <p:nvGrpSpPr>
            <p:cNvPr id="11" name="Skupina 10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9" name="TextovéPole 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2" name="Skupina 11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3" name="TextovéPole 1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4" name="TextovéPole 1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5" name="Skupina 14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6" name="TextovéPole 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7" name="TextovéPole 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18" name="Skupina 17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9" name="TextovéPole 18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0" name="TextovéPole 19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1" name="Skupina 20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22" name="TextovéPole 2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3" name="TextovéPole 2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4" name="Skupina 23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25" name="TextovéPole 24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6" name="TextovéPole 25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27" name="Skupina 26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28" name="TextovéPole 2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29" name="TextovéPole 2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0" name="Skupina 29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31" name="TextovéPole 30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2" name="TextovéPole 31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3" name="Skupina 32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34" name="TextovéPole 3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5" name="TextovéPole 3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6" name="Skupina 35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37" name="TextovéPole 36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38" name="TextovéPole 37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39" name="Skupina 38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1" name="TextovéPole 4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2" name="Skupina 41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43" name="TextovéPole 42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46" name="Skupina 45"/>
          <p:cNvGrpSpPr/>
          <p:nvPr/>
        </p:nvGrpSpPr>
        <p:grpSpPr>
          <a:xfrm>
            <a:off x="3288487" y="1088084"/>
            <a:ext cx="1160615" cy="5333676"/>
            <a:chOff x="179512" y="1052736"/>
            <a:chExt cx="1160615" cy="5333676"/>
          </a:xfrm>
        </p:grpSpPr>
        <p:sp>
          <p:nvSpPr>
            <p:cNvPr id="47" name="TextovéPole 46"/>
            <p:cNvSpPr txBox="1"/>
            <p:nvPr/>
          </p:nvSpPr>
          <p:spPr>
            <a:xfrm>
              <a:off x="179512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73</a:t>
              </a:r>
            </a:p>
            <a:p>
              <a:r>
                <a:rPr lang="cs-CZ" sz="2800" dirty="0" smtClean="0"/>
                <a:t>180</a:t>
              </a:r>
            </a:p>
            <a:p>
              <a:r>
                <a:rPr lang="cs-CZ" sz="2800" dirty="0" smtClean="0"/>
                <a:t>401</a:t>
              </a:r>
            </a:p>
            <a:p>
              <a:r>
                <a:rPr lang="cs-CZ" sz="2800" dirty="0" smtClean="0"/>
                <a:t>214</a:t>
              </a:r>
            </a:p>
            <a:p>
              <a:r>
                <a:rPr lang="cs-CZ" sz="2800" dirty="0" smtClean="0"/>
                <a:t>337</a:t>
              </a:r>
            </a:p>
            <a:p>
              <a:r>
                <a:rPr lang="cs-CZ" sz="2800" dirty="0" smtClean="0"/>
                <a:t>179</a:t>
              </a:r>
            </a:p>
            <a:p>
              <a:r>
                <a:rPr lang="cs-CZ" sz="2800" dirty="0" smtClean="0"/>
                <a:t>9</a:t>
              </a:r>
            </a:p>
            <a:p>
              <a:r>
                <a:rPr lang="cs-CZ" sz="2800" dirty="0" smtClean="0"/>
                <a:t>783</a:t>
              </a:r>
            </a:p>
            <a:p>
              <a:r>
                <a:rPr lang="cs-CZ" sz="2800" dirty="0" smtClean="0"/>
                <a:t>490</a:t>
              </a:r>
            </a:p>
            <a:p>
              <a:r>
                <a:rPr lang="cs-CZ" sz="2800" dirty="0" smtClean="0"/>
                <a:t>322</a:t>
              </a:r>
            </a:p>
            <a:p>
              <a:r>
                <a:rPr lang="cs-CZ" sz="2800" dirty="0" smtClean="0"/>
                <a:t>512</a:t>
              </a:r>
            </a:p>
            <a:p>
              <a:r>
                <a:rPr lang="cs-CZ" sz="2800" dirty="0" smtClean="0"/>
                <a:t>773</a:t>
              </a:r>
              <a:endParaRPr lang="cs-CZ" sz="2800" dirty="0"/>
            </a:p>
          </p:txBody>
        </p:sp>
        <p:grpSp>
          <p:nvGrpSpPr>
            <p:cNvPr id="48" name="Skupina 47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82" name="TextovéPole 8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3" name="TextovéPole 8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49" name="Skupina 48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80" name="TextovéPole 7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81" name="TextovéPole 8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0" name="Skupina 49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78" name="TextovéPole 7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9" name="TextovéPole 7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1" name="Skupina 50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76" name="TextovéPole 7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7" name="TextovéPole 7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2" name="Skupina 51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74" name="TextovéPole 7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5" name="TextovéPole 7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3" name="Skupina 52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72" name="TextovéPole 7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3" name="TextovéPole 7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4" name="Skupina 53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70" name="TextovéPole 6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71" name="TextovéPole 7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5" name="Skupina 54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6" name="Skupina 55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66" name="TextovéPole 6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7" name="TextovéPole 6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7" name="Skupina 56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64" name="TextovéPole 6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5" name="TextovéPole 6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8" name="Skupina 57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62" name="TextovéPole 6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3" name="TextovéPole 6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59" name="Skupina 58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60" name="TextovéPole 5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61" name="TextovéPole 6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grpSp>
        <p:nvGrpSpPr>
          <p:cNvPr id="84" name="Skupina 83"/>
          <p:cNvGrpSpPr/>
          <p:nvPr/>
        </p:nvGrpSpPr>
        <p:grpSpPr>
          <a:xfrm>
            <a:off x="5983127" y="1042933"/>
            <a:ext cx="1152863" cy="5333676"/>
            <a:chOff x="187264" y="1052736"/>
            <a:chExt cx="1152863" cy="5333676"/>
          </a:xfrm>
        </p:grpSpPr>
        <p:sp>
          <p:nvSpPr>
            <p:cNvPr id="85" name="TextovéPole 84"/>
            <p:cNvSpPr txBox="1"/>
            <p:nvPr/>
          </p:nvSpPr>
          <p:spPr>
            <a:xfrm>
              <a:off x="187264" y="1123433"/>
              <a:ext cx="842020" cy="526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592</a:t>
              </a:r>
            </a:p>
            <a:p>
              <a:r>
                <a:rPr lang="cs-CZ" sz="2800" dirty="0" smtClean="0"/>
                <a:t>610</a:t>
              </a:r>
            </a:p>
            <a:p>
              <a:r>
                <a:rPr lang="cs-CZ" sz="2800" dirty="0" smtClean="0"/>
                <a:t>6</a:t>
              </a:r>
            </a:p>
            <a:p>
              <a:r>
                <a:rPr lang="cs-CZ" sz="2800" dirty="0" smtClean="0"/>
                <a:t>277</a:t>
              </a:r>
            </a:p>
            <a:p>
              <a:r>
                <a:rPr lang="cs-CZ" sz="2800" dirty="0" smtClean="0"/>
                <a:t>110</a:t>
              </a:r>
            </a:p>
            <a:p>
              <a:r>
                <a:rPr lang="cs-CZ" sz="2800" dirty="0" smtClean="0"/>
                <a:t>833</a:t>
              </a:r>
            </a:p>
            <a:p>
              <a:r>
                <a:rPr lang="cs-CZ" sz="2800" dirty="0" smtClean="0"/>
                <a:t>29</a:t>
              </a:r>
            </a:p>
            <a:p>
              <a:r>
                <a:rPr lang="cs-CZ" sz="2800" dirty="0" smtClean="0"/>
                <a:t>421</a:t>
              </a:r>
            </a:p>
            <a:p>
              <a:r>
                <a:rPr lang="cs-CZ" sz="2800" dirty="0" smtClean="0"/>
                <a:t>478</a:t>
              </a:r>
            </a:p>
            <a:p>
              <a:r>
                <a:rPr lang="cs-CZ" sz="2800" dirty="0" smtClean="0"/>
                <a:t>930</a:t>
              </a:r>
            </a:p>
            <a:p>
              <a:r>
                <a:rPr lang="cs-CZ" sz="2800" dirty="0" smtClean="0"/>
                <a:t>797</a:t>
              </a:r>
            </a:p>
            <a:p>
              <a:r>
                <a:rPr lang="cs-CZ" sz="2800" dirty="0" smtClean="0"/>
                <a:t>445</a:t>
              </a:r>
              <a:endParaRPr lang="cs-CZ" sz="2800" dirty="0"/>
            </a:p>
          </p:txBody>
        </p:sp>
        <p:grpSp>
          <p:nvGrpSpPr>
            <p:cNvPr id="86" name="Skupina 85"/>
            <p:cNvGrpSpPr/>
            <p:nvPr/>
          </p:nvGrpSpPr>
          <p:grpSpPr>
            <a:xfrm>
              <a:off x="789942" y="1052736"/>
              <a:ext cx="463179" cy="515411"/>
              <a:chOff x="1354751" y="1123433"/>
              <a:chExt cx="324128" cy="505035"/>
            </a:xfrm>
          </p:grpSpPr>
          <p:sp>
            <p:nvSpPr>
              <p:cNvPr id="120" name="TextovéPole 11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21" name="TextovéPole 12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7" name="Skupina 86"/>
            <p:cNvGrpSpPr/>
            <p:nvPr/>
          </p:nvGrpSpPr>
          <p:grpSpPr>
            <a:xfrm>
              <a:off x="815330" y="1458504"/>
              <a:ext cx="463179" cy="515411"/>
              <a:chOff x="1354751" y="1123433"/>
              <a:chExt cx="324128" cy="505035"/>
            </a:xfrm>
          </p:grpSpPr>
          <p:sp>
            <p:nvSpPr>
              <p:cNvPr id="118" name="TextovéPole 11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9" name="TextovéPole 11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8" name="Skupina 87"/>
            <p:cNvGrpSpPr/>
            <p:nvPr/>
          </p:nvGrpSpPr>
          <p:grpSpPr>
            <a:xfrm>
              <a:off x="840718" y="2323954"/>
              <a:ext cx="463179" cy="515411"/>
              <a:chOff x="1354751" y="1123433"/>
              <a:chExt cx="324128" cy="505035"/>
            </a:xfrm>
          </p:grpSpPr>
          <p:sp>
            <p:nvSpPr>
              <p:cNvPr id="116" name="TextovéPole 11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7" name="TextovéPole 11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89" name="Skupina 88"/>
            <p:cNvGrpSpPr/>
            <p:nvPr/>
          </p:nvGrpSpPr>
          <p:grpSpPr>
            <a:xfrm>
              <a:off x="840718" y="1892849"/>
              <a:ext cx="463179" cy="589505"/>
              <a:chOff x="1354751" y="1123433"/>
              <a:chExt cx="324128" cy="505035"/>
            </a:xfrm>
          </p:grpSpPr>
          <p:sp>
            <p:nvSpPr>
              <p:cNvPr id="114" name="TextovéPole 11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5" name="TextovéPole 11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0" name="Skupina 89"/>
            <p:cNvGrpSpPr/>
            <p:nvPr/>
          </p:nvGrpSpPr>
          <p:grpSpPr>
            <a:xfrm>
              <a:off x="840718" y="2839365"/>
              <a:ext cx="463179" cy="515411"/>
              <a:chOff x="1354751" y="1123433"/>
              <a:chExt cx="324128" cy="505035"/>
            </a:xfrm>
          </p:grpSpPr>
          <p:sp>
            <p:nvSpPr>
              <p:cNvPr id="112" name="TextovéPole 11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3" name="TextovéPole 11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1" name="Skupina 90"/>
            <p:cNvGrpSpPr/>
            <p:nvPr/>
          </p:nvGrpSpPr>
          <p:grpSpPr>
            <a:xfrm>
              <a:off x="815929" y="3239511"/>
              <a:ext cx="463179" cy="515411"/>
              <a:chOff x="1354751" y="1123433"/>
              <a:chExt cx="324128" cy="505035"/>
            </a:xfrm>
          </p:grpSpPr>
          <p:sp>
            <p:nvSpPr>
              <p:cNvPr id="110" name="TextovéPole 10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2" name="Skupina 91"/>
            <p:cNvGrpSpPr/>
            <p:nvPr/>
          </p:nvGrpSpPr>
          <p:grpSpPr>
            <a:xfrm>
              <a:off x="830720" y="3616431"/>
              <a:ext cx="463179" cy="515411"/>
              <a:chOff x="1354751" y="1123433"/>
              <a:chExt cx="324128" cy="505035"/>
            </a:xfrm>
          </p:grpSpPr>
          <p:sp>
            <p:nvSpPr>
              <p:cNvPr id="108" name="TextovéPole 10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3" name="Skupina 92"/>
            <p:cNvGrpSpPr/>
            <p:nvPr/>
          </p:nvGrpSpPr>
          <p:grpSpPr>
            <a:xfrm>
              <a:off x="856108" y="4062596"/>
              <a:ext cx="463179" cy="515411"/>
              <a:chOff x="1354751" y="1123433"/>
              <a:chExt cx="324128" cy="505035"/>
            </a:xfrm>
          </p:grpSpPr>
          <p:sp>
            <p:nvSpPr>
              <p:cNvPr id="106" name="TextovéPole 105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4" name="Skupina 93"/>
            <p:cNvGrpSpPr/>
            <p:nvPr/>
          </p:nvGrpSpPr>
          <p:grpSpPr>
            <a:xfrm>
              <a:off x="876948" y="4508761"/>
              <a:ext cx="463179" cy="515411"/>
              <a:chOff x="1354751" y="1123433"/>
              <a:chExt cx="324128" cy="505035"/>
            </a:xfrm>
          </p:grpSpPr>
          <p:sp>
            <p:nvSpPr>
              <p:cNvPr id="104" name="TextovéPole 103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5" name="Skupina 94"/>
            <p:cNvGrpSpPr/>
            <p:nvPr/>
          </p:nvGrpSpPr>
          <p:grpSpPr>
            <a:xfrm>
              <a:off x="859180" y="4948530"/>
              <a:ext cx="463179" cy="515411"/>
              <a:chOff x="1354751" y="1123433"/>
              <a:chExt cx="324128" cy="505035"/>
            </a:xfrm>
          </p:grpSpPr>
          <p:sp>
            <p:nvSpPr>
              <p:cNvPr id="102" name="TextovéPole 101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3" name="TextovéPole 102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6" name="Skupina 95"/>
            <p:cNvGrpSpPr/>
            <p:nvPr/>
          </p:nvGrpSpPr>
          <p:grpSpPr>
            <a:xfrm>
              <a:off x="851677" y="5345433"/>
              <a:ext cx="463179" cy="515411"/>
              <a:chOff x="1354751" y="1123433"/>
              <a:chExt cx="324128" cy="505035"/>
            </a:xfrm>
          </p:grpSpPr>
          <p:sp>
            <p:nvSpPr>
              <p:cNvPr id="100" name="TextovéPole 99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  <p:grpSp>
          <p:nvGrpSpPr>
            <p:cNvPr id="97" name="Skupina 96"/>
            <p:cNvGrpSpPr/>
            <p:nvPr/>
          </p:nvGrpSpPr>
          <p:grpSpPr>
            <a:xfrm>
              <a:off x="818651" y="5762359"/>
              <a:ext cx="463179" cy="515411"/>
              <a:chOff x="1354751" y="1123433"/>
              <a:chExt cx="324128" cy="505035"/>
            </a:xfrm>
          </p:grpSpPr>
          <p:sp>
            <p:nvSpPr>
              <p:cNvPr id="98" name="TextovéPole 97"/>
              <p:cNvSpPr txBox="1"/>
              <p:nvPr/>
            </p:nvSpPr>
            <p:spPr>
              <a:xfrm>
                <a:off x="1354751" y="1259136"/>
                <a:ext cx="32412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=</a:t>
                </a:r>
                <a:endParaRPr lang="cs-CZ" dirty="0"/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1372517" y="1123433"/>
                <a:ext cx="2423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.</a:t>
                </a:r>
                <a:endParaRPr lang="cs-CZ" dirty="0"/>
              </a:p>
            </p:txBody>
          </p:sp>
        </p:grpSp>
      </p:grpSp>
      <p:sp>
        <p:nvSpPr>
          <p:cNvPr id="122" name="TextovéPole 121"/>
          <p:cNvSpPr txBox="1"/>
          <p:nvPr/>
        </p:nvSpPr>
        <p:spPr>
          <a:xfrm>
            <a:off x="1997712" y="1088084"/>
            <a:ext cx="99011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3" name="TextovéPole 122"/>
          <p:cNvSpPr txBox="1"/>
          <p:nvPr/>
        </p:nvSpPr>
        <p:spPr>
          <a:xfrm>
            <a:off x="4860032" y="1154587"/>
            <a:ext cx="93610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4" name="TextovéPole 123"/>
          <p:cNvSpPr txBox="1"/>
          <p:nvPr/>
        </p:nvSpPr>
        <p:spPr>
          <a:xfrm>
            <a:off x="7524328" y="1113629"/>
            <a:ext cx="7920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900</a:t>
            </a:r>
          </a:p>
          <a:p>
            <a:r>
              <a:rPr lang="cs-CZ" sz="2800" dirty="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</a:t>
            </a:r>
          </a:p>
          <a:p>
            <a:r>
              <a:rPr lang="cs-CZ" sz="2800" smtClean="0">
                <a:solidFill>
                  <a:srgbClr val="A513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400</a:t>
            </a:r>
            <a:endParaRPr lang="cs-CZ" sz="2800" dirty="0">
              <a:solidFill>
                <a:srgbClr val="A5135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859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908050"/>
            <a:ext cx="688175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charset="0"/>
              </a:defRPr>
            </a:lvl9pPr>
          </a:lstStyle>
          <a:p>
            <a:pPr eaLnBrk="1" hangingPunct="1"/>
            <a:endParaRPr lang="cs-CZ" sz="2000" dirty="0"/>
          </a:p>
          <a:p>
            <a:pPr eaLnBrk="1" hangingPunct="1"/>
            <a:r>
              <a:rPr lang="cs-CZ" sz="2000" dirty="0"/>
              <a:t>Ing. Hana Adamcová, </a:t>
            </a:r>
            <a:r>
              <a:rPr lang="cs-CZ" sz="2000" dirty="0" smtClean="0"/>
              <a:t>autor, ZŠ a MŠ Liběšice, okres Louny.</a:t>
            </a:r>
          </a:p>
          <a:p>
            <a:pPr eaLnBrk="1" hangingPunct="1"/>
            <a:r>
              <a:rPr lang="cs-CZ" sz="2000" dirty="0"/>
              <a:t>Zpracováno v programu Microsoft Office 2010.</a:t>
            </a:r>
          </a:p>
          <a:p>
            <a:pPr eaLnBrk="1" hangingPunct="1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1742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539</TotalTime>
  <Words>1102</Words>
  <Application>Microsoft Office PowerPoint</Application>
  <PresentationFormat>Předvádění na obrazovce (4:3)</PresentationFormat>
  <Paragraphs>969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Tvrdý obal</vt:lpstr>
      <vt:lpstr>VY_32_INOVACE_11_ Zaokrouhlování čísel do 1000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Zaokrouhlování čísel do tisíce</dc:title>
  <dc:creator>Hanka</dc:creator>
  <cp:lastModifiedBy>učitelka</cp:lastModifiedBy>
  <cp:revision>96</cp:revision>
  <dcterms:created xsi:type="dcterms:W3CDTF">2011-04-16T14:13:04Z</dcterms:created>
  <dcterms:modified xsi:type="dcterms:W3CDTF">2012-09-25T08:14:12Z</dcterms:modified>
</cp:coreProperties>
</file>