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58" r:id="rId4"/>
    <p:sldId id="259" r:id="rId5"/>
    <p:sldId id="277" r:id="rId6"/>
    <p:sldId id="264" r:id="rId7"/>
    <p:sldId id="260" r:id="rId8"/>
    <p:sldId id="271" r:id="rId9"/>
    <p:sldId id="261" r:id="rId10"/>
    <p:sldId id="272" r:id="rId11"/>
    <p:sldId id="263" r:id="rId12"/>
    <p:sldId id="273" r:id="rId13"/>
    <p:sldId id="276" r:id="rId14"/>
    <p:sldId id="274" r:id="rId15"/>
    <p:sldId id="275" r:id="rId16"/>
    <p:sldId id="26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99"/>
    <a:srgbClr val="FB1BE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12" Type="http://schemas.openxmlformats.org/officeDocument/2006/relationships/image" Target="../media/image22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11" Type="http://schemas.openxmlformats.org/officeDocument/2006/relationships/image" Target="../media/image21.jpeg"/><Relationship Id="rId5" Type="http://schemas.openxmlformats.org/officeDocument/2006/relationships/image" Target="../media/image15.jpeg"/><Relationship Id="rId10" Type="http://schemas.openxmlformats.org/officeDocument/2006/relationships/image" Target="../media/image20.jpeg"/><Relationship Id="rId4" Type="http://schemas.openxmlformats.org/officeDocument/2006/relationships/image" Target="../media/image14.jpeg"/><Relationship Id="rId9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716423" y="3501008"/>
            <a:ext cx="77724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>
                <a:solidFill>
                  <a:srgbClr val="002060"/>
                </a:solidFill>
              </a:rPr>
              <a:t>VY_32_INOVACE_14</a:t>
            </a:r>
            <a:r>
              <a:rPr lang="cs-CZ" sz="3600" dirty="0" smtClean="0">
                <a:solidFill>
                  <a:srgbClr val="002060"/>
                </a:solidFill>
              </a:rPr>
              <a:t>_</a:t>
            </a:r>
            <a:br>
              <a:rPr lang="cs-CZ" sz="3600" dirty="0" smtClean="0">
                <a:solidFill>
                  <a:srgbClr val="002060"/>
                </a:solidFill>
              </a:rPr>
            </a:br>
            <a:r>
              <a:rPr lang="cs-CZ" sz="3600" dirty="0" smtClean="0">
                <a:solidFill>
                  <a:srgbClr val="002060"/>
                </a:solidFill>
              </a:rPr>
              <a:t>Geometrická tělesa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2561" y="188640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4"/>
          <p:cNvSpPr txBox="1">
            <a:spLocks noChangeArrowheads="1"/>
          </p:cNvSpPr>
          <p:nvPr/>
        </p:nvSpPr>
        <p:spPr bwMode="auto">
          <a:xfrm>
            <a:off x="1979712" y="1819275"/>
            <a:ext cx="5323512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 smtClean="0"/>
              <a:t>Matematika a její aplikace</a:t>
            </a:r>
          </a:p>
          <a:p>
            <a:pPr algn="ctr" eaLnBrk="1" hangingPunct="1"/>
            <a:r>
              <a:rPr lang="cs-CZ" sz="3200" dirty="0" smtClean="0"/>
              <a:t>3. až 5. ročník</a:t>
            </a:r>
          </a:p>
          <a:p>
            <a:pPr algn="ctr" eaLnBrk="1" hangingPunct="1"/>
            <a:r>
              <a:rPr lang="cs-CZ" sz="3200" dirty="0" smtClean="0"/>
              <a:t>Téma: Tělesa</a:t>
            </a:r>
            <a:endParaRPr lang="cs-CZ" sz="3200" dirty="0"/>
          </a:p>
        </p:txBody>
      </p:sp>
      <p:sp>
        <p:nvSpPr>
          <p:cNvPr id="8" name="TextovéPole 5"/>
          <p:cNvSpPr txBox="1">
            <a:spLocks noChangeArrowheads="1"/>
          </p:cNvSpPr>
          <p:nvPr/>
        </p:nvSpPr>
        <p:spPr bwMode="auto">
          <a:xfrm>
            <a:off x="2773363" y="5157788"/>
            <a:ext cx="3886869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2800" dirty="0" smtClean="0"/>
              <a:t>Vytvořeno: 2011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23434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  <a:endParaRPr lang="cs-CZ" sz="5400" b="1" cap="all" spc="0" dirty="0">
              <a:ln w="0">
                <a:solidFill>
                  <a:schemeClr val="accent6">
                    <a:lumMod val="75000"/>
                  </a:schemeClr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700808"/>
            <a:ext cx="799288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Výběrem jednotlivých snímků si učitel určí pro jaký ročník prezentaci využije.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3. ročník - seznámení s jednoduchými geometrickými tělesy a s jejich výskytem kolem nás (předměty každodenního života).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4. ročník – vlastnosti jednotlivých těles (vrchol, hrana, stěna, síť).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5. ročník – vlastnosti těles (opakování), povrch krychle a kvádru.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2496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9606" y="620688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GEOMETRICKÁ TĚLESA</a:t>
            </a:r>
            <a:endParaRPr lang="cs-CZ" sz="2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9526" y="1993206"/>
            <a:ext cx="813690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Předměty kolem nás mají často složitý a</a:t>
            </a:r>
          </a:p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nepravidelná tvar. Některé předměty mají tvar jednoduchý. </a:t>
            </a:r>
          </a:p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Předměty jednoduchých tvarů se v geometrii nazývají </a:t>
            </a:r>
            <a:r>
              <a:rPr lang="cs-CZ" sz="32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tělesa</a:t>
            </a:r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. </a:t>
            </a:r>
            <a:endParaRPr lang="cs-CZ" sz="32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" name="Vývojový diagram: paměť s přímým přístupem 3"/>
          <p:cNvSpPr/>
          <p:nvPr/>
        </p:nvSpPr>
        <p:spPr>
          <a:xfrm rot="18875167">
            <a:off x="6747477" y="571796"/>
            <a:ext cx="1504392" cy="1076733"/>
          </a:xfrm>
          <a:prstGeom prst="flowChartMagneticDrum">
            <a:avLst/>
          </a:prstGeom>
          <a:effectLst>
            <a:reflection blurRad="6350" stA="50000" endA="300" endPos="90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 rot="1588179">
            <a:off x="6654417" y="4115978"/>
            <a:ext cx="1584176" cy="2023099"/>
          </a:xfrm>
          <a:prstGeom prst="cub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  <a:effectLst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 rot="1067856">
            <a:off x="821281" y="4566474"/>
            <a:ext cx="1570999" cy="1618246"/>
          </a:xfrm>
          <a:prstGeom prst="cube">
            <a:avLst/>
          </a:prstGeom>
          <a:solidFill>
            <a:schemeClr val="accent4">
              <a:lumMod val="50000"/>
            </a:schemeClr>
          </a:solidFill>
          <a:ln>
            <a:solidFill>
              <a:srgbClr val="00B050"/>
            </a:solidFill>
          </a:ln>
          <a:effectLst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>
            <a:off x="767546" y="620688"/>
            <a:ext cx="1020688" cy="946674"/>
          </a:xfrm>
          <a:prstGeom prst="flowChartConnector">
            <a:avLst/>
          </a:prstGeom>
          <a:solidFill>
            <a:srgbClr val="FFC000"/>
          </a:solidFill>
          <a:effectLst>
            <a:innerShdw blurRad="63500" dist="50800" dir="2700000">
              <a:prstClr val="black">
                <a:alpha val="50000"/>
              </a:prstClr>
            </a:innerShdw>
            <a:reflection blurRad="6350" stA="50000" endA="300" endPos="5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1140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94877" y="210959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Jednoduchá geometrická tělesa</a:t>
            </a:r>
            <a:endParaRPr lang="cs-CZ" sz="28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32714" y="850454"/>
            <a:ext cx="11929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krychle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588224" y="1123754"/>
            <a:ext cx="9444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kvádr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4290" y="4371680"/>
            <a:ext cx="9332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koule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29930" y="6122368"/>
            <a:ext cx="9092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válec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20300" y="3284984"/>
            <a:ext cx="10550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jehlan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09136" y="4706055"/>
            <a:ext cx="9140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kužel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Krychle 8"/>
          <p:cNvSpPr/>
          <p:nvPr/>
        </p:nvSpPr>
        <p:spPr>
          <a:xfrm rot="20326079">
            <a:off x="739483" y="1587495"/>
            <a:ext cx="1216152" cy="1216152"/>
          </a:xfrm>
          <a:prstGeom prst="cube">
            <a:avLst/>
          </a:prstGeom>
          <a:solidFill>
            <a:srgbClr val="FFFF0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 rot="938215">
            <a:off x="7199576" y="1491353"/>
            <a:ext cx="1296144" cy="2048890"/>
          </a:xfrm>
          <a:prstGeom prst="cube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Admin\Desktop\TĚLESA\K640_P105016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304858" y="4272444"/>
            <a:ext cx="2387401" cy="1790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Desktop\TĚLESA\K640_P105016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553725" y="3831261"/>
            <a:ext cx="2332782" cy="1749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Desktop\TĚLESA\K640_P105016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175021" y="1302687"/>
            <a:ext cx="2075259" cy="1556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in\Desktop\foto tělesa\K640_P1060025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7051033" y="4744828"/>
            <a:ext cx="2101948" cy="1576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58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210959"/>
            <a:ext cx="64807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 správně  geometrická tělesa s jejich názvy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Admin\Desktop\TĚLESA\P106005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836712"/>
            <a:ext cx="2376264" cy="1681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Desktop\TĚLESA\P106005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5698" y="1134234"/>
            <a:ext cx="1844696" cy="1383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Desktop\TĚLESA\P106005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069027" y="1587756"/>
            <a:ext cx="1975902" cy="1481927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1029" name="Picture 5" descr="C:\Users\Admin\Desktop\TĚLESA\P1060058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908037" y="1608637"/>
            <a:ext cx="192021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in\Desktop\TĚLESA\P1060061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774653" y="4818330"/>
            <a:ext cx="2312331" cy="1734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dmin\Desktop\TĚLESA\P1060055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075047" y="4818329"/>
            <a:ext cx="2312332" cy="1734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83517" y="3789040"/>
            <a:ext cx="7457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koule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1420" y="3789040"/>
            <a:ext cx="7312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kužel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96668" y="3789040"/>
            <a:ext cx="8386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jehlan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46175" y="3789040"/>
            <a:ext cx="9396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krychle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12160" y="3789040"/>
            <a:ext cx="7280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válec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83668" y="3789040"/>
            <a:ext cx="7553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kvádr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1087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71214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 SPRÁVNĚ!</a:t>
            </a:r>
            <a:endParaRPr lang="cs-CZ" sz="32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84482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Krychle 7"/>
          <p:cNvSpPr/>
          <p:nvPr/>
        </p:nvSpPr>
        <p:spPr>
          <a:xfrm>
            <a:off x="403520" y="5422920"/>
            <a:ext cx="1216152" cy="1216152"/>
          </a:xfrm>
          <a:prstGeom prst="cube">
            <a:avLst/>
          </a:prstGeom>
          <a:solidFill>
            <a:srgbClr val="FFFF0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lechovka 13"/>
          <p:cNvSpPr/>
          <p:nvPr/>
        </p:nvSpPr>
        <p:spPr>
          <a:xfrm>
            <a:off x="7860696" y="5048268"/>
            <a:ext cx="950849" cy="1576108"/>
          </a:xfrm>
          <a:prstGeom prst="ca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rychle 20"/>
          <p:cNvSpPr/>
          <p:nvPr/>
        </p:nvSpPr>
        <p:spPr>
          <a:xfrm rot="3855857">
            <a:off x="757360" y="-108635"/>
            <a:ext cx="761357" cy="1596216"/>
          </a:xfrm>
          <a:prstGeom prst="cube">
            <a:avLst/>
          </a:prstGeom>
          <a:solidFill>
            <a:srgbClr val="FB1BEB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7879449" y="607449"/>
            <a:ext cx="1020688" cy="946674"/>
          </a:xfrm>
          <a:prstGeom prst="flowChartConnector">
            <a:avLst/>
          </a:prstGeom>
          <a:solidFill>
            <a:srgbClr val="92D050"/>
          </a:solidFill>
          <a:effectLst>
            <a:innerShdw blurRad="63500" dist="50800" dir="2700000">
              <a:prstClr val="black">
                <a:alpha val="50000"/>
              </a:prstClr>
            </a:innerShdw>
            <a:reflection blurRad="6350" stA="50000" endA="300" endPos="5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pic>
        <p:nvPicPr>
          <p:cNvPr id="2050" name="Picture 2" descr="C:\Users\Admin\Desktop\foto tělesa\K640_P106002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966072">
            <a:off x="5771571" y="891441"/>
            <a:ext cx="1580303" cy="1185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dmin\Desktop\foto tělesa\K640_P106002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1598" y="1634667"/>
            <a:ext cx="2099763" cy="1574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Admin\Desktop\TĚLESA\K640_P105014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048267"/>
            <a:ext cx="2053759" cy="1540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Admin\Desktop\TĚLESA\K640_P1050164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622889">
            <a:off x="2203376" y="922901"/>
            <a:ext cx="1640707" cy="1230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Admin\Desktop\TĚLESA\K640_P1050161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568538">
            <a:off x="4012618" y="996051"/>
            <a:ext cx="1673226" cy="1254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Admin\Desktop\TĚLESA\K640_P1050194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353318">
            <a:off x="4811806" y="2934670"/>
            <a:ext cx="1923585" cy="1442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Admin\Desktop\TĚLESA\K640_P1050201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8824" y="2512833"/>
            <a:ext cx="2061250" cy="1545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Admin\Desktop\TĚLESA\K640_P1050153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4122" y="2796113"/>
            <a:ext cx="1942752" cy="1457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Admin\Desktop\TĚLESA\K640_P1050157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235646" y="5007476"/>
            <a:ext cx="1584199" cy="1188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Admin\Desktop\TĚLESA\K640_P1050156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085" y="3656014"/>
            <a:ext cx="1845193" cy="1383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Admin\Desktop\TĚLESA\K640_P1050186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258839" y="5077358"/>
            <a:ext cx="1907271" cy="1430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2882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8232" y="102419"/>
            <a:ext cx="3744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KRYCHLE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43133" y="989686"/>
            <a:ext cx="8921355" cy="5409820"/>
            <a:chOff x="43133" y="989686"/>
            <a:chExt cx="8921355" cy="5409820"/>
          </a:xfrm>
        </p:grpSpPr>
        <p:grpSp>
          <p:nvGrpSpPr>
            <p:cNvPr id="4" name="Skupina 3"/>
            <p:cNvGrpSpPr/>
            <p:nvPr/>
          </p:nvGrpSpPr>
          <p:grpSpPr>
            <a:xfrm>
              <a:off x="43133" y="989686"/>
              <a:ext cx="6791743" cy="4806794"/>
              <a:chOff x="1308649" y="1430518"/>
              <a:chExt cx="6791743" cy="4806794"/>
            </a:xfrm>
          </p:grpSpPr>
          <p:sp>
            <p:nvSpPr>
              <p:cNvPr id="3" name="Krychle 2"/>
              <p:cNvSpPr/>
              <p:nvPr/>
            </p:nvSpPr>
            <p:spPr>
              <a:xfrm>
                <a:off x="3188804" y="2103632"/>
                <a:ext cx="2203272" cy="2346570"/>
              </a:xfrm>
              <a:prstGeom prst="cub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5" name="Přímá spojnice 4"/>
              <p:cNvCxnSpPr/>
              <p:nvPr/>
            </p:nvCxnSpPr>
            <p:spPr>
              <a:xfrm flipV="1">
                <a:off x="5392076" y="1514657"/>
                <a:ext cx="1259013" cy="588975"/>
              </a:xfrm>
              <a:prstGeom prst="line">
                <a:avLst/>
              </a:prstGeom>
              <a:ln>
                <a:solidFill>
                  <a:srgbClr val="C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Přímá spojnice 6"/>
              <p:cNvCxnSpPr/>
              <p:nvPr/>
            </p:nvCxnSpPr>
            <p:spPr>
              <a:xfrm flipV="1">
                <a:off x="4841258" y="1514657"/>
                <a:ext cx="1809831" cy="2935544"/>
              </a:xfrm>
              <a:prstGeom prst="line">
                <a:avLst/>
              </a:prstGeom>
              <a:ln>
                <a:solidFill>
                  <a:srgbClr val="C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nice 8"/>
              <p:cNvCxnSpPr/>
              <p:nvPr/>
            </p:nvCxnSpPr>
            <p:spPr>
              <a:xfrm flipV="1">
                <a:off x="4841258" y="1514657"/>
                <a:ext cx="1809831" cy="1177949"/>
              </a:xfrm>
              <a:prstGeom prst="line">
                <a:avLst/>
              </a:prstGeom>
              <a:ln>
                <a:solidFill>
                  <a:srgbClr val="C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" name="TextovéPole 9"/>
              <p:cNvSpPr txBox="1"/>
              <p:nvPr/>
            </p:nvSpPr>
            <p:spPr>
              <a:xfrm>
                <a:off x="6808466" y="1430518"/>
                <a:ext cx="1291926" cy="431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>
                    <a:solidFill>
                      <a:srgbClr val="C00000"/>
                    </a:solidFill>
                  </a:rPr>
                  <a:t>VRCHOLY</a:t>
                </a:r>
                <a:endParaRPr lang="cs-CZ" b="1" dirty="0">
                  <a:solidFill>
                    <a:srgbClr val="C00000"/>
                  </a:solidFill>
                </a:endParaRPr>
              </a:p>
            </p:txBody>
          </p:sp>
          <p:cxnSp>
            <p:nvCxnSpPr>
              <p:cNvPr id="12" name="Přímá spojnice 11"/>
              <p:cNvCxnSpPr>
                <a:stCxn id="3" idx="3"/>
              </p:cNvCxnSpPr>
              <p:nvPr/>
            </p:nvCxnSpPr>
            <p:spPr>
              <a:xfrm flipH="1">
                <a:off x="3975687" y="4450202"/>
                <a:ext cx="40435" cy="1019000"/>
              </a:xfrm>
              <a:prstGeom prst="line">
                <a:avLst/>
              </a:prstGeom>
              <a:ln>
                <a:solidFill>
                  <a:srgbClr val="7030A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 flipH="1">
                <a:off x="3975687" y="4207113"/>
                <a:ext cx="1101636" cy="1262089"/>
              </a:xfrm>
              <a:prstGeom prst="line">
                <a:avLst/>
              </a:prstGeom>
              <a:ln>
                <a:solidFill>
                  <a:srgbClr val="7030A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" name="TextovéPole 14"/>
              <p:cNvSpPr txBox="1"/>
              <p:nvPr/>
            </p:nvSpPr>
            <p:spPr>
              <a:xfrm>
                <a:off x="4133064" y="5805758"/>
                <a:ext cx="1009340" cy="431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>
                    <a:solidFill>
                      <a:srgbClr val="7030A0"/>
                    </a:solidFill>
                  </a:rPr>
                  <a:t>HRANY</a:t>
                </a:r>
                <a:endParaRPr lang="cs-CZ" b="1" dirty="0">
                  <a:solidFill>
                    <a:srgbClr val="7030A0"/>
                  </a:solidFill>
                </a:endParaRPr>
              </a:p>
            </p:txBody>
          </p:sp>
          <p:cxnSp>
            <p:nvCxnSpPr>
              <p:cNvPr id="17" name="Přímá spojnice 16"/>
              <p:cNvCxnSpPr/>
              <p:nvPr/>
            </p:nvCxnSpPr>
            <p:spPr>
              <a:xfrm flipH="1">
                <a:off x="2244544" y="3449860"/>
                <a:ext cx="1731144" cy="350277"/>
              </a:xfrm>
              <a:prstGeom prst="line">
                <a:avLst/>
              </a:prstGeom>
              <a:ln>
                <a:solidFill>
                  <a:srgbClr val="FB1BEB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 flipH="1">
                <a:off x="2244544" y="2271910"/>
                <a:ext cx="1573766" cy="1528227"/>
              </a:xfrm>
              <a:prstGeom prst="line">
                <a:avLst/>
              </a:prstGeom>
              <a:ln>
                <a:solidFill>
                  <a:srgbClr val="FB1BEB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" name="TextovéPole 19"/>
              <p:cNvSpPr txBox="1"/>
              <p:nvPr/>
            </p:nvSpPr>
            <p:spPr>
              <a:xfrm>
                <a:off x="1713788" y="3953887"/>
                <a:ext cx="951532" cy="431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>
                    <a:solidFill>
                      <a:srgbClr val="FB1BEB"/>
                    </a:solidFill>
                  </a:rPr>
                  <a:t>STĚNY</a:t>
                </a:r>
                <a:endParaRPr lang="cs-CZ" b="1" dirty="0">
                  <a:solidFill>
                    <a:srgbClr val="FB1BEB"/>
                  </a:solidFill>
                </a:endParaRPr>
              </a:p>
            </p:txBody>
          </p:sp>
          <p:sp>
            <p:nvSpPr>
              <p:cNvPr id="23" name="TextovéPole 22"/>
              <p:cNvSpPr txBox="1"/>
              <p:nvPr/>
            </p:nvSpPr>
            <p:spPr>
              <a:xfrm>
                <a:off x="7104128" y="1879580"/>
                <a:ext cx="64807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dirty="0" smtClean="0">
                    <a:solidFill>
                      <a:srgbClr val="C00000"/>
                    </a:solidFill>
                  </a:rPr>
                  <a:t>8</a:t>
                </a:r>
                <a:endParaRPr lang="cs-CZ" sz="2800" dirty="0">
                  <a:solidFill>
                    <a:srgbClr val="C00000"/>
                  </a:solidFill>
                </a:endParaRPr>
              </a:p>
            </p:txBody>
          </p:sp>
          <p:sp>
            <p:nvSpPr>
              <p:cNvPr id="25" name="TextovéPole 24"/>
              <p:cNvSpPr txBox="1"/>
              <p:nvPr/>
            </p:nvSpPr>
            <p:spPr>
              <a:xfrm>
                <a:off x="1308649" y="4376492"/>
                <a:ext cx="2770310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B1BEB"/>
                    </a:solidFill>
                  </a:rPr>
                  <a:t>6 čtvercových stěn</a:t>
                </a:r>
                <a:endParaRPr lang="cs-CZ" sz="2400" dirty="0">
                  <a:solidFill>
                    <a:srgbClr val="FB1BEB"/>
                  </a:solidFill>
                </a:endParaRPr>
              </a:p>
            </p:txBody>
          </p:sp>
        </p:grpSp>
        <p:grpSp>
          <p:nvGrpSpPr>
            <p:cNvPr id="11" name="Skupina 10"/>
            <p:cNvGrpSpPr/>
            <p:nvPr/>
          </p:nvGrpSpPr>
          <p:grpSpPr>
            <a:xfrm>
              <a:off x="1821896" y="2836085"/>
              <a:ext cx="7142592" cy="3563421"/>
              <a:chOff x="1821896" y="2836085"/>
              <a:chExt cx="7142592" cy="3563421"/>
            </a:xfrm>
          </p:grpSpPr>
          <p:sp>
            <p:nvSpPr>
              <p:cNvPr id="24" name="TextovéPole 23"/>
              <p:cNvSpPr txBox="1"/>
              <p:nvPr/>
            </p:nvSpPr>
            <p:spPr>
              <a:xfrm>
                <a:off x="1821896" y="5688619"/>
                <a:ext cx="3507692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7030A0"/>
                    </a:solidFill>
                  </a:rPr>
                  <a:t>12 stejně dlouhých hran</a:t>
                </a:r>
                <a:endParaRPr lang="cs-CZ" sz="2400" dirty="0">
                  <a:solidFill>
                    <a:srgbClr val="7030A0"/>
                  </a:solidFill>
                </a:endParaRPr>
              </a:p>
            </p:txBody>
          </p:sp>
          <p:grpSp>
            <p:nvGrpSpPr>
              <p:cNvPr id="18" name="Skupina 17"/>
              <p:cNvGrpSpPr/>
              <p:nvPr/>
            </p:nvGrpSpPr>
            <p:grpSpPr>
              <a:xfrm>
                <a:off x="5076056" y="3519186"/>
                <a:ext cx="3888432" cy="2880320"/>
                <a:chOff x="2123728" y="1146448"/>
                <a:chExt cx="3654330" cy="2743200"/>
              </a:xfrm>
            </p:grpSpPr>
            <p:sp>
              <p:nvSpPr>
                <p:cNvPr id="21" name="Obdélník 20"/>
                <p:cNvSpPr/>
                <p:nvPr/>
              </p:nvSpPr>
              <p:spPr>
                <a:xfrm>
                  <a:off x="2123728" y="2060848"/>
                  <a:ext cx="914400" cy="914400"/>
                </a:xfrm>
                <a:prstGeom prst="rect">
                  <a:avLst/>
                </a:prstGeom>
                <a:solidFill>
                  <a:schemeClr val="tx2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2" name="Obdélník 21"/>
                <p:cNvSpPr/>
                <p:nvPr/>
              </p:nvSpPr>
              <p:spPr>
                <a:xfrm>
                  <a:off x="3038128" y="2060848"/>
                  <a:ext cx="914400" cy="914400"/>
                </a:xfrm>
                <a:prstGeom prst="rect">
                  <a:avLst/>
                </a:prstGeom>
                <a:solidFill>
                  <a:schemeClr val="tx2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6" name="Obdélník 25"/>
                <p:cNvSpPr/>
                <p:nvPr/>
              </p:nvSpPr>
              <p:spPr>
                <a:xfrm>
                  <a:off x="3952528" y="2060848"/>
                  <a:ext cx="914400" cy="914400"/>
                </a:xfrm>
                <a:prstGeom prst="rect">
                  <a:avLst/>
                </a:prstGeom>
                <a:solidFill>
                  <a:schemeClr val="tx2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" name="Obdélník 26"/>
                <p:cNvSpPr/>
                <p:nvPr/>
              </p:nvSpPr>
              <p:spPr>
                <a:xfrm>
                  <a:off x="4863658" y="2060848"/>
                  <a:ext cx="914400" cy="914400"/>
                </a:xfrm>
                <a:prstGeom prst="rect">
                  <a:avLst/>
                </a:prstGeom>
                <a:solidFill>
                  <a:schemeClr val="tx2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8" name="Obdélník 27"/>
                <p:cNvSpPr/>
                <p:nvPr/>
              </p:nvSpPr>
              <p:spPr>
                <a:xfrm>
                  <a:off x="3038128" y="2975248"/>
                  <a:ext cx="914400" cy="914400"/>
                </a:xfrm>
                <a:prstGeom prst="rect">
                  <a:avLst/>
                </a:prstGeom>
                <a:solidFill>
                  <a:schemeClr val="tx2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9" name="Obdélník 28"/>
                <p:cNvSpPr/>
                <p:nvPr/>
              </p:nvSpPr>
              <p:spPr>
                <a:xfrm>
                  <a:off x="3038128" y="1146448"/>
                  <a:ext cx="914400" cy="914400"/>
                </a:xfrm>
                <a:prstGeom prst="rect">
                  <a:avLst/>
                </a:prstGeom>
                <a:solidFill>
                  <a:schemeClr val="tx2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dirty="0">
                    <a:solidFill>
                      <a:srgbClr val="FF0000"/>
                    </a:solidFill>
                  </a:endParaRPr>
                </a:p>
              </p:txBody>
            </p:sp>
          </p:grpSp>
          <p:sp>
            <p:nvSpPr>
              <p:cNvPr id="30" name="TextovéPole 29"/>
              <p:cNvSpPr txBox="1"/>
              <p:nvPr/>
            </p:nvSpPr>
            <p:spPr>
              <a:xfrm>
                <a:off x="6334777" y="2836085"/>
                <a:ext cx="244827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FF0000"/>
                    </a:solidFill>
                  </a:rPr>
                  <a:t>SÍŤ KRYCHLE </a:t>
                </a:r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88617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837253" y="116632"/>
            <a:ext cx="7835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Vyber sítě, podle kterých sestavíš krychli.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356036" y="874974"/>
            <a:ext cx="8267696" cy="4506213"/>
            <a:chOff x="356036" y="874974"/>
            <a:chExt cx="8267696" cy="4506213"/>
          </a:xfrm>
        </p:grpSpPr>
        <p:grpSp>
          <p:nvGrpSpPr>
            <p:cNvPr id="8" name="Skupina 7"/>
            <p:cNvGrpSpPr/>
            <p:nvPr/>
          </p:nvGrpSpPr>
          <p:grpSpPr>
            <a:xfrm rot="5400000">
              <a:off x="87752" y="1177003"/>
              <a:ext cx="2952331" cy="2415764"/>
              <a:chOff x="2123728" y="1146448"/>
              <a:chExt cx="3654330" cy="2743200"/>
            </a:xfrm>
          </p:grpSpPr>
          <p:sp>
            <p:nvSpPr>
              <p:cNvPr id="2" name="Obdélník 1"/>
              <p:cNvSpPr/>
              <p:nvPr/>
            </p:nvSpPr>
            <p:spPr>
              <a:xfrm>
                <a:off x="2123728" y="2060848"/>
                <a:ext cx="914400" cy="91440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" name="Obdélník 2"/>
              <p:cNvSpPr/>
              <p:nvPr/>
            </p:nvSpPr>
            <p:spPr>
              <a:xfrm>
                <a:off x="3038128" y="2060848"/>
                <a:ext cx="914400" cy="91440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" name="Obdélník 3"/>
              <p:cNvSpPr/>
              <p:nvPr/>
            </p:nvSpPr>
            <p:spPr>
              <a:xfrm>
                <a:off x="3952528" y="2060848"/>
                <a:ext cx="914400" cy="91440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Obdélník 4"/>
              <p:cNvSpPr/>
              <p:nvPr/>
            </p:nvSpPr>
            <p:spPr>
              <a:xfrm>
                <a:off x="4863658" y="2060848"/>
                <a:ext cx="914400" cy="91440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" name="Obdélník 5"/>
              <p:cNvSpPr/>
              <p:nvPr/>
            </p:nvSpPr>
            <p:spPr>
              <a:xfrm>
                <a:off x="3038128" y="2975248"/>
                <a:ext cx="914400" cy="91440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" name="Obdélník 6"/>
              <p:cNvSpPr/>
              <p:nvPr/>
            </p:nvSpPr>
            <p:spPr>
              <a:xfrm>
                <a:off x="3038128" y="1146448"/>
                <a:ext cx="914400" cy="91440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rgbClr val="FF0000"/>
                  </a:solidFill>
                </a:endParaRPr>
              </a:p>
            </p:txBody>
          </p:sp>
        </p:grpSp>
        <p:grpSp>
          <p:nvGrpSpPr>
            <p:cNvPr id="10" name="Skupina 9"/>
            <p:cNvGrpSpPr/>
            <p:nvPr/>
          </p:nvGrpSpPr>
          <p:grpSpPr>
            <a:xfrm>
              <a:off x="5738314" y="874974"/>
              <a:ext cx="2885418" cy="2825915"/>
              <a:chOff x="4755165" y="1432360"/>
              <a:chExt cx="3619564" cy="3840428"/>
            </a:xfrm>
          </p:grpSpPr>
          <p:sp>
            <p:nvSpPr>
              <p:cNvPr id="16" name="Obdélník 15"/>
              <p:cNvSpPr/>
              <p:nvPr/>
            </p:nvSpPr>
            <p:spPr>
              <a:xfrm>
                <a:off x="4755165" y="2392467"/>
                <a:ext cx="905701" cy="960107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Obdélník 16"/>
              <p:cNvSpPr/>
              <p:nvPr/>
            </p:nvSpPr>
            <p:spPr>
              <a:xfrm>
                <a:off x="5660866" y="2392467"/>
                <a:ext cx="905701" cy="960107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Obdélník 17"/>
              <p:cNvSpPr/>
              <p:nvPr/>
            </p:nvSpPr>
            <p:spPr>
              <a:xfrm>
                <a:off x="6566566" y="2392467"/>
                <a:ext cx="905701" cy="960107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" name="Obdélník 18"/>
              <p:cNvSpPr/>
              <p:nvPr/>
            </p:nvSpPr>
            <p:spPr>
              <a:xfrm>
                <a:off x="7469028" y="2392467"/>
                <a:ext cx="905701" cy="960107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Obdélník 19"/>
              <p:cNvSpPr/>
              <p:nvPr/>
            </p:nvSpPr>
            <p:spPr>
              <a:xfrm>
                <a:off x="5660866" y="3352574"/>
                <a:ext cx="905701" cy="960107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>
                <a:off x="5660866" y="1432360"/>
                <a:ext cx="905701" cy="960107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33" name="Obdélník 32"/>
              <p:cNvSpPr/>
              <p:nvPr/>
            </p:nvSpPr>
            <p:spPr>
              <a:xfrm>
                <a:off x="5660866" y="4312681"/>
                <a:ext cx="905701" cy="960107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" name="Skupina 10"/>
            <p:cNvGrpSpPr/>
            <p:nvPr/>
          </p:nvGrpSpPr>
          <p:grpSpPr>
            <a:xfrm>
              <a:off x="3131840" y="2965423"/>
              <a:ext cx="2216229" cy="2415764"/>
              <a:chOff x="2894829" y="3347649"/>
              <a:chExt cx="2216229" cy="2415764"/>
            </a:xfrm>
          </p:grpSpPr>
          <p:sp>
            <p:nvSpPr>
              <p:cNvPr id="35" name="Obdélník 34"/>
              <p:cNvSpPr/>
              <p:nvPr/>
            </p:nvSpPr>
            <p:spPr>
              <a:xfrm>
                <a:off x="2894829" y="4152904"/>
                <a:ext cx="738743" cy="805255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Obdélník 35"/>
              <p:cNvSpPr/>
              <p:nvPr/>
            </p:nvSpPr>
            <p:spPr>
              <a:xfrm>
                <a:off x="3633572" y="4152904"/>
                <a:ext cx="738743" cy="805255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Obdélník 36"/>
              <p:cNvSpPr/>
              <p:nvPr/>
            </p:nvSpPr>
            <p:spPr>
              <a:xfrm>
                <a:off x="4372315" y="4152904"/>
                <a:ext cx="738743" cy="805255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3633572" y="4958158"/>
                <a:ext cx="738743" cy="805255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Obdélník 39"/>
              <p:cNvSpPr/>
              <p:nvPr/>
            </p:nvSpPr>
            <p:spPr>
              <a:xfrm>
                <a:off x="3633572" y="3347649"/>
                <a:ext cx="738743" cy="805255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rgbClr val="FF0000"/>
                  </a:solidFill>
                </a:endParaRPr>
              </a:p>
            </p:txBody>
          </p:sp>
        </p:grpSp>
      </p:grpSp>
      <p:grpSp>
        <p:nvGrpSpPr>
          <p:cNvPr id="14" name="Skupina 13"/>
          <p:cNvGrpSpPr/>
          <p:nvPr/>
        </p:nvGrpSpPr>
        <p:grpSpPr>
          <a:xfrm>
            <a:off x="674759" y="5995673"/>
            <a:ext cx="6850922" cy="700353"/>
            <a:chOff x="674759" y="5995673"/>
            <a:chExt cx="6850922" cy="700353"/>
          </a:xfrm>
        </p:grpSpPr>
        <p:sp>
          <p:nvSpPr>
            <p:cNvPr id="13" name="TextovéPole 12"/>
            <p:cNvSpPr txBox="1"/>
            <p:nvPr/>
          </p:nvSpPr>
          <p:spPr>
            <a:xfrm>
              <a:off x="674759" y="5995673"/>
              <a:ext cx="86754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schemeClr val="accent5">
                      <a:lumMod val="75000"/>
                    </a:schemeClr>
                  </a:solidFill>
                </a:rPr>
                <a:t>ANO</a:t>
              </a:r>
              <a:endParaRPr lang="cs-CZ" sz="2800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6919425" y="6034260"/>
              <a:ext cx="60625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schemeClr val="accent5">
                      <a:lumMod val="75000"/>
                    </a:schemeClr>
                  </a:solidFill>
                </a:rPr>
                <a:t>NE</a:t>
              </a:r>
              <a:endParaRPr lang="cs-CZ" sz="2800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3870583" y="6172806"/>
              <a:ext cx="60625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schemeClr val="accent5">
                      <a:lumMod val="75000"/>
                    </a:schemeClr>
                  </a:solidFill>
                </a:rPr>
                <a:t>NE</a:t>
              </a:r>
              <a:endParaRPr lang="cs-CZ" sz="2800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70221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355975" y="94002"/>
            <a:ext cx="3744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CC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KVÁDR</a:t>
            </a:r>
            <a:endParaRPr lang="cs-CZ" sz="3200" b="1" dirty="0">
              <a:solidFill>
                <a:srgbClr val="CC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198469" y="386389"/>
            <a:ext cx="6075905" cy="5342819"/>
            <a:chOff x="1229410" y="1097632"/>
            <a:chExt cx="6944015" cy="5734908"/>
          </a:xfrm>
        </p:grpSpPr>
        <p:sp>
          <p:nvSpPr>
            <p:cNvPr id="3" name="Krychle 2"/>
            <p:cNvSpPr/>
            <p:nvPr/>
          </p:nvSpPr>
          <p:spPr>
            <a:xfrm>
              <a:off x="3188804" y="2103632"/>
              <a:ext cx="2203272" cy="3269584"/>
            </a:xfrm>
            <a:prstGeom prst="cube">
              <a:avLst/>
            </a:prstGeom>
            <a:solidFill>
              <a:srgbClr val="FB1BEB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" name="Přímá spojnice 4"/>
            <p:cNvCxnSpPr/>
            <p:nvPr/>
          </p:nvCxnSpPr>
          <p:spPr>
            <a:xfrm flipV="1">
              <a:off x="5392076" y="1514657"/>
              <a:ext cx="1259013" cy="588975"/>
            </a:xfrm>
            <a:prstGeom prst="line">
              <a:avLst/>
            </a:prstGeom>
            <a:ln>
              <a:solidFill>
                <a:schemeClr val="bg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 flipV="1">
              <a:off x="5392076" y="1514657"/>
              <a:ext cx="1259013" cy="3282495"/>
            </a:xfrm>
            <a:prstGeom prst="line">
              <a:avLst/>
            </a:prstGeom>
            <a:ln>
              <a:solidFill>
                <a:schemeClr val="bg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 flipV="1">
              <a:off x="4841258" y="1514657"/>
              <a:ext cx="1809831" cy="1177949"/>
            </a:xfrm>
            <a:prstGeom prst="line">
              <a:avLst/>
            </a:prstGeom>
            <a:ln>
              <a:solidFill>
                <a:schemeClr val="bg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ovéPole 9"/>
            <p:cNvSpPr txBox="1"/>
            <p:nvPr/>
          </p:nvSpPr>
          <p:spPr>
            <a:xfrm>
              <a:off x="6808465" y="1430518"/>
              <a:ext cx="1364960" cy="396436"/>
            </a:xfrm>
            <a:prstGeom prst="rect">
              <a:avLst/>
            </a:prstGeom>
            <a:noFill/>
            <a:ln>
              <a:solidFill>
                <a:schemeClr val="bg2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chemeClr val="accent2">
                      <a:lumMod val="50000"/>
                    </a:schemeClr>
                  </a:solidFill>
                </a:rPr>
                <a:t>VRCHOLY</a:t>
              </a:r>
              <a:endParaRPr lang="cs-CZ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  <p:cxnSp>
          <p:nvCxnSpPr>
            <p:cNvPr id="12" name="Přímá spojnice 11"/>
            <p:cNvCxnSpPr/>
            <p:nvPr/>
          </p:nvCxnSpPr>
          <p:spPr>
            <a:xfrm flipH="1">
              <a:off x="3995360" y="5313298"/>
              <a:ext cx="39342" cy="95986"/>
            </a:xfrm>
            <a:prstGeom prst="line">
              <a:avLst/>
            </a:prstGeom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>
              <a:endCxn id="3" idx="3"/>
            </p:cNvCxnSpPr>
            <p:nvPr/>
          </p:nvCxnSpPr>
          <p:spPr>
            <a:xfrm flipH="1" flipV="1">
              <a:off x="4015031" y="5373216"/>
              <a:ext cx="531146" cy="43254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TextovéPole 14"/>
            <p:cNvSpPr txBox="1"/>
            <p:nvPr/>
          </p:nvSpPr>
          <p:spPr>
            <a:xfrm>
              <a:off x="4128130" y="5825988"/>
              <a:ext cx="1091941" cy="396436"/>
            </a:xfrm>
            <a:prstGeom prst="rect">
              <a:avLst/>
            </a:prstGeom>
            <a:noFill/>
            <a:ln>
              <a:solidFill>
                <a:srgbClr val="0070C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chemeClr val="accent2">
                      <a:lumMod val="50000"/>
                    </a:schemeClr>
                  </a:solidFill>
                </a:rPr>
                <a:t>HRANY</a:t>
              </a:r>
              <a:endParaRPr lang="cs-CZ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  <p:cxnSp>
          <p:nvCxnSpPr>
            <p:cNvPr id="17" name="Přímá spojnice 16"/>
            <p:cNvCxnSpPr>
              <a:endCxn id="20" idx="3"/>
            </p:cNvCxnSpPr>
            <p:nvPr/>
          </p:nvCxnSpPr>
          <p:spPr>
            <a:xfrm flipH="1" flipV="1">
              <a:off x="2685002" y="2387424"/>
              <a:ext cx="1290686" cy="1062437"/>
            </a:xfrm>
            <a:prstGeom prst="line">
              <a:avLst/>
            </a:prstGeom>
            <a:ln>
              <a:solidFill>
                <a:schemeClr val="tx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>
              <a:endCxn id="20" idx="3"/>
            </p:cNvCxnSpPr>
            <p:nvPr/>
          </p:nvCxnSpPr>
          <p:spPr>
            <a:xfrm flipH="1">
              <a:off x="2685002" y="2257805"/>
              <a:ext cx="1338319" cy="129619"/>
            </a:xfrm>
            <a:prstGeom prst="line">
              <a:avLst/>
            </a:prstGeom>
            <a:ln>
              <a:solidFill>
                <a:schemeClr val="tx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TextovéPole 19"/>
            <p:cNvSpPr txBox="1"/>
            <p:nvPr/>
          </p:nvSpPr>
          <p:spPr>
            <a:xfrm>
              <a:off x="1604109" y="2189206"/>
              <a:ext cx="1080892" cy="396436"/>
            </a:xfrm>
            <a:prstGeom prst="rect">
              <a:avLst/>
            </a:prstGeom>
            <a:noFill/>
            <a:ln>
              <a:solidFill>
                <a:srgbClr val="0070C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chemeClr val="accent2">
                      <a:lumMod val="50000"/>
                    </a:schemeClr>
                  </a:solidFill>
                </a:rPr>
                <a:t>STĚNY</a:t>
              </a:r>
              <a:endParaRPr lang="cs-CZ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6948264" y="1996195"/>
              <a:ext cx="64807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8</a:t>
              </a:r>
              <a:endParaRPr lang="cs-CZ" sz="2800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4290440" y="6309320"/>
              <a:ext cx="55976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12</a:t>
              </a:r>
              <a:endParaRPr lang="cs-CZ" sz="2800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1229410" y="1097632"/>
              <a:ext cx="4690799" cy="8919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6, každé dvě protější stěny mají stejné rozměry</a:t>
              </a:r>
              <a:endParaRPr lang="cs-CZ" sz="2400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  <p:cxnSp>
          <p:nvCxnSpPr>
            <p:cNvPr id="16" name="Přímá spojnice 15"/>
            <p:cNvCxnSpPr/>
            <p:nvPr/>
          </p:nvCxnSpPr>
          <p:spPr>
            <a:xfrm flipH="1">
              <a:off x="4499992" y="4941168"/>
              <a:ext cx="720080" cy="86459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1" name="Skupina 20"/>
          <p:cNvGrpSpPr/>
          <p:nvPr/>
        </p:nvGrpSpPr>
        <p:grpSpPr>
          <a:xfrm>
            <a:off x="4644008" y="3083393"/>
            <a:ext cx="4320480" cy="3657600"/>
            <a:chOff x="3995936" y="2359628"/>
            <a:chExt cx="4320480" cy="3657600"/>
          </a:xfrm>
        </p:grpSpPr>
        <p:sp>
          <p:nvSpPr>
            <p:cNvPr id="22" name="Obdélník 21"/>
            <p:cNvSpPr/>
            <p:nvPr/>
          </p:nvSpPr>
          <p:spPr>
            <a:xfrm>
              <a:off x="5436096" y="2359628"/>
              <a:ext cx="1440160" cy="91440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6876256" y="3274028"/>
              <a:ext cx="1440160" cy="91440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5436096" y="4188428"/>
              <a:ext cx="1440160" cy="91440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5436096" y="3274028"/>
              <a:ext cx="1440160" cy="91440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3995936" y="3274028"/>
              <a:ext cx="1440160" cy="91440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5436096" y="5102828"/>
              <a:ext cx="1440160" cy="91440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1" name="TextovéPole 30"/>
          <p:cNvSpPr txBox="1"/>
          <p:nvPr/>
        </p:nvSpPr>
        <p:spPr>
          <a:xfrm>
            <a:off x="6485772" y="2407242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SÍŤ KVÁDRU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98469" y="5868294"/>
            <a:ext cx="55446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Podstavu kvádru tvoří čtverec nebo obdélník.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4443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837253" y="116632"/>
            <a:ext cx="7835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Vyber sítě, podle kterých sestavíš kvádr.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grpSp>
        <p:nvGrpSpPr>
          <p:cNvPr id="15" name="Skupina 14"/>
          <p:cNvGrpSpPr/>
          <p:nvPr/>
        </p:nvGrpSpPr>
        <p:grpSpPr>
          <a:xfrm>
            <a:off x="421599" y="698471"/>
            <a:ext cx="8521758" cy="4851225"/>
            <a:chOff x="421599" y="698471"/>
            <a:chExt cx="8521758" cy="4851225"/>
          </a:xfrm>
        </p:grpSpPr>
        <p:grpSp>
          <p:nvGrpSpPr>
            <p:cNvPr id="8" name="Skupina 7"/>
            <p:cNvGrpSpPr/>
            <p:nvPr/>
          </p:nvGrpSpPr>
          <p:grpSpPr>
            <a:xfrm rot="5400000">
              <a:off x="5652017" y="548200"/>
              <a:ext cx="3141070" cy="3441611"/>
              <a:chOff x="2123728" y="1146448"/>
              <a:chExt cx="3654330" cy="2743200"/>
            </a:xfrm>
          </p:grpSpPr>
          <p:sp>
            <p:nvSpPr>
              <p:cNvPr id="2" name="Obdélník 1"/>
              <p:cNvSpPr/>
              <p:nvPr/>
            </p:nvSpPr>
            <p:spPr>
              <a:xfrm>
                <a:off x="2123728" y="2060848"/>
                <a:ext cx="914400" cy="91440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" name="Obdélník 2"/>
              <p:cNvSpPr/>
              <p:nvPr/>
            </p:nvSpPr>
            <p:spPr>
              <a:xfrm>
                <a:off x="3038128" y="2060848"/>
                <a:ext cx="914400" cy="91440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" name="Obdélník 3"/>
              <p:cNvSpPr/>
              <p:nvPr/>
            </p:nvSpPr>
            <p:spPr>
              <a:xfrm>
                <a:off x="3952528" y="2060848"/>
                <a:ext cx="914400" cy="91440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Obdélník 4"/>
              <p:cNvSpPr/>
              <p:nvPr/>
            </p:nvSpPr>
            <p:spPr>
              <a:xfrm>
                <a:off x="4863658" y="2060848"/>
                <a:ext cx="914400" cy="91440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" name="Obdélník 5"/>
              <p:cNvSpPr/>
              <p:nvPr/>
            </p:nvSpPr>
            <p:spPr>
              <a:xfrm>
                <a:off x="3038128" y="2975248"/>
                <a:ext cx="914400" cy="91440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" name="Obdélník 6"/>
              <p:cNvSpPr/>
              <p:nvPr/>
            </p:nvSpPr>
            <p:spPr>
              <a:xfrm>
                <a:off x="3038128" y="1146448"/>
                <a:ext cx="914400" cy="91440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rgbClr val="FF0000"/>
                  </a:solidFill>
                </a:endParaRPr>
              </a:p>
            </p:txBody>
          </p:sp>
        </p:grpSp>
        <p:grpSp>
          <p:nvGrpSpPr>
            <p:cNvPr id="10" name="Skupina 9"/>
            <p:cNvGrpSpPr/>
            <p:nvPr/>
          </p:nvGrpSpPr>
          <p:grpSpPr>
            <a:xfrm>
              <a:off x="421599" y="908720"/>
              <a:ext cx="2488328" cy="3282517"/>
              <a:chOff x="4755165" y="1432360"/>
              <a:chExt cx="3619564" cy="3840428"/>
            </a:xfrm>
          </p:grpSpPr>
          <p:sp>
            <p:nvSpPr>
              <p:cNvPr id="16" name="Obdélník 15"/>
              <p:cNvSpPr/>
              <p:nvPr/>
            </p:nvSpPr>
            <p:spPr>
              <a:xfrm>
                <a:off x="4755165" y="2392467"/>
                <a:ext cx="905701" cy="960107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Obdélník 16"/>
              <p:cNvSpPr/>
              <p:nvPr/>
            </p:nvSpPr>
            <p:spPr>
              <a:xfrm>
                <a:off x="5660866" y="2392467"/>
                <a:ext cx="905701" cy="960107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Obdélník 17"/>
              <p:cNvSpPr/>
              <p:nvPr/>
            </p:nvSpPr>
            <p:spPr>
              <a:xfrm>
                <a:off x="6566566" y="2392467"/>
                <a:ext cx="905701" cy="960107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" name="Obdélník 18"/>
              <p:cNvSpPr/>
              <p:nvPr/>
            </p:nvSpPr>
            <p:spPr>
              <a:xfrm>
                <a:off x="7469028" y="2392467"/>
                <a:ext cx="905701" cy="960107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Obdélník 19"/>
              <p:cNvSpPr/>
              <p:nvPr/>
            </p:nvSpPr>
            <p:spPr>
              <a:xfrm>
                <a:off x="5660866" y="3352574"/>
                <a:ext cx="905701" cy="960107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>
                <a:off x="5660866" y="1432360"/>
                <a:ext cx="905701" cy="960107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33" name="Obdélník 32"/>
              <p:cNvSpPr/>
              <p:nvPr/>
            </p:nvSpPr>
            <p:spPr>
              <a:xfrm>
                <a:off x="5660866" y="4312681"/>
                <a:ext cx="905701" cy="960107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" name="Skupina 10"/>
            <p:cNvGrpSpPr/>
            <p:nvPr/>
          </p:nvGrpSpPr>
          <p:grpSpPr>
            <a:xfrm>
              <a:off x="2378610" y="2870475"/>
              <a:ext cx="3894321" cy="2679221"/>
              <a:chOff x="2894829" y="3347649"/>
              <a:chExt cx="2216229" cy="2415764"/>
            </a:xfrm>
          </p:grpSpPr>
          <p:sp>
            <p:nvSpPr>
              <p:cNvPr id="35" name="Obdélník 34"/>
              <p:cNvSpPr/>
              <p:nvPr/>
            </p:nvSpPr>
            <p:spPr>
              <a:xfrm>
                <a:off x="2894829" y="4152904"/>
                <a:ext cx="738743" cy="805255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Obdélník 35"/>
              <p:cNvSpPr/>
              <p:nvPr/>
            </p:nvSpPr>
            <p:spPr>
              <a:xfrm>
                <a:off x="3633572" y="4152904"/>
                <a:ext cx="738743" cy="805255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Obdélník 36"/>
              <p:cNvSpPr/>
              <p:nvPr/>
            </p:nvSpPr>
            <p:spPr>
              <a:xfrm>
                <a:off x="4372315" y="4152904"/>
                <a:ext cx="738743" cy="805255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3633572" y="4958158"/>
                <a:ext cx="738743" cy="805255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Obdélník 39"/>
              <p:cNvSpPr/>
              <p:nvPr/>
            </p:nvSpPr>
            <p:spPr>
              <a:xfrm>
                <a:off x="3633572" y="3347649"/>
                <a:ext cx="738743" cy="805255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rgbClr val="FF0000"/>
                  </a:solidFill>
                </a:endParaRPr>
              </a:p>
            </p:txBody>
          </p:sp>
        </p:grpSp>
      </p:grpSp>
      <p:grpSp>
        <p:nvGrpSpPr>
          <p:cNvPr id="21" name="Skupina 20"/>
          <p:cNvGrpSpPr/>
          <p:nvPr/>
        </p:nvGrpSpPr>
        <p:grpSpPr>
          <a:xfrm>
            <a:off x="1071893" y="6105297"/>
            <a:ext cx="7332174" cy="590729"/>
            <a:chOff x="1071893" y="6105297"/>
            <a:chExt cx="7332174" cy="590729"/>
          </a:xfrm>
        </p:grpSpPr>
        <p:sp>
          <p:nvSpPr>
            <p:cNvPr id="13" name="TextovéPole 12"/>
            <p:cNvSpPr txBox="1"/>
            <p:nvPr/>
          </p:nvSpPr>
          <p:spPr>
            <a:xfrm>
              <a:off x="7536522" y="6105297"/>
              <a:ext cx="86754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schemeClr val="accent5">
                      <a:lumMod val="75000"/>
                    </a:schemeClr>
                  </a:solidFill>
                </a:rPr>
                <a:t>ANO</a:t>
              </a:r>
              <a:endParaRPr lang="cs-CZ" sz="2800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1071893" y="6105297"/>
              <a:ext cx="60625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schemeClr val="accent5">
                      <a:lumMod val="75000"/>
                    </a:schemeClr>
                  </a:solidFill>
                </a:rPr>
                <a:t>NE</a:t>
              </a:r>
              <a:endParaRPr lang="cs-CZ" sz="2800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4022643" y="6172806"/>
              <a:ext cx="60625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schemeClr val="accent5">
                      <a:lumMod val="75000"/>
                    </a:schemeClr>
                  </a:solidFill>
                </a:rPr>
                <a:t>NE</a:t>
              </a:r>
              <a:endParaRPr lang="cs-CZ" sz="2800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173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620687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ČTYŘBOKÝ JEHLAN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27" name="Skupina 26"/>
          <p:cNvGrpSpPr/>
          <p:nvPr/>
        </p:nvGrpSpPr>
        <p:grpSpPr>
          <a:xfrm>
            <a:off x="509895" y="1559405"/>
            <a:ext cx="7874918" cy="4665713"/>
            <a:chOff x="509895" y="1559405"/>
            <a:chExt cx="7874918" cy="4665713"/>
          </a:xfrm>
        </p:grpSpPr>
        <p:pic>
          <p:nvPicPr>
            <p:cNvPr id="1026" name="Picture 2" descr="C:\Users\Admin\Desktop\TĚLESA\P1060058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6200000">
              <a:off x="2356669" y="2160598"/>
              <a:ext cx="3703191" cy="33596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4" name="Přímá spojnice 3"/>
            <p:cNvCxnSpPr/>
            <p:nvPr/>
          </p:nvCxnSpPr>
          <p:spPr>
            <a:xfrm flipH="1" flipV="1">
              <a:off x="1907704" y="4221088"/>
              <a:ext cx="1800200" cy="72008"/>
            </a:xfrm>
            <a:prstGeom prst="line">
              <a:avLst/>
            </a:prstGeom>
            <a:ln w="19050">
              <a:solidFill>
                <a:srgbClr val="FB1BEB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 flipH="1">
              <a:off x="1907704" y="4149080"/>
              <a:ext cx="2556284" cy="72008"/>
            </a:xfrm>
            <a:prstGeom prst="line">
              <a:avLst/>
            </a:prstGeom>
            <a:ln w="19050">
              <a:solidFill>
                <a:srgbClr val="FB1BEB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539552" y="4221088"/>
              <a:ext cx="947695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6">
                      <a:lumMod val="75000"/>
                    </a:schemeClr>
                  </a:solidFill>
                </a:rPr>
                <a:t>STĚNY</a:t>
              </a:r>
            </a:p>
            <a:p>
              <a:r>
                <a:rPr lang="cs-CZ" sz="2000" b="1" dirty="0">
                  <a:solidFill>
                    <a:schemeClr val="accent6">
                      <a:lumMod val="75000"/>
                    </a:schemeClr>
                  </a:solidFill>
                </a:rPr>
                <a:t> </a:t>
              </a:r>
              <a:r>
                <a:rPr lang="cs-CZ" sz="2000" b="1" dirty="0" smtClean="0">
                  <a:solidFill>
                    <a:schemeClr val="accent6">
                      <a:lumMod val="75000"/>
                    </a:schemeClr>
                  </a:solidFill>
                </a:rPr>
                <a:t>  4</a:t>
              </a:r>
              <a:endParaRPr lang="cs-CZ" sz="2000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cxnSp>
          <p:nvCxnSpPr>
            <p:cNvPr id="10" name="Přímá spojnice 9"/>
            <p:cNvCxnSpPr/>
            <p:nvPr/>
          </p:nvCxnSpPr>
          <p:spPr>
            <a:xfrm flipV="1">
              <a:off x="4043452" y="1988840"/>
              <a:ext cx="3048828" cy="281935"/>
            </a:xfrm>
            <a:prstGeom prst="line">
              <a:avLst/>
            </a:prstGeom>
            <a:ln w="19050">
              <a:solidFill>
                <a:srgbClr val="FB1BEB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flipV="1">
              <a:off x="4965041" y="1988840"/>
              <a:ext cx="2088232" cy="2088232"/>
            </a:xfrm>
            <a:prstGeom prst="line">
              <a:avLst/>
            </a:prstGeom>
            <a:ln w="19050">
              <a:solidFill>
                <a:srgbClr val="FB1BEB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TextovéPole 12"/>
            <p:cNvSpPr txBox="1"/>
            <p:nvPr/>
          </p:nvSpPr>
          <p:spPr>
            <a:xfrm>
              <a:off x="7092280" y="1686836"/>
              <a:ext cx="1292533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000" b="1" dirty="0" smtClean="0">
                  <a:solidFill>
                    <a:schemeClr val="accent6">
                      <a:lumMod val="75000"/>
                    </a:schemeClr>
                  </a:solidFill>
                </a:rPr>
                <a:t>VRCHOLY</a:t>
              </a:r>
            </a:p>
            <a:p>
              <a:pPr algn="ctr"/>
              <a:r>
                <a:rPr lang="cs-CZ" sz="2000" b="1" dirty="0">
                  <a:solidFill>
                    <a:schemeClr val="accent6">
                      <a:lumMod val="75000"/>
                    </a:schemeClr>
                  </a:solidFill>
                </a:rPr>
                <a:t> </a:t>
              </a:r>
              <a:r>
                <a:rPr lang="cs-CZ" sz="2000" b="1" dirty="0" smtClean="0">
                  <a:solidFill>
                    <a:schemeClr val="accent6">
                      <a:lumMod val="75000"/>
                    </a:schemeClr>
                  </a:solidFill>
                </a:rPr>
                <a:t>   5</a:t>
              </a:r>
              <a:endParaRPr lang="cs-CZ" sz="2000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cxnSp>
          <p:nvCxnSpPr>
            <p:cNvPr id="15" name="Přímá spojnice 14"/>
            <p:cNvCxnSpPr/>
            <p:nvPr/>
          </p:nvCxnSpPr>
          <p:spPr>
            <a:xfrm>
              <a:off x="4463988" y="4575031"/>
              <a:ext cx="0" cy="798185"/>
            </a:xfrm>
            <a:prstGeom prst="line">
              <a:avLst/>
            </a:prstGeom>
            <a:ln w="19050">
              <a:solidFill>
                <a:srgbClr val="FB1BEB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TextovéPole 15"/>
            <p:cNvSpPr txBox="1"/>
            <p:nvPr/>
          </p:nvSpPr>
          <p:spPr>
            <a:xfrm>
              <a:off x="4043452" y="5517232"/>
              <a:ext cx="13902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000" b="1" dirty="0" smtClean="0">
                  <a:solidFill>
                    <a:schemeClr val="accent6">
                      <a:lumMod val="75000"/>
                    </a:schemeClr>
                  </a:solidFill>
                </a:rPr>
                <a:t>PODSTAVA</a:t>
              </a:r>
            </a:p>
            <a:p>
              <a:pPr algn="ctr"/>
              <a:r>
                <a:rPr lang="cs-CZ" sz="2000" b="1" dirty="0">
                  <a:solidFill>
                    <a:schemeClr val="accent6">
                      <a:lumMod val="75000"/>
                    </a:schemeClr>
                  </a:solidFill>
                </a:rPr>
                <a:t> 1</a:t>
              </a:r>
            </a:p>
          </p:txBody>
        </p:sp>
        <p:cxnSp>
          <p:nvCxnSpPr>
            <p:cNvPr id="18" name="Přímá spojnice 17"/>
            <p:cNvCxnSpPr/>
            <p:nvPr/>
          </p:nvCxnSpPr>
          <p:spPr>
            <a:xfrm flipH="1" flipV="1">
              <a:off x="1248610" y="2379498"/>
              <a:ext cx="2099254" cy="1048157"/>
            </a:xfrm>
            <a:prstGeom prst="line">
              <a:avLst/>
            </a:prstGeom>
            <a:ln w="19050">
              <a:solidFill>
                <a:srgbClr val="FB1BEB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flipH="1" flipV="1">
              <a:off x="1259632" y="2394722"/>
              <a:ext cx="2783820" cy="1032933"/>
            </a:xfrm>
            <a:prstGeom prst="line">
              <a:avLst/>
            </a:prstGeom>
            <a:ln w="19050">
              <a:solidFill>
                <a:srgbClr val="FB1BEB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TextovéPole 20"/>
            <p:cNvSpPr txBox="1"/>
            <p:nvPr/>
          </p:nvSpPr>
          <p:spPr>
            <a:xfrm>
              <a:off x="509895" y="1559405"/>
              <a:ext cx="1007007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6">
                      <a:lumMod val="75000"/>
                    </a:schemeClr>
                  </a:solidFill>
                </a:rPr>
                <a:t>HRANY</a:t>
              </a:r>
            </a:p>
            <a:p>
              <a:r>
                <a:rPr lang="cs-CZ" sz="2000" b="1" dirty="0">
                  <a:solidFill>
                    <a:schemeClr val="accent6">
                      <a:lumMod val="75000"/>
                    </a:schemeClr>
                  </a:solidFill>
                </a:rPr>
                <a:t> </a:t>
              </a:r>
              <a:r>
                <a:rPr lang="cs-CZ" sz="2000" b="1" dirty="0" smtClean="0">
                  <a:solidFill>
                    <a:schemeClr val="accent6">
                      <a:lumMod val="75000"/>
                    </a:schemeClr>
                  </a:solidFill>
                </a:rPr>
                <a:t>   8</a:t>
              </a:r>
              <a:endParaRPr lang="cs-CZ" sz="2000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94071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Skupina 9"/>
          <p:cNvGrpSpPr/>
          <p:nvPr/>
        </p:nvGrpSpPr>
        <p:grpSpPr>
          <a:xfrm>
            <a:off x="221110" y="1091080"/>
            <a:ext cx="4303748" cy="4076844"/>
            <a:chOff x="3076564" y="1449513"/>
            <a:chExt cx="4303748" cy="4076844"/>
          </a:xfrm>
        </p:grpSpPr>
        <p:sp>
          <p:nvSpPr>
            <p:cNvPr id="2" name="Obdélník 1"/>
            <p:cNvSpPr/>
            <p:nvPr/>
          </p:nvSpPr>
          <p:spPr>
            <a:xfrm>
              <a:off x="4511147" y="2817665"/>
              <a:ext cx="1434583" cy="1368152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Rovnoramenný trojúhelník 2"/>
            <p:cNvSpPr/>
            <p:nvPr/>
          </p:nvSpPr>
          <p:spPr>
            <a:xfrm>
              <a:off x="4511146" y="1449513"/>
              <a:ext cx="1434583" cy="1368152"/>
            </a:xfrm>
            <a:prstGeom prst="triangle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Rovnoramenný trojúhelník 3"/>
            <p:cNvSpPr/>
            <p:nvPr/>
          </p:nvSpPr>
          <p:spPr>
            <a:xfrm rot="5400000">
              <a:off x="5978945" y="2775418"/>
              <a:ext cx="1368152" cy="1434583"/>
            </a:xfrm>
            <a:prstGeom prst="triangle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Rovnoramenný trojúhelník 4"/>
            <p:cNvSpPr/>
            <p:nvPr/>
          </p:nvSpPr>
          <p:spPr>
            <a:xfrm rot="10800000">
              <a:off x="4524859" y="4158205"/>
              <a:ext cx="1434583" cy="1368152"/>
            </a:xfrm>
            <a:prstGeom prst="triangle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Rovnoramenný trojúhelník 5"/>
            <p:cNvSpPr/>
            <p:nvPr/>
          </p:nvSpPr>
          <p:spPr>
            <a:xfrm rot="16200000">
              <a:off x="3109780" y="2756837"/>
              <a:ext cx="1368152" cy="1434583"/>
            </a:xfrm>
            <a:prstGeom prst="triangle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423667" y="876918"/>
            <a:ext cx="3088719" cy="3166457"/>
            <a:chOff x="5423667" y="876918"/>
            <a:chExt cx="3088719" cy="3166457"/>
          </a:xfrm>
        </p:grpSpPr>
        <p:sp>
          <p:nvSpPr>
            <p:cNvPr id="8" name="Rovnoramenný trojúhelník 7"/>
            <p:cNvSpPr/>
            <p:nvPr/>
          </p:nvSpPr>
          <p:spPr>
            <a:xfrm rot="18283362">
              <a:off x="5977664" y="1856125"/>
              <a:ext cx="1434583" cy="1368152"/>
            </a:xfrm>
            <a:prstGeom prst="triangle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 rot="18270266">
              <a:off x="7111018" y="2642008"/>
              <a:ext cx="1434583" cy="1368152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Rovnoramenný trojúhelník 11"/>
            <p:cNvSpPr/>
            <p:nvPr/>
          </p:nvSpPr>
          <p:spPr>
            <a:xfrm rot="14913614">
              <a:off x="6049566" y="1256589"/>
              <a:ext cx="1434583" cy="1368152"/>
            </a:xfrm>
            <a:prstGeom prst="triangle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Rovnoramenný trojúhelník 12"/>
            <p:cNvSpPr/>
            <p:nvPr/>
          </p:nvSpPr>
          <p:spPr>
            <a:xfrm rot="11584550">
              <a:off x="5575534" y="876918"/>
              <a:ext cx="1434583" cy="1368152"/>
            </a:xfrm>
            <a:prstGeom prst="triangle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Rovnoramenný trojúhelník 13"/>
            <p:cNvSpPr/>
            <p:nvPr/>
          </p:nvSpPr>
          <p:spPr>
            <a:xfrm>
              <a:off x="5423667" y="2146709"/>
              <a:ext cx="1434583" cy="1368152"/>
            </a:xfrm>
            <a:prstGeom prst="triangle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6" name="TextovéPole 15"/>
          <p:cNvSpPr txBox="1"/>
          <p:nvPr/>
        </p:nvSpPr>
        <p:spPr>
          <a:xfrm>
            <a:off x="2699792" y="5373216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SÍŤ ČTYŘBOKÉHO JEHLANU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61132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7784" y="620688"/>
            <a:ext cx="39246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CO JE TO POVRCH ?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700808"/>
            <a:ext cx="7416824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</a:t>
            </a:r>
            <a:r>
              <a:rPr lang="cs-CZ" sz="2800" dirty="0" smtClean="0"/>
              <a:t> je součet obsahů všech stěn tělesa. Označuje se velkým písmenem 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800" dirty="0" smtClean="0"/>
              <a:t> a vyjadřuje se ve  čtverečních jednotkách.</a:t>
            </a:r>
            <a:endParaRPr lang="cs-CZ" sz="2800" dirty="0"/>
          </a:p>
        </p:txBody>
      </p:sp>
      <p:grpSp>
        <p:nvGrpSpPr>
          <p:cNvPr id="24" name="Skupina 23"/>
          <p:cNvGrpSpPr/>
          <p:nvPr/>
        </p:nvGrpSpPr>
        <p:grpSpPr>
          <a:xfrm>
            <a:off x="2781031" y="3892406"/>
            <a:ext cx="2520280" cy="2427618"/>
            <a:chOff x="1115616" y="4077072"/>
            <a:chExt cx="2520280" cy="2427618"/>
          </a:xfrm>
        </p:grpSpPr>
        <p:sp>
          <p:nvSpPr>
            <p:cNvPr id="4" name="Krychle 3"/>
            <p:cNvSpPr/>
            <p:nvPr/>
          </p:nvSpPr>
          <p:spPr>
            <a:xfrm>
              <a:off x="1115616" y="4077072"/>
              <a:ext cx="2520280" cy="2368280"/>
            </a:xfrm>
            <a:prstGeom prst="cube">
              <a:avLst/>
            </a:prstGeom>
            <a:solidFill>
              <a:schemeClr val="accent6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cxnSp>
          <p:nvCxnSpPr>
            <p:cNvPr id="6" name="Přímá spojnice 5"/>
            <p:cNvCxnSpPr/>
            <p:nvPr/>
          </p:nvCxnSpPr>
          <p:spPr>
            <a:xfrm>
              <a:off x="1706960" y="4099876"/>
              <a:ext cx="0" cy="172819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 flipV="1">
              <a:off x="1133631" y="5828068"/>
              <a:ext cx="573329" cy="61458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 flipV="1">
              <a:off x="1706960" y="5828068"/>
              <a:ext cx="1928936" cy="2280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TextovéPole 17"/>
            <p:cNvSpPr txBox="1"/>
            <p:nvPr/>
          </p:nvSpPr>
          <p:spPr>
            <a:xfrm>
              <a:off x="2375756" y="4099876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</a:t>
              </a:r>
              <a:endParaRPr lang="cs-CZ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3194617" y="5076546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</a:t>
              </a:r>
              <a:endParaRPr lang="cs-CZ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2529003" y="6135358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4</a:t>
              </a:r>
              <a:endParaRPr lang="cs-CZ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1267048" y="5044280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</a:t>
              </a:r>
              <a:endParaRPr lang="cs-CZ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2474537" y="5445878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6</a:t>
              </a:r>
              <a:endParaRPr lang="cs-CZ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1793264" y="4779306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5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519282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179512" y="839757"/>
            <a:ext cx="3888432" cy="2880320"/>
            <a:chOff x="2123728" y="1146448"/>
            <a:chExt cx="3654330" cy="2743200"/>
          </a:xfrm>
        </p:grpSpPr>
        <p:sp>
          <p:nvSpPr>
            <p:cNvPr id="2" name="Obdélník 1"/>
            <p:cNvSpPr/>
            <p:nvPr/>
          </p:nvSpPr>
          <p:spPr>
            <a:xfrm>
              <a:off x="2123728" y="2060848"/>
              <a:ext cx="914400" cy="9144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Obdélník 2"/>
            <p:cNvSpPr/>
            <p:nvPr/>
          </p:nvSpPr>
          <p:spPr>
            <a:xfrm>
              <a:off x="3038128" y="2060848"/>
              <a:ext cx="914400" cy="9144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bdélník 3"/>
            <p:cNvSpPr/>
            <p:nvPr/>
          </p:nvSpPr>
          <p:spPr>
            <a:xfrm>
              <a:off x="3952528" y="2060848"/>
              <a:ext cx="914400" cy="9144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4863658" y="2060848"/>
              <a:ext cx="914400" cy="9144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3038128" y="2975248"/>
              <a:ext cx="914400" cy="9144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3038128" y="1146448"/>
              <a:ext cx="914400" cy="9144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rgbClr val="FF0000"/>
                  </a:solidFill>
                </a:rPr>
                <a:t>1</a:t>
              </a:r>
              <a:endParaRPr lang="cs-CZ" dirty="0">
                <a:solidFill>
                  <a:srgbClr val="FF0000"/>
                </a:solidFill>
              </a:endParaRPr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3616993" y="143053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211960" y="197368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2458710" y="2158350"/>
            <a:ext cx="3064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59507" y="2095251"/>
            <a:ext cx="3064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485732" y="2158350"/>
            <a:ext cx="3064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485732" y="3059668"/>
            <a:ext cx="3064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6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310499" y="2158350"/>
            <a:ext cx="3064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793315" y="578147"/>
            <a:ext cx="38111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 KRYCHLE</a:t>
            </a:r>
            <a:endParaRPr lang="cs-CZ" sz="32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152490" y="4437112"/>
            <a:ext cx="255550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– délky strany</a:t>
            </a:r>
          </a:p>
          <a:p>
            <a:r>
              <a:rPr lang="cs-CZ" dirty="0" smtClean="0"/>
              <a:t>S – obsah stěny krychle</a:t>
            </a:r>
          </a:p>
          <a:p>
            <a:r>
              <a:rPr lang="cs-CZ" dirty="0" smtClean="0"/>
              <a:t>P – povrch krychle 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435266" y="3181468"/>
            <a:ext cx="252723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P = 6 x S</a:t>
            </a:r>
          </a:p>
          <a:p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P = 6 x a x </a:t>
            </a:r>
            <a:r>
              <a:rPr lang="cs-CZ" sz="3200" b="1" dirty="0">
                <a:solidFill>
                  <a:schemeClr val="accent5">
                    <a:lumMod val="75000"/>
                  </a:schemeClr>
                </a:solidFill>
              </a:rPr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val="2520168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395536" y="238717"/>
            <a:ext cx="33346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POVRCH KVÁDRU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198266" y="426544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115616" y="5445224"/>
            <a:ext cx="672966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P = 2 x (a x b) + 2 x (a x c) + 2 x (b x c)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P = S</a:t>
            </a:r>
            <a:r>
              <a:rPr lang="cs-CZ" sz="1100" b="1" dirty="0" smtClean="0">
                <a:solidFill>
                  <a:srgbClr val="C00000"/>
                </a:solidFill>
              </a:rPr>
              <a:t>1 </a:t>
            </a:r>
            <a:r>
              <a:rPr lang="cs-CZ" sz="2800" b="1" dirty="0" smtClean="0">
                <a:solidFill>
                  <a:srgbClr val="C00000"/>
                </a:solidFill>
              </a:rPr>
              <a:t>+ S</a:t>
            </a:r>
            <a:r>
              <a:rPr lang="cs-CZ" sz="1100" b="1" dirty="0" smtClean="0">
                <a:solidFill>
                  <a:srgbClr val="C00000"/>
                </a:solidFill>
              </a:rPr>
              <a:t>2 </a:t>
            </a:r>
            <a:r>
              <a:rPr lang="cs-CZ" sz="2800" b="1" dirty="0" smtClean="0">
                <a:solidFill>
                  <a:srgbClr val="C00000"/>
                </a:solidFill>
              </a:rPr>
              <a:t>+ S</a:t>
            </a:r>
            <a:r>
              <a:rPr lang="cs-CZ" sz="1100" b="1" dirty="0" smtClean="0">
                <a:solidFill>
                  <a:srgbClr val="C00000"/>
                </a:solidFill>
              </a:rPr>
              <a:t>3</a:t>
            </a:r>
            <a:endParaRPr lang="cs-CZ" sz="2800" b="1" dirty="0">
              <a:solidFill>
                <a:srgbClr val="C00000"/>
              </a:solidFill>
            </a:endParaRPr>
          </a:p>
        </p:txBody>
      </p:sp>
      <p:grpSp>
        <p:nvGrpSpPr>
          <p:cNvPr id="51" name="Skupina 50"/>
          <p:cNvGrpSpPr/>
          <p:nvPr/>
        </p:nvGrpSpPr>
        <p:grpSpPr>
          <a:xfrm>
            <a:off x="765766" y="995480"/>
            <a:ext cx="4531909" cy="4009137"/>
            <a:chOff x="1187624" y="1180355"/>
            <a:chExt cx="4531909" cy="4009137"/>
          </a:xfrm>
        </p:grpSpPr>
        <p:grpSp>
          <p:nvGrpSpPr>
            <p:cNvPr id="44" name="Skupina 43"/>
            <p:cNvGrpSpPr/>
            <p:nvPr/>
          </p:nvGrpSpPr>
          <p:grpSpPr>
            <a:xfrm>
              <a:off x="1187624" y="1180355"/>
              <a:ext cx="4531909" cy="4009137"/>
              <a:chOff x="1758329" y="1180355"/>
              <a:chExt cx="3961204" cy="4009137"/>
            </a:xfrm>
          </p:grpSpPr>
          <p:sp>
            <p:nvSpPr>
              <p:cNvPr id="21" name="Obdélník 20"/>
              <p:cNvSpPr/>
              <p:nvPr/>
            </p:nvSpPr>
            <p:spPr>
              <a:xfrm rot="5400000">
                <a:off x="1812267" y="2721806"/>
                <a:ext cx="1415627" cy="914400"/>
              </a:xfrm>
              <a:prstGeom prst="rect">
                <a:avLst/>
              </a:prstGeom>
              <a:solidFill>
                <a:schemeClr val="accent3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Obdélník 23"/>
              <p:cNvSpPr/>
              <p:nvPr/>
            </p:nvSpPr>
            <p:spPr>
              <a:xfrm rot="5400000">
                <a:off x="3479613" y="2721806"/>
                <a:ext cx="1415627" cy="914400"/>
              </a:xfrm>
              <a:prstGeom prst="rect">
                <a:avLst/>
              </a:prstGeom>
              <a:solidFill>
                <a:schemeClr val="accent3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Obdélník 24"/>
              <p:cNvSpPr/>
              <p:nvPr/>
            </p:nvSpPr>
            <p:spPr>
              <a:xfrm rot="5400000">
                <a:off x="2637859" y="2801561"/>
                <a:ext cx="1422733" cy="76200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 rot="5400000">
                <a:off x="4314260" y="2794454"/>
                <a:ext cx="1422733" cy="76200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" name="TextovéPole 26"/>
              <p:cNvSpPr txBox="1"/>
              <p:nvPr/>
            </p:nvSpPr>
            <p:spPr>
              <a:xfrm>
                <a:off x="2363092" y="3901651"/>
                <a:ext cx="30649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28" name="TextovéPole 27"/>
              <p:cNvSpPr txBox="1"/>
              <p:nvPr/>
            </p:nvSpPr>
            <p:spPr>
              <a:xfrm>
                <a:off x="1758329" y="3050908"/>
                <a:ext cx="31290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b</a:t>
                </a:r>
                <a:endParaRPr lang="cs-CZ" dirty="0"/>
              </a:p>
            </p:txBody>
          </p:sp>
          <p:sp>
            <p:nvSpPr>
              <p:cNvPr id="29" name="TextovéPole 28"/>
              <p:cNvSpPr txBox="1"/>
              <p:nvPr/>
            </p:nvSpPr>
            <p:spPr>
              <a:xfrm>
                <a:off x="3199985" y="4820160"/>
                <a:ext cx="2984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c</a:t>
                </a:r>
                <a:endParaRPr lang="cs-CZ" dirty="0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2968224" y="1549687"/>
                <a:ext cx="762002" cy="914400"/>
              </a:xfrm>
              <a:prstGeom prst="rect">
                <a:avLst/>
              </a:prstGeom>
              <a:solidFill>
                <a:srgbClr val="FB1BEB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2968226" y="3893928"/>
                <a:ext cx="762002" cy="914400"/>
              </a:xfrm>
              <a:prstGeom prst="rect">
                <a:avLst/>
              </a:prstGeom>
              <a:solidFill>
                <a:srgbClr val="FB1BEB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TextovéPole 32"/>
              <p:cNvSpPr txBox="1"/>
              <p:nvPr/>
            </p:nvSpPr>
            <p:spPr>
              <a:xfrm>
                <a:off x="4034179" y="2094755"/>
                <a:ext cx="30649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32" name="TextovéPole 31"/>
              <p:cNvSpPr txBox="1"/>
              <p:nvPr/>
            </p:nvSpPr>
            <p:spPr>
              <a:xfrm>
                <a:off x="2364539" y="2094755"/>
                <a:ext cx="30649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34" name="TextovéPole 33"/>
              <p:cNvSpPr txBox="1"/>
              <p:nvPr/>
            </p:nvSpPr>
            <p:spPr>
              <a:xfrm>
                <a:off x="4034179" y="3907192"/>
                <a:ext cx="30649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35" name="TextovéPole 34"/>
              <p:cNvSpPr txBox="1"/>
              <p:nvPr/>
            </p:nvSpPr>
            <p:spPr>
              <a:xfrm>
                <a:off x="2655318" y="3063793"/>
                <a:ext cx="31290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b</a:t>
                </a:r>
                <a:endParaRPr lang="cs-CZ" dirty="0"/>
              </a:p>
            </p:txBody>
          </p:sp>
          <p:sp>
            <p:nvSpPr>
              <p:cNvPr id="36" name="TextovéPole 35"/>
              <p:cNvSpPr txBox="1"/>
              <p:nvPr/>
            </p:nvSpPr>
            <p:spPr>
              <a:xfrm>
                <a:off x="3721273" y="3063793"/>
                <a:ext cx="31290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b</a:t>
                </a:r>
                <a:endParaRPr lang="cs-CZ" dirty="0"/>
              </a:p>
            </p:txBody>
          </p:sp>
          <p:sp>
            <p:nvSpPr>
              <p:cNvPr id="37" name="TextovéPole 36"/>
              <p:cNvSpPr txBox="1"/>
              <p:nvPr/>
            </p:nvSpPr>
            <p:spPr>
              <a:xfrm>
                <a:off x="4629325" y="3036084"/>
                <a:ext cx="31290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b</a:t>
                </a:r>
                <a:endParaRPr lang="cs-CZ" dirty="0"/>
              </a:p>
            </p:txBody>
          </p:sp>
          <p:sp>
            <p:nvSpPr>
              <p:cNvPr id="38" name="TextovéPole 37"/>
              <p:cNvSpPr txBox="1"/>
              <p:nvPr/>
            </p:nvSpPr>
            <p:spPr>
              <a:xfrm>
                <a:off x="5406627" y="3050908"/>
                <a:ext cx="31290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b</a:t>
                </a:r>
                <a:endParaRPr lang="cs-CZ" dirty="0"/>
              </a:p>
            </p:txBody>
          </p:sp>
          <p:sp>
            <p:nvSpPr>
              <p:cNvPr id="39" name="TextovéPole 38"/>
              <p:cNvSpPr txBox="1"/>
              <p:nvPr/>
            </p:nvSpPr>
            <p:spPr>
              <a:xfrm>
                <a:off x="3199985" y="2094755"/>
                <a:ext cx="2984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c</a:t>
                </a:r>
                <a:endParaRPr lang="cs-CZ" dirty="0"/>
              </a:p>
            </p:txBody>
          </p:sp>
          <p:sp>
            <p:nvSpPr>
              <p:cNvPr id="40" name="TextovéPole 39"/>
              <p:cNvSpPr txBox="1"/>
              <p:nvPr/>
            </p:nvSpPr>
            <p:spPr>
              <a:xfrm>
                <a:off x="3220959" y="3532319"/>
                <a:ext cx="2984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c</a:t>
                </a:r>
                <a:endParaRPr lang="cs-CZ" dirty="0"/>
              </a:p>
            </p:txBody>
          </p:sp>
          <p:sp>
            <p:nvSpPr>
              <p:cNvPr id="41" name="TextovéPole 40"/>
              <p:cNvSpPr txBox="1"/>
              <p:nvPr/>
            </p:nvSpPr>
            <p:spPr>
              <a:xfrm>
                <a:off x="3220959" y="1180355"/>
                <a:ext cx="2984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c</a:t>
                </a:r>
                <a:endParaRPr lang="cs-CZ" dirty="0"/>
              </a:p>
            </p:txBody>
          </p:sp>
          <p:sp>
            <p:nvSpPr>
              <p:cNvPr id="42" name="TextovéPole 41"/>
              <p:cNvSpPr txBox="1"/>
              <p:nvPr/>
            </p:nvSpPr>
            <p:spPr>
              <a:xfrm>
                <a:off x="4876386" y="3907192"/>
                <a:ext cx="2984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c</a:t>
                </a:r>
                <a:endParaRPr lang="cs-CZ" dirty="0"/>
              </a:p>
            </p:txBody>
          </p:sp>
          <p:sp>
            <p:nvSpPr>
              <p:cNvPr id="43" name="TextovéPole 42"/>
              <p:cNvSpPr txBox="1"/>
              <p:nvPr/>
            </p:nvSpPr>
            <p:spPr>
              <a:xfrm>
                <a:off x="4876386" y="2094755"/>
                <a:ext cx="2984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c</a:t>
                </a:r>
                <a:endParaRPr lang="cs-CZ" dirty="0"/>
              </a:p>
            </p:txBody>
          </p:sp>
        </p:grpSp>
        <p:sp>
          <p:nvSpPr>
            <p:cNvPr id="46" name="TextovéPole 45"/>
            <p:cNvSpPr txBox="1"/>
            <p:nvPr/>
          </p:nvSpPr>
          <p:spPr>
            <a:xfrm>
              <a:off x="2231825" y="4287820"/>
              <a:ext cx="35065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3443621" y="4287820"/>
              <a:ext cx="35065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2230169" y="1658685"/>
              <a:ext cx="35065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3443621" y="1637555"/>
              <a:ext cx="35065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</p:grpSp>
      <p:sp>
        <p:nvSpPr>
          <p:cNvPr id="50" name="TextovéPole 49"/>
          <p:cNvSpPr txBox="1"/>
          <p:nvPr/>
        </p:nvSpPr>
        <p:spPr>
          <a:xfrm>
            <a:off x="6433057" y="709760"/>
            <a:ext cx="204414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S</a:t>
            </a:r>
            <a:r>
              <a:rPr lang="cs-CZ" sz="1400" b="1" dirty="0" smtClean="0">
                <a:solidFill>
                  <a:schemeClr val="accent3">
                    <a:lumMod val="50000"/>
                  </a:schemeClr>
                </a:solidFill>
              </a:rPr>
              <a:t>1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= a x b</a:t>
            </a:r>
          </a:p>
          <a:p>
            <a:r>
              <a:rPr lang="cs-CZ" sz="3200" b="1" dirty="0" smtClean="0">
                <a:solidFill>
                  <a:srgbClr val="CC0099"/>
                </a:solidFill>
              </a:rPr>
              <a:t>S</a:t>
            </a:r>
            <a:r>
              <a:rPr lang="cs-CZ" sz="1400" b="1" dirty="0" smtClean="0">
                <a:solidFill>
                  <a:srgbClr val="CC0099"/>
                </a:solidFill>
              </a:rPr>
              <a:t>2</a:t>
            </a:r>
            <a:r>
              <a:rPr lang="cs-CZ" sz="3200" b="1" dirty="0" smtClean="0">
                <a:solidFill>
                  <a:srgbClr val="CC0099"/>
                </a:solidFill>
              </a:rPr>
              <a:t> = a x c </a:t>
            </a:r>
          </a:p>
          <a:p>
            <a:r>
              <a:rPr lang="cs-CZ" sz="3200" b="1" dirty="0" smtClean="0">
                <a:solidFill>
                  <a:srgbClr val="0070C0"/>
                </a:solidFill>
              </a:rPr>
              <a:t>S</a:t>
            </a:r>
            <a:r>
              <a:rPr lang="cs-CZ" sz="1400" b="1" dirty="0" smtClean="0">
                <a:solidFill>
                  <a:srgbClr val="0070C0"/>
                </a:solidFill>
              </a:rPr>
              <a:t>3</a:t>
            </a:r>
            <a:r>
              <a:rPr lang="cs-CZ" sz="3200" b="1" dirty="0" smtClean="0">
                <a:solidFill>
                  <a:srgbClr val="0070C0"/>
                </a:solidFill>
              </a:rPr>
              <a:t> = b x c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4049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971600" y="908050"/>
            <a:ext cx="6881756" cy="1631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/>
          </a:p>
          <a:p>
            <a:pPr algn="ctr" eaLnBrk="1" hangingPunct="1"/>
            <a:r>
              <a:rPr lang="cs-CZ" sz="2000" dirty="0"/>
              <a:t>Ing. Hana Adamcová, </a:t>
            </a:r>
            <a:r>
              <a:rPr lang="cs-CZ" sz="2000" dirty="0" smtClean="0"/>
              <a:t>autor, ZŠ a MŠ Liběšice, okres Louny.</a:t>
            </a:r>
          </a:p>
          <a:p>
            <a:pPr algn="ctr" eaLnBrk="1" hangingPunct="1"/>
            <a:r>
              <a:rPr lang="cs-CZ" sz="2000" dirty="0"/>
              <a:t>Zpracováno v programu Microsoft Office 2010</a:t>
            </a:r>
            <a:r>
              <a:rPr lang="cs-CZ" sz="2000" dirty="0" smtClean="0"/>
              <a:t>.</a:t>
            </a:r>
          </a:p>
          <a:p>
            <a:pPr algn="ctr" eaLnBrk="1" hangingPunct="1"/>
            <a:r>
              <a:rPr lang="cs-CZ" sz="2000" dirty="0" smtClean="0"/>
              <a:t>Použité obrázky pocházejí z vlastních zdrojů.</a:t>
            </a:r>
            <a:endParaRPr lang="cs-CZ" sz="2000" dirty="0"/>
          </a:p>
          <a:p>
            <a:pPr algn="ctr" eaLnBrk="1" hangingPunct="1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88338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356</TotalTime>
  <Words>377</Words>
  <Application>Microsoft Office PowerPoint</Application>
  <PresentationFormat>Předvádění na obrazovce (4:3)</PresentationFormat>
  <Paragraphs>116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Aerodynamika</vt:lpstr>
      <vt:lpstr>VY_32_INOVACE_14_ Geometrická tělesa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Geometrická tělesa</dc:title>
  <dc:creator>Hanka</dc:creator>
  <cp:lastModifiedBy>učitelka</cp:lastModifiedBy>
  <cp:revision>50</cp:revision>
  <dcterms:created xsi:type="dcterms:W3CDTF">2011-09-11T16:12:11Z</dcterms:created>
  <dcterms:modified xsi:type="dcterms:W3CDTF">2012-09-25T08:28:38Z</dcterms:modified>
</cp:coreProperties>
</file>