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4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5" d="100"/>
          <a:sy n="65" d="100"/>
        </p:scale>
        <p:origin x="-163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2" d="100"/>
          <a:sy n="52" d="100"/>
        </p:scale>
        <p:origin x="-2832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19B605-A06F-492E-AAFD-A6D6F823AFF5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6A904-596B-4E7E-A678-1AD2F19DA1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339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6A904-596B-4E7E-A678-1AD2F19DA13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učebnicí – žáci doplní věty.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6A904-596B-4E7E-A678-1AD2F19DA13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E6A904-596B-4E7E-A678-1AD2F19DA13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CA140B4-377A-45FD-8991-C577B87A6532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4A5AD34-FA69-4EC0-B632-9E264C696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323528" y="3284984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95536" y="3933056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VY_32_INOVACE_17_Člověk a společnost_8. ročník_SJEDNOCENÍ ITÁLIE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395536" y="4941168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22.03. 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323528" y="5589240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74664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Prezentace je určena žákům 8. ročníku.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Seznamuje je s postupným sjednocením Itálie. Navazuje na neúspěšný pokus o sjednocení v roce 1848. Výkladová část je doplněna </a:t>
            </a:r>
            <a:r>
              <a:rPr lang="cs-CZ" sz="2400" dirty="0" err="1" smtClean="0"/>
              <a:t>slidy</a:t>
            </a:r>
            <a:r>
              <a:rPr lang="cs-CZ" sz="2400" dirty="0" smtClean="0"/>
              <a:t> určenými k procvičení učiva.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Čas: 1 hodina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0" dirty="0" smtClean="0"/>
              <a:t>Sjednocení Itálie</a:t>
            </a:r>
            <a:endParaRPr lang="cs-CZ" sz="66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b/b8/Sanesi_-_La_rivoluzione_di_Palermo-12_gennaio_1848_-_ca._18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284984"/>
            <a:ext cx="4680520" cy="3364125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95455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Co bylo cílem revoluce?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Kdo ovládal sever Itálie?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Kdo ovládal jih Itálie?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Kdo stál v čele revoluce?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Podařilo se cíle revoluce dosáhnout?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Opakování: revoluce 1848 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211960" y="6309320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800" dirty="0" smtClean="0"/>
              <a:t>http://upload.wikimedia.org/wikipedia/commons/b/b8/Sanesi_-_La_rivoluzione_di_Palermo-12_gennaio_1848_-_ca._1850.jpg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/>
              <a:t>Sjednocení severu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Jediným samostatným státem bylo v této době …………………………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Potřebovalo najít spojence v boji proti Habsburkům a Bourbonům.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 roce 1859 došlo k tzv. ………………………… válce.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Sardinie získala podstatnou část …………….. Itálie, Habsburkům zůstalo ……………….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Sjednocení Itálie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Sardinské království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3861048"/>
            <a:ext cx="3278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rakousko-sardinské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4941168"/>
            <a:ext cx="1250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severní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5517232"/>
            <a:ext cx="1534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Benátsko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Giuseppe Garibaldi (1866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56992"/>
            <a:ext cx="2376264" cy="3062196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02627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/>
              <a:t>Sjednocení jihu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1860 G. </a:t>
            </a:r>
            <a:r>
              <a:rPr lang="cs-CZ" sz="2400" dirty="0" err="1" smtClean="0"/>
              <a:t>Garibaldi</a:t>
            </a:r>
            <a:r>
              <a:rPr lang="cs-CZ" sz="2400" dirty="0" smtClean="0"/>
              <a:t> získal pro sardinského krále Sicílii.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Následovalo tažení do jižní Itálie, kde se mu podařilo porazit Bourbony.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1861 bylo vyhlášeno Italské království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1. italským králem se stal Viktor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	 Emanuel I.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6426589" y="6453336"/>
            <a:ext cx="2717411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" dirty="0" smtClean="0"/>
              <a:t>http://cs.wikipedia.org/wiki/Soubor:Giuseppe_Garibaldi_(1866).jpg</a:t>
            </a:r>
            <a:endParaRPr lang="cs-CZ" sz="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3356992"/>
            <a:ext cx="1196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Garibaldi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Z mapy určete, která dvě území nebyla</a:t>
            </a:r>
            <a:br>
              <a:rPr lang="cs-CZ" sz="2400" dirty="0" smtClean="0"/>
            </a:br>
            <a:r>
              <a:rPr lang="cs-CZ" sz="2400" dirty="0" smtClean="0"/>
              <a:t> v roce 1861 začleněna do Itálie</a:t>
            </a:r>
            <a:endParaRPr lang="cs-CZ" sz="2400" dirty="0"/>
          </a:p>
        </p:txBody>
      </p:sp>
      <p:pic>
        <p:nvPicPr>
          <p:cNvPr id="17410" name="Picture 2" descr="File:Italy1816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80728"/>
            <a:ext cx="5086350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6453336"/>
            <a:ext cx="454643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" dirty="0" smtClean="0"/>
              <a:t>Autor: </a:t>
            </a:r>
            <a:r>
              <a:rPr lang="cs-CZ" sz="600" dirty="0" err="1" smtClean="0"/>
              <a:t>MegaMatic</a:t>
            </a:r>
            <a:r>
              <a:rPr lang="cs-CZ" sz="600" dirty="0" smtClean="0"/>
              <a:t>, licence </a:t>
            </a:r>
            <a:r>
              <a:rPr lang="cs-CZ" sz="600" dirty="0" err="1" smtClean="0"/>
              <a:t>Creative</a:t>
            </a:r>
            <a:r>
              <a:rPr lang="cs-CZ" sz="600" dirty="0" smtClean="0"/>
              <a:t> </a:t>
            </a:r>
            <a:r>
              <a:rPr lang="cs-CZ" sz="600" dirty="0" err="1" smtClean="0"/>
              <a:t>Commons</a:t>
            </a:r>
            <a:r>
              <a:rPr lang="cs-CZ" sz="600" dirty="0" smtClean="0"/>
              <a:t>, http://commons.wikimedia.org/wiki/File:Italy1816cs.png?uselang=cs</a:t>
            </a:r>
            <a:endParaRPr lang="cs-CZ" sz="600" dirty="0"/>
          </a:p>
        </p:txBody>
      </p:sp>
      <p:sp>
        <p:nvSpPr>
          <p:cNvPr id="6" name="Elipsa 5"/>
          <p:cNvSpPr/>
          <p:nvPr/>
        </p:nvSpPr>
        <p:spPr>
          <a:xfrm rot="1497338">
            <a:off x="4118749" y="3447103"/>
            <a:ext cx="864096" cy="432048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19914429">
            <a:off x="4118768" y="1374753"/>
            <a:ext cx="864096" cy="432048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Victor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76672"/>
            <a:ext cx="2606390" cy="2736304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332656"/>
            <a:ext cx="8147248" cy="619268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err="1" smtClean="0"/>
              <a:t>Benátsko</a:t>
            </a:r>
            <a:endParaRPr lang="cs-CZ" sz="2400" b="1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1866 došlo k prusko-rakouské válce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Itálie se postavila na stranu Pruska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zisk </a:t>
            </a:r>
            <a:r>
              <a:rPr lang="cs-CZ" sz="2400" dirty="0" err="1" smtClean="0"/>
              <a:t>Benátska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/>
              <a:t>Papežský stát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Papežský stát byl pod ochranou Francie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1870 došlo k prusko-francouzské válce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Francie jako poražený stát nemohla pomoci papeži.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Viktor Emanuel II. ho obsadil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1871 – hlavním městem Itálie se stal Řím.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Papeži byl vyhrazen Vatikán.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2852936"/>
            <a:ext cx="266932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http://cs.wikipedia.org/wiki/Soubor:VictorEm.JPG</a:t>
            </a:r>
            <a:endParaRPr lang="cs-CZ" sz="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188640"/>
            <a:ext cx="2161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Viktor Emanuel II.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Na časovou osu seřaďte jednotlivé události</a:t>
            </a:r>
            <a:endParaRPr lang="cs-CZ" sz="32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23528" y="2852936"/>
            <a:ext cx="84969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691680" y="263691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267744" y="263691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771800" y="263691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95536" y="263691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508104" y="263691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8460432" y="263691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812360" y="263691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0" y="3212976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1849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2204864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1859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35696" y="3212976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1860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11760" y="2204864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1861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8064" y="3212976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1866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52320" y="2204864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1870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100392" y="3212976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1871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79912" y="5013176"/>
            <a:ext cx="23086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Viktor Emanuel II. </a:t>
            </a:r>
          </a:p>
          <a:p>
            <a:pPr algn="ctr"/>
            <a:r>
              <a:rPr lang="cs-CZ" dirty="0" smtClean="0"/>
              <a:t>sardinským králem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76256" y="5877272"/>
            <a:ext cx="18678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vznik Italského</a:t>
            </a:r>
          </a:p>
          <a:p>
            <a:pPr algn="ctr"/>
            <a:r>
              <a:rPr lang="cs-CZ" dirty="0" smtClean="0"/>
              <a:t>království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20272" y="4293096"/>
            <a:ext cx="170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zisk </a:t>
            </a:r>
            <a:r>
              <a:rPr lang="cs-CZ" dirty="0" err="1" smtClean="0"/>
              <a:t>Benátska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4941168"/>
            <a:ext cx="16914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Řím hlavním </a:t>
            </a:r>
          </a:p>
          <a:p>
            <a:pPr algn="ctr"/>
            <a:r>
              <a:rPr lang="cs-CZ" dirty="0" smtClean="0"/>
              <a:t>městem Itálie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9552" y="5157192"/>
            <a:ext cx="2517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sjednocení </a:t>
            </a:r>
            <a:r>
              <a:rPr lang="cs-CZ" dirty="0" err="1" smtClean="0"/>
              <a:t>sev</a:t>
            </a:r>
            <a:r>
              <a:rPr lang="cs-CZ" dirty="0" smtClean="0"/>
              <a:t>. Itálie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211960" y="4365104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zisk Sicílie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5949280"/>
            <a:ext cx="25090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porážka papežského</a:t>
            </a:r>
          </a:p>
          <a:p>
            <a:pPr algn="ctr"/>
            <a:r>
              <a:rPr lang="cs-CZ" dirty="0" smtClean="0"/>
              <a:t>státu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59259E-6 C -0.01267 -0.00394 -0.02395 -0.01181 -0.03628 -0.01505 C -0.05694 -0.02871 -0.07847 -0.03287 -0.10017 -0.03866 C -0.11076 -0.04468 -0.12309 -0.04422 -0.13385 -0.04722 C -0.13923 -0.04861 -0.15295 -0.05347 -0.16076 -0.05602 C -0.16545 -0.05764 -0.16909 -0.0625 -0.17395 -0.06459 C -0.18298 -0.07408 -0.17152 -0.06343 -0.18593 -0.07107 C -0.1875 -0.07199 -0.18854 -0.07431 -0.19027 -0.07523 C -0.19218 -0.07639 -0.19427 -0.07662 -0.19635 -0.07732 C -0.20798 -0.08982 -0.22986 -0.09375 -0.24323 -0.09676 C -0.26354 -0.10764 -0.28836 -0.10047 -0.31041 -0.10324 C -0.31788 -0.10625 -0.325 -0.11181 -0.33298 -0.11389 C -0.33923 -0.11551 -0.35138 -0.11829 -0.35138 -0.11806 C -0.36059 -0.12292 -0.35173 -0.11898 -0.36892 -0.12269 C -0.37621 -0.12431 -0.38316 -0.12871 -0.39027 -0.13125 C -0.39236 -0.1331 -0.39809 -0.13658 -0.39809 -0.13982 " pathEditMode="relative" rAng="0" ptsTypes="fffffffffffffff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00" y="-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22222E-6 C -0.01649 -0.02593 -0.0191 -0.0669 -0.02917 -0.09838 C -0.03108 -0.11088 -0.03247 -0.12315 -0.03385 -0.13611 C -0.03802 -0.21852 -0.0408 -0.30255 -0.0533 -0.38264 C -0.05538 -0.4213 -0.05972 -0.45972 -0.05972 -0.49838 " pathEditMode="relative" rAng="0" ptsTypes="ffffA">
                                      <p:cBhvr>
                                        <p:cTn id="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0" y="-2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407E-6 C -0.00851 -0.00741 -0.01702 -0.01204 -0.02674 -0.01505 C -0.06945 -0.01204 -0.0625 -0.01135 -0.11736 -0.01505 C -0.12049 -0.0169 -0.12952 -0.02199 -0.13455 -0.02362 C -0.13872 -0.02524 -0.14688 -0.02824 -0.14688 -0.02801 C -0.15434 -0.03519 -0.16233 -0.03912 -0.17049 -0.04329 C -0.17552 -0.04537 -0.17969 -0.04746 -0.18455 -0.04977 C -0.18594 -0.05024 -0.18924 -0.05139 -0.18924 -0.05093 C -0.19306 -0.05903 -0.19757 -0.06343 -0.20174 -0.07107 C -0.20417 -0.08056 -0.20781 -0.09028 -0.20781 -0.10047 " pathEditMode="relative" rAng="0" ptsTypes="fffffffffA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00" y="-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1481E-6 C -0.00694 -0.01806 -0.01441 -0.02871 -0.02656 -0.03519 C -0.03472 -0.04491 -0.04496 -0.04792 -0.05468 -0.05047 C -0.06753 -0.05811 -0.06059 -0.05533 -0.07656 -0.05811 C -0.08211 -0.06112 -0.08767 -0.06181 -0.09288 -0.06551 C -0.10225 -0.07246 -0.11093 -0.08288 -0.121 -0.0882 C -0.13281 -0.1088 -0.13073 -0.10788 -0.13836 -0.13079 C -0.14097 -0.13866 -0.15017 -0.14815 -0.15017 -0.14792 C -0.15885 -0.17014 -0.14843 -0.1426 -0.15468 -0.16343 C -0.15746 -0.17269 -0.15798 -0.17014 -0.16198 -0.17848 C -0.16684 -0.18843 -0.17031 -0.19908 -0.17673 -0.20625 C -0.18611 -0.23056 -0.17187 -0.19468 -0.18402 -0.2213 C -0.1934 -0.24144 -0.18576 -0.23195 -0.19427 -0.24121 C -0.19896 -0.25348 -0.20816 -0.25764 -0.21649 -0.26158 C -0.21875 -0.26413 -0.22118 -0.26713 -0.22378 -0.26875 C -0.22656 -0.27107 -0.23264 -0.27385 -0.23264 -0.27362 C -0.23784 -0.27987 -0.24288 -0.28079 -0.24878 -0.28403 C -0.26111 -0.29815 -0.27586 -0.29792 -0.2901 -0.30163 C -0.30017 -0.31366 -0.31927 -0.31482 -0.33107 -0.31667 C -0.34427 -0.32385 -0.35902 -0.31274 -0.37083 -0.32663 C -0.37187 -0.33172 -0.37205 -0.3375 -0.37378 -0.3419 C -0.37552 -0.347 -0.37968 -0.35695 -0.37968 -0.35672 C -0.38316 -0.37477 -0.38073 -0.36737 -0.38559 -0.3794 C -0.3908 -0.40695 -0.38229 -0.36551 -0.38993 -0.39445 C -0.39357 -0.4088 -0.39757 -0.42477 -0.40017 -0.43982 C -0.40191 -0.46204 -0.40607 -0.48334 -0.4092 -0.5051 C -0.41059 -0.51482 -0.41649 -0.53264 -0.41649 -0.53241 C -0.41892 -0.55093 -0.42777 -0.5669 -0.43576 -0.58033 C -0.43784 -0.58889 -0.44027 -0.597 -0.44271 -0.60533 C -0.44357 -0.60788 -0.44323 -0.61112 -0.44444 -0.61297 C -0.44705 -0.61713 -0.45312 -0.62292 -0.45312 -0.62269 C -0.45416 -0.62524 -0.45486 -0.62848 -0.45625 -0.63056 C -0.45746 -0.63218 -0.45937 -0.63125 -0.46041 -0.63288 C -0.4618 -0.63496 -0.4618 -0.63889 -0.46354 -0.64051 C -0.46614 -0.64352 -0.47205 -0.64538 -0.47205 -0.64514 " pathEditMode="relative" rAng="0" ptsTypes="ffffffffffffffffffffffffffffffffffA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00" y="-3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41 -0.03565 C -0.01545 -0.03889 -0.01875 -0.05162 -0.02083 -0.05486 C -0.02205 -0.05695 -0.0243 -0.05741 -0.02569 -0.05926 C -0.03489 -0.07037 -0.03923 -0.0757 -0.04983 -0.08496 C -0.05538 -0.08982 -0.05347 -0.08912 -0.05955 -0.09144 C -0.06389 -0.09306 -0.07239 -0.09584 -0.07239 -0.09584 C -0.0875 -0.09514 -0.10243 -0.09491 -0.11753 -0.09375 C -0.1316 -0.09259 -0.14548 -0.08496 -0.15955 -0.08287 C -0.16701 -0.08357 -0.17465 -0.08357 -0.18212 -0.08496 C -0.18542 -0.08565 -0.18854 -0.08797 -0.19184 -0.08935 C -0.1934 -0.09005 -0.19653 -0.09144 -0.19653 -0.09144 " pathEditMode="relative" ptsTypes="ffffffffffA"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29 -0.05254 C 0.00816 -0.11666 0.00017 -0.19398 0.03802 -0.24352 C 0.04444 -0.25185 0.04878 -0.25949 0.05729 -0.26504 C 0.06163 -0.27384 0.06805 -0.28379 0.07187 -0.29305 C 0.0783 -0.30833 0.08142 -0.32361 0.08802 -0.33819 C 0.08958 -0.34884 0.09149 -0.35439 0.09444 -0.36412 C 0.09635 -0.37037 0.0993 -0.38333 0.0993 -0.38333 C 0.10278 -0.4125 0.09809 -0.38472 0.10399 -0.40277 C 0.10955 -0.41967 0.11024 -0.43727 0.11857 -0.45231 C 0.12118 -0.4625 0.12621 -0.4706 0.12986 -0.48009 C 0.1375 -0.5 0.1283 -0.48264 0.13802 -0.49953 C 0.14097 -0.5118 0.14375 -0.52546 0.1493 -0.53611 C 0.15035 -0.54051 0.15104 -0.5449 0.15243 -0.54907 C 0.1533 -0.55139 0.15503 -0.55324 0.15573 -0.55555 C 0.1566 -0.55833 0.15625 -0.56157 0.15729 -0.56412 C 0.16267 -0.5787 0.17153 -0.58958 0.1783 -0.60277 C 0.18055 -0.61227 0.18351 -0.61689 0.18802 -0.6243 C 0.19583 -0.63703 0.20243 -0.65069 0.21059 -0.66296 C 0.22413 -0.6831 0.21493 -0.6706 0.22656 -0.68009 C 0.22986 -0.68287 0.23628 -0.68889 0.23628 -0.68889 C 0.27344 -0.68472 0.25035 -0.68657 0.30573 -0.68657 " pathEditMode="relative" ptsTypes="ffffffffffffffffffff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98 0.16968 C -0.1625 0.1456 -0.15157 0.12523 -0.14532 0.10162 C -0.1375 0.04213 -0.1257 -0.01435 -0.10313 -0.07083 C -0.09237 -0.09977 -0.08907 -0.12384 -0.06007 -0.14815 C -0.04931 -0.16713 -0.03941 -0.17569 -0.0099 -0.18657 C -0.00487 -0.19097 -0.00087 -0.19653 0.00746 -0.20069 C 0.01458 -0.20416 0.0335 -0.20463 0.0335 -0.2044 " pathEditMode="relative" rAng="0" ptsTypes="ffffffA"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-1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052736"/>
            <a:ext cx="7488832" cy="4536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043608" y="213285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043608" y="3212976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043608" y="4437112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275856" y="1052736"/>
            <a:ext cx="0" cy="4536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012160" y="1052736"/>
            <a:ext cx="0" cy="4536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87624" y="148478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stát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25649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rok vzniku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371703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1. vládce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47664" y="4869160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pův</a:t>
            </a:r>
            <a:r>
              <a:rPr lang="cs-CZ" b="1" dirty="0" smtClean="0"/>
              <a:t>. stát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141277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Itálie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141277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Německo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249289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1871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249289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1861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91880" y="3429000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Viktor Emanuel II.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56176" y="357301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Vilém I. 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47971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pruský král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19872" y="479715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sardinský král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22" grpId="0"/>
      <p:bldP spid="24" grpId="0"/>
      <p:bldP spid="25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</a:t>
            </a:r>
            <a:r>
              <a:rPr lang="cs-CZ" sz="2400" i="1" dirty="0" smtClean="0"/>
              <a:t>8</a:t>
            </a:r>
            <a:r>
              <a:rPr lang="cs-CZ" sz="2400" dirty="0" smtClean="0"/>
              <a:t>: </a:t>
            </a:r>
            <a:r>
              <a:rPr lang="cs-CZ" sz="2400" i="1" dirty="0" smtClean="0"/>
              <a:t>novověk</a:t>
            </a:r>
            <a:r>
              <a:rPr lang="cs-CZ" sz="2400" dirty="0" smtClean="0"/>
              <a:t>. </a:t>
            </a:r>
            <a:r>
              <a:rPr lang="cs-CZ" sz="2400" dirty="0"/>
              <a:t>Praha: </a:t>
            </a:r>
            <a:r>
              <a:rPr lang="cs-CZ" sz="2400" dirty="0" smtClean="0"/>
              <a:t>SPN, 2008.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22-03-2012</a:t>
            </a:r>
            <a:r>
              <a:rPr lang="cs-CZ" sz="2400" dirty="0"/>
              <a:t>]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243</TotalTime>
  <Words>393</Words>
  <Application>Microsoft Office PowerPoint</Application>
  <PresentationFormat>Předvádění na obrazovce (4:3)</PresentationFormat>
  <Paragraphs>88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Prezentace aplikace PowerPoint</vt:lpstr>
      <vt:lpstr>Sjednocení Itálie</vt:lpstr>
      <vt:lpstr>Opakování: revoluce 1848 </vt:lpstr>
      <vt:lpstr>Sjednocení Itálie</vt:lpstr>
      <vt:lpstr>Prezentace aplikace PowerPoint</vt:lpstr>
      <vt:lpstr>Z mapy určete, která dvě území nebyla  v roce 1861 začleněna do Itálie</vt:lpstr>
      <vt:lpstr>Prezentace aplikace PowerPoint</vt:lpstr>
      <vt:lpstr>Na časovou osu seřaďte jednotlivé události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Sjednocení Itálie</dc:title>
  <dc:creator>Simona Martinková</dc:creator>
  <cp:lastModifiedBy>Simona Martinková</cp:lastModifiedBy>
  <cp:revision>12</cp:revision>
  <dcterms:created xsi:type="dcterms:W3CDTF">2012-03-27T15:13:52Z</dcterms:created>
  <dcterms:modified xsi:type="dcterms:W3CDTF">2012-09-25T14:36:16Z</dcterms:modified>
</cp:coreProperties>
</file>