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72" r:id="rId3"/>
    <p:sldId id="273" r:id="rId4"/>
    <p:sldId id="256" r:id="rId5"/>
    <p:sldId id="257" r:id="rId6"/>
    <p:sldId id="258" r:id="rId7"/>
    <p:sldId id="265" r:id="rId8"/>
    <p:sldId id="262" r:id="rId9"/>
    <p:sldId id="259" r:id="rId10"/>
    <p:sldId id="268" r:id="rId11"/>
    <p:sldId id="263" r:id="rId12"/>
    <p:sldId id="264" r:id="rId13"/>
    <p:sldId id="260" r:id="rId14"/>
    <p:sldId id="261" r:id="rId15"/>
    <p:sldId id="266" r:id="rId16"/>
    <p:sldId id="267" r:id="rId17"/>
    <p:sldId id="269" r:id="rId18"/>
    <p:sldId id="270" r:id="rId19"/>
    <p:sldId id="274" r:id="rId20"/>
    <p:sldId id="271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Jaroslava </a:t>
          </a:r>
          <a:r>
            <a:rPr lang="cs-CZ" dirty="0" err="1" smtClean="0"/>
            <a:t>Všohájková</a:t>
          </a:r>
          <a:r>
            <a:rPr lang="cs-CZ" dirty="0" smtClean="0"/>
            <a:t>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VY_52_INOVACE_1E28Ch_Sacharidy I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Sacharidy I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2D9244D-4A82-436B-8A31-70975DD99EE0}" type="presOf" srcId="{FBBFC3EA-9D9D-4F3A-BEA6-9C2C0E46BF20}" destId="{643EA938-EDE0-4533-ACCC-D2BD6F3A527C}" srcOrd="0" destOrd="0" presId="urn:microsoft.com/office/officeart/2005/8/layout/target3"/>
    <dgm:cxn modelId="{01E4697C-3E67-45FE-9E2E-C09535079F6A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0F68DE6E-1706-42DD-AD16-1808E3F26654}" type="presOf" srcId="{445C7998-7549-48B0-BD68-D4F0167F02E5}" destId="{BC35EE03-4121-4EF9-923D-7CB6D30D358D}" srcOrd="0" destOrd="0" presId="urn:microsoft.com/office/officeart/2005/8/layout/target3"/>
    <dgm:cxn modelId="{09096199-9F2F-4AB7-83F4-BD5DD21CA7DC}" type="presOf" srcId="{C73C7642-F245-4585-8F88-243F9FAEF6CA}" destId="{59F530CB-4999-43B3-A00D-6AB53886BD77}" srcOrd="1" destOrd="0" presId="urn:microsoft.com/office/officeart/2005/8/layout/target3"/>
    <dgm:cxn modelId="{F59030CC-2D5D-4369-879F-AFC218C37E0B}" type="presOf" srcId="{EBC41103-E2E5-4D48-9B4B-425520D3D098}" destId="{3BA01B75-849B-4716-8BCD-084A86FF328F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D76EF2A-359F-483E-B1C2-73741486ED0C}" type="presOf" srcId="{C73C7642-F245-4585-8F88-243F9FAEF6CA}" destId="{9A9B6F4F-B6FF-4F2D-B640-A8473E589523}" srcOrd="0" destOrd="0" presId="urn:microsoft.com/office/officeart/2005/8/layout/target3"/>
    <dgm:cxn modelId="{97F45D36-9D2D-4CC9-AC10-35AD261E4179}" type="presOf" srcId="{019433A1-1324-4DE1-9E6F-32B851095F74}" destId="{A3817367-F2BC-482F-8832-FA00B51DCCF3}" srcOrd="0" destOrd="0" presId="urn:microsoft.com/office/officeart/2005/8/layout/target3"/>
    <dgm:cxn modelId="{6F4EE8A0-DFAD-4791-B0DB-5CB0CEABB7A9}" type="presOf" srcId="{EBC41103-E2E5-4D48-9B4B-425520D3D098}" destId="{A27B6496-BF1B-4384-9217-9659064D5D6A}" srcOrd="1" destOrd="0" presId="urn:microsoft.com/office/officeart/2005/8/layout/target3"/>
    <dgm:cxn modelId="{F378E7BF-ECC5-48AD-8AFF-E3CC5EC229AF}" type="presOf" srcId="{FBBFC3EA-9D9D-4F3A-BEA6-9C2C0E46BF20}" destId="{832BF48F-0145-4429-9E02-8FCA946CCE9E}" srcOrd="1" destOrd="0" presId="urn:microsoft.com/office/officeart/2005/8/layout/target3"/>
    <dgm:cxn modelId="{F03A2E2E-E87F-4671-AB73-18D5470A6BDA}" type="presOf" srcId="{445C7998-7549-48B0-BD68-D4F0167F02E5}" destId="{4D19AB04-24FA-40C2-B203-52AE3D15E171}" srcOrd="1" destOrd="0" presId="urn:microsoft.com/office/officeart/2005/8/layout/target3"/>
    <dgm:cxn modelId="{C0A9CC8D-B29E-46DA-8916-ABCCF0EA7FCD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B9548AB-7FE1-4139-9126-B322993F5AD7}" type="presParOf" srcId="{71045F8C-00FA-488E-A7BD-E2E6753D979D}" destId="{3577EC6B-C980-4F34-8C69-4365E7B8FC8C}" srcOrd="0" destOrd="0" presId="urn:microsoft.com/office/officeart/2005/8/layout/target3"/>
    <dgm:cxn modelId="{72C22679-E590-4241-8EF2-97B46E772AA7}" type="presParOf" srcId="{71045F8C-00FA-488E-A7BD-E2E6753D979D}" destId="{6940EB87-DC1D-4BC3-9408-9AC2E1FFC039}" srcOrd="1" destOrd="0" presId="urn:microsoft.com/office/officeart/2005/8/layout/target3"/>
    <dgm:cxn modelId="{CD516DC2-DA06-48B7-9979-A9B84AFFDA80}" type="presParOf" srcId="{71045F8C-00FA-488E-A7BD-E2E6753D979D}" destId="{BC35EE03-4121-4EF9-923D-7CB6D30D358D}" srcOrd="2" destOrd="0" presId="urn:microsoft.com/office/officeart/2005/8/layout/target3"/>
    <dgm:cxn modelId="{463F2522-DB88-4940-8257-05674F4E4AE3}" type="presParOf" srcId="{71045F8C-00FA-488E-A7BD-E2E6753D979D}" destId="{C95EEA27-3CBF-4645-A92D-9D8AF5C1CBFC}" srcOrd="3" destOrd="0" presId="urn:microsoft.com/office/officeart/2005/8/layout/target3"/>
    <dgm:cxn modelId="{B75EC238-BA52-4A5C-874C-5428DDB7F758}" type="presParOf" srcId="{71045F8C-00FA-488E-A7BD-E2E6753D979D}" destId="{851BB866-B6AE-4566-893F-4C635BA974FC}" srcOrd="4" destOrd="0" presId="urn:microsoft.com/office/officeart/2005/8/layout/target3"/>
    <dgm:cxn modelId="{2EC90BE9-314A-425F-A44F-12C144EBE5A2}" type="presParOf" srcId="{71045F8C-00FA-488E-A7BD-E2E6753D979D}" destId="{643EA938-EDE0-4533-ACCC-D2BD6F3A527C}" srcOrd="5" destOrd="0" presId="urn:microsoft.com/office/officeart/2005/8/layout/target3"/>
    <dgm:cxn modelId="{54457164-084E-4E43-A4AC-B043A134C1F1}" type="presParOf" srcId="{71045F8C-00FA-488E-A7BD-E2E6753D979D}" destId="{92F31B18-D66D-4CC7-89B9-378928DE877D}" srcOrd="6" destOrd="0" presId="urn:microsoft.com/office/officeart/2005/8/layout/target3"/>
    <dgm:cxn modelId="{1CA8C1F0-87A2-472B-8B04-39E85CC177AD}" type="presParOf" srcId="{71045F8C-00FA-488E-A7BD-E2E6753D979D}" destId="{902074E1-B931-4618-97F1-FADBE82E9C3C}" srcOrd="7" destOrd="0" presId="urn:microsoft.com/office/officeart/2005/8/layout/target3"/>
    <dgm:cxn modelId="{140A5063-090A-4052-AC3B-AA9C75B2AC9A}" type="presParOf" srcId="{71045F8C-00FA-488E-A7BD-E2E6753D979D}" destId="{A3817367-F2BC-482F-8832-FA00B51DCCF3}" srcOrd="8" destOrd="0" presId="urn:microsoft.com/office/officeart/2005/8/layout/target3"/>
    <dgm:cxn modelId="{A3DB0B02-ABFD-4FE9-B6DF-4D4FBAA5727D}" type="presParOf" srcId="{71045F8C-00FA-488E-A7BD-E2E6753D979D}" destId="{2DD79E57-A63E-47D4-A1AB-6DF333476AD4}" srcOrd="9" destOrd="0" presId="urn:microsoft.com/office/officeart/2005/8/layout/target3"/>
    <dgm:cxn modelId="{4E8EED93-4E1B-4BDB-BBAC-AA211FFCAA8E}" type="presParOf" srcId="{71045F8C-00FA-488E-A7BD-E2E6753D979D}" destId="{648967D3-ED80-4214-8D87-4E7012561E4A}" srcOrd="10" destOrd="0" presId="urn:microsoft.com/office/officeart/2005/8/layout/target3"/>
    <dgm:cxn modelId="{031C3E73-EC31-4EEC-B084-D5DF7E2B89F4}" type="presParOf" srcId="{71045F8C-00FA-488E-A7BD-E2E6753D979D}" destId="{9A9B6F4F-B6FF-4F2D-B640-A8473E589523}" srcOrd="11" destOrd="0" presId="urn:microsoft.com/office/officeart/2005/8/layout/target3"/>
    <dgm:cxn modelId="{0E74D363-1804-4545-8735-15DCA0CD44ED}" type="presParOf" srcId="{71045F8C-00FA-488E-A7BD-E2E6753D979D}" destId="{13BD0FAF-9F2C-4708-9E63-A8E8E5252943}" srcOrd="12" destOrd="0" presId="urn:microsoft.com/office/officeart/2005/8/layout/target3"/>
    <dgm:cxn modelId="{B98E5858-66D0-43D1-A33D-A73EE8E0ABA9}" type="presParOf" srcId="{71045F8C-00FA-488E-A7BD-E2E6753D979D}" destId="{6821E7C9-5E4B-45FA-8F82-01E6F26FAA25}" srcOrd="13" destOrd="0" presId="urn:microsoft.com/office/officeart/2005/8/layout/target3"/>
    <dgm:cxn modelId="{746C918D-715B-436E-9EE2-82C1E7D3C6CE}" type="presParOf" srcId="{71045F8C-00FA-488E-A7BD-E2E6753D979D}" destId="{3BA01B75-849B-4716-8BCD-084A86FF328F}" srcOrd="14" destOrd="0" presId="urn:microsoft.com/office/officeart/2005/8/layout/target3"/>
    <dgm:cxn modelId="{CA0D9495-DC55-4297-9087-67CB5CC3EE86}" type="presParOf" srcId="{71045F8C-00FA-488E-A7BD-E2E6753D979D}" destId="{4D19AB04-24FA-40C2-B203-52AE3D15E171}" srcOrd="15" destOrd="0" presId="urn:microsoft.com/office/officeart/2005/8/layout/target3"/>
    <dgm:cxn modelId="{BC0CEC45-C250-4E9F-B3FC-24C44D8B20BB}" type="presParOf" srcId="{71045F8C-00FA-488E-A7BD-E2E6753D979D}" destId="{832BF48F-0145-4429-9E02-8FCA946CCE9E}" srcOrd="16" destOrd="0" presId="urn:microsoft.com/office/officeart/2005/8/layout/target3"/>
    <dgm:cxn modelId="{A5F195B6-9A79-4B79-B333-4D7FCBF4617F}" type="presParOf" srcId="{71045F8C-00FA-488E-A7BD-E2E6753D979D}" destId="{E7297F21-D4FD-4A41-AE58-814D01A6B5E7}" srcOrd="17" destOrd="0" presId="urn:microsoft.com/office/officeart/2005/8/layout/target3"/>
    <dgm:cxn modelId="{373EA19C-FF5F-4AA8-B4F9-F3972A3D6DDA}" type="presParOf" srcId="{71045F8C-00FA-488E-A7BD-E2E6753D979D}" destId="{59F530CB-4999-43B3-A00D-6AB53886BD77}" srcOrd="18" destOrd="0" presId="urn:microsoft.com/office/officeart/2005/8/layout/target3"/>
    <dgm:cxn modelId="{A231F3FF-5148-4B16-BFFC-524BBF9333F8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Jaroslava </a:t>
          </a:r>
          <a:r>
            <a:rPr lang="cs-CZ" sz="1800" kern="1200" dirty="0" err="1" smtClean="0"/>
            <a:t>Všohájková</a:t>
          </a:r>
          <a:r>
            <a:rPr lang="cs-CZ" sz="1800" kern="1200" dirty="0" smtClean="0"/>
            <a:t>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VY_52_INOVACE_1E28Ch_Sacharidy I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Sacharidy I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5029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1709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7444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44662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85732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90473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62017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41739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42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56828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3691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DBCAD-13A7-4526-8652-13AF3EB9BBF1}" type="datetimeFigureOut">
              <a:rPr lang="cs-CZ" smtClean="0"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8C230-4CBF-438E-9DB0-2BA9F249887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9514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w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3050910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1271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slouží k výuce organické chemie</a:t>
            </a:r>
          </a:p>
          <a:p>
            <a:r>
              <a:rPr lang="cs-CZ" dirty="0" smtClean="0"/>
              <a:t>je určen k výkladu, popř. stručnému opakování učiva</a:t>
            </a:r>
          </a:p>
          <a:p>
            <a:r>
              <a:rPr lang="cs-CZ" dirty="0" smtClean="0"/>
              <a:t>použitím heslovitých pojmů jsou žáci vedeni k uvědomění si nejzákladnějších informací</a:t>
            </a:r>
          </a:p>
          <a:p>
            <a:r>
              <a:rPr lang="cs-CZ" dirty="0" smtClean="0"/>
              <a:t>vložení obrázků vede k zdokonalení a procvičení optické paměti</a:t>
            </a:r>
          </a:p>
          <a:p>
            <a:r>
              <a:rPr lang="cs-CZ" dirty="0" smtClean="0"/>
              <a:t>úkoly vedou k procvičení schopnosti vyhledávání informací, jejich zpracování a  praktickému využití a pozorování okolí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3842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/>
              <a:t>Sacharidy</a:t>
            </a: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Cukry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70219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stavební a zásobní látky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dirty="0" smtClean="0"/>
              <a:t>obsahují ve svých molekulách C, H a O</a:t>
            </a:r>
          </a:p>
          <a:p>
            <a:pPr>
              <a:buFont typeface="Wingdings" pitchFamily="2" charset="2"/>
              <a:buChar char="§"/>
            </a:pPr>
            <a:r>
              <a:rPr lang="cs-CZ" sz="4000" dirty="0" smtClean="0"/>
              <a:t>zdroj energie</a:t>
            </a:r>
          </a:p>
          <a:p>
            <a:pPr>
              <a:buFont typeface="Wingdings" pitchFamily="2" charset="2"/>
              <a:buChar char="§"/>
            </a:pPr>
            <a:r>
              <a:rPr lang="cs-CZ" sz="4000" dirty="0" smtClean="0"/>
              <a:t>obecný vzorec C</a:t>
            </a:r>
            <a:r>
              <a:rPr lang="cs-CZ" sz="4000" baseline="-25000" dirty="0" smtClean="0"/>
              <a:t>x</a:t>
            </a:r>
            <a:r>
              <a:rPr lang="cs-CZ" sz="4000" dirty="0" smtClean="0"/>
              <a:t>(H</a:t>
            </a:r>
            <a:r>
              <a:rPr lang="cs-CZ" sz="4000" baseline="-25000" dirty="0" smtClean="0"/>
              <a:t>2</a:t>
            </a:r>
            <a:r>
              <a:rPr lang="cs-CZ" sz="4000" dirty="0" smtClean="0"/>
              <a:t>O)</a:t>
            </a:r>
            <a:r>
              <a:rPr lang="cs-CZ" sz="4000" baseline="-25000" dirty="0" smtClean="0"/>
              <a:t>y</a:t>
            </a:r>
          </a:p>
          <a:p>
            <a:pPr lvl="1">
              <a:buFont typeface="Wingdings" pitchFamily="2" charset="2"/>
              <a:buChar char="§"/>
            </a:pPr>
            <a:r>
              <a:rPr lang="cs-CZ" sz="3600" baseline="-25000" dirty="0" smtClean="0"/>
              <a:t>od aldehydů </a:t>
            </a:r>
            <a:r>
              <a:rPr lang="cs-CZ" sz="4000" b="1" u="sng" baseline="-25000" dirty="0" smtClean="0">
                <a:solidFill>
                  <a:srgbClr val="0070C0"/>
                </a:solidFill>
              </a:rPr>
              <a:t>aldózy</a:t>
            </a:r>
            <a:endParaRPr lang="cs-CZ" sz="3600" b="1" u="sng" baseline="-25000" dirty="0" smtClean="0">
              <a:solidFill>
                <a:srgbClr val="0070C0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cs-CZ" sz="3600" baseline="-25000" dirty="0" smtClean="0"/>
              <a:t>od ketonů </a:t>
            </a:r>
            <a:r>
              <a:rPr lang="cs-CZ" sz="4000" b="1" u="sng" baseline="-25000" dirty="0" smtClean="0">
                <a:solidFill>
                  <a:srgbClr val="0070C0"/>
                </a:solidFill>
              </a:rPr>
              <a:t>ketózy</a:t>
            </a:r>
            <a:endParaRPr lang="cs-CZ" sz="3600" b="1" u="sng" baseline="-25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83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/>
              <a:t>Monosacharidy</a:t>
            </a:r>
            <a:r>
              <a:rPr lang="cs-CZ" dirty="0" smtClean="0"/>
              <a:t> – jednoduché cukry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3600" b="1" dirty="0" smtClean="0"/>
              <a:t>3 – 6 C</a:t>
            </a:r>
          </a:p>
          <a:p>
            <a:pPr>
              <a:buFont typeface="Wingdings" pitchFamily="2" charset="2"/>
              <a:buChar char="§"/>
            </a:pP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sz="3200" dirty="0">
                <a:solidFill>
                  <a:srgbClr val="C00000"/>
                </a:solidFill>
              </a:rPr>
              <a:t>Cukry jsou </a:t>
            </a:r>
            <a:r>
              <a:rPr lang="cs-CZ" sz="3200" dirty="0" smtClean="0">
                <a:solidFill>
                  <a:srgbClr val="C00000"/>
                </a:solidFill>
              </a:rPr>
              <a:t>vždy: </a:t>
            </a:r>
          </a:p>
          <a:p>
            <a:pPr lvl="1">
              <a:buFont typeface="Wingdings" pitchFamily="2" charset="2"/>
              <a:buChar char="§"/>
            </a:pPr>
            <a:r>
              <a:rPr lang="cs-CZ" sz="2800" dirty="0" smtClean="0">
                <a:solidFill>
                  <a:srgbClr val="C00000"/>
                </a:solidFill>
              </a:rPr>
              <a:t>sladké </a:t>
            </a:r>
          </a:p>
          <a:p>
            <a:pPr lvl="1">
              <a:buFont typeface="Wingdings" pitchFamily="2" charset="2"/>
              <a:buChar char="§"/>
            </a:pPr>
            <a:r>
              <a:rPr lang="cs-CZ" sz="2800" dirty="0" smtClean="0">
                <a:solidFill>
                  <a:srgbClr val="C00000"/>
                </a:solidFill>
              </a:rPr>
              <a:t>krystalické</a:t>
            </a:r>
          </a:p>
          <a:p>
            <a:pPr lvl="1">
              <a:buFont typeface="Wingdings" pitchFamily="2" charset="2"/>
              <a:buChar char="§"/>
            </a:pPr>
            <a:r>
              <a:rPr lang="cs-CZ" sz="2800" dirty="0" smtClean="0">
                <a:solidFill>
                  <a:srgbClr val="C00000"/>
                </a:solidFill>
              </a:rPr>
              <a:t>rozpustné </a:t>
            </a:r>
            <a:r>
              <a:rPr lang="cs-CZ" sz="2800" dirty="0">
                <a:solidFill>
                  <a:srgbClr val="C00000"/>
                </a:solidFill>
              </a:rPr>
              <a:t>ve </a:t>
            </a:r>
            <a:r>
              <a:rPr lang="cs-CZ" sz="2800" dirty="0" smtClean="0">
                <a:solidFill>
                  <a:srgbClr val="C00000"/>
                </a:solidFill>
              </a:rPr>
              <a:t>vodě</a:t>
            </a:r>
            <a:endParaRPr lang="cs-CZ" sz="2800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sz="3100" baseline="-25000" dirty="0"/>
          </a:p>
        </p:txBody>
      </p:sp>
    </p:spTree>
    <p:extLst>
      <p:ext uri="{BB962C8B-B14F-4D97-AF65-F5344CB8AC3E}">
        <p14:creationId xmlns:p14="http://schemas.microsoft.com/office/powerpoint/2010/main" val="86670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1800" dirty="0" smtClean="0"/>
              <a:t>Monosacharidy</a:t>
            </a:r>
            <a:endParaRPr lang="cs-CZ" sz="1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Glukóza – C</a:t>
            </a:r>
            <a:r>
              <a:rPr lang="cs-CZ" baseline="-25000" dirty="0" smtClean="0"/>
              <a:t>6</a:t>
            </a:r>
            <a:r>
              <a:rPr lang="cs-CZ" dirty="0" smtClean="0"/>
              <a:t>H</a:t>
            </a:r>
            <a:r>
              <a:rPr lang="cs-CZ" baseline="-25000" dirty="0" smtClean="0"/>
              <a:t>12</a:t>
            </a:r>
            <a:r>
              <a:rPr lang="cs-CZ" dirty="0" smtClean="0"/>
              <a:t>O</a:t>
            </a:r>
            <a:r>
              <a:rPr lang="cs-CZ" baseline="-25000" dirty="0" smtClean="0"/>
              <a:t>6</a:t>
            </a:r>
          </a:p>
          <a:p>
            <a:pPr lvl="1">
              <a:buFont typeface="Wingdings" pitchFamily="2" charset="2"/>
              <a:buChar char="§"/>
            </a:pPr>
            <a:r>
              <a:rPr lang="cs-CZ" sz="2800" baseline="-25000" dirty="0" smtClean="0"/>
              <a:t>vytvořená rostlinami při fotosyntéze</a:t>
            </a:r>
          </a:p>
          <a:p>
            <a:pPr lvl="1">
              <a:buFont typeface="Wingdings" pitchFamily="2" charset="2"/>
              <a:buChar char="§"/>
            </a:pPr>
            <a:endParaRPr lang="cs-CZ" sz="2800" baseline="-25000" dirty="0"/>
          </a:p>
          <a:p>
            <a:pPr marL="365760" lvl="1" indent="0">
              <a:buNone/>
            </a:pPr>
            <a:endParaRPr lang="cs-CZ" sz="2800" baseline="-25000" dirty="0" smtClean="0"/>
          </a:p>
          <a:p>
            <a:pPr lvl="1">
              <a:buFont typeface="Wingdings" pitchFamily="2" charset="2"/>
              <a:buChar char="§"/>
            </a:pPr>
            <a:r>
              <a:rPr lang="cs-CZ" sz="2800" baseline="-25000" dirty="0" smtClean="0"/>
              <a:t>rychlý zdroj energie – hroznový cukr</a:t>
            </a:r>
          </a:p>
          <a:p>
            <a:pPr lvl="1">
              <a:buFont typeface="Wingdings" pitchFamily="2" charset="2"/>
              <a:buChar char="§"/>
            </a:pPr>
            <a:endParaRPr lang="cs-CZ" sz="2800" baseline="-25000" dirty="0"/>
          </a:p>
          <a:p>
            <a:pPr marL="365760" lvl="1" indent="0">
              <a:buNone/>
            </a:pPr>
            <a:endParaRPr lang="cs-CZ" sz="2800" baseline="-25000" dirty="0" smtClean="0"/>
          </a:p>
          <a:p>
            <a:pPr lvl="1">
              <a:buFont typeface="Wingdings" pitchFamily="2" charset="2"/>
              <a:buChar char="§"/>
            </a:pPr>
            <a:r>
              <a:rPr lang="cs-CZ" sz="2800" baseline="-25000" dirty="0" smtClean="0"/>
              <a:t>umělá výživa = 5 % roztok</a:t>
            </a:r>
          </a:p>
          <a:p>
            <a:pPr lvl="1">
              <a:buFont typeface="Wingdings" pitchFamily="2" charset="2"/>
              <a:buChar char="§"/>
            </a:pPr>
            <a:endParaRPr lang="cs-CZ" sz="2800" baseline="-25000" dirty="0"/>
          </a:p>
        </p:txBody>
      </p:sp>
      <p:pic>
        <p:nvPicPr>
          <p:cNvPr id="1026" name="Picture 2" descr="C:\Users\jvsohajkova\AppData\Local\Microsoft\Windows\Temporary Internet Files\Content.IE5\NZ4KO0GW\MC9004373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465007"/>
            <a:ext cx="1358917" cy="19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vsohajkova\AppData\Local\Microsoft\Windows\Temporary Internet Files\Content.IE5\YUT5SPO2\MC9003243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227" y="4428908"/>
            <a:ext cx="854050" cy="179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vsohajkova\AppData\Local\Microsoft\Windows\Temporary Internet Files\Content.IE5\NZ4KO0GW\MC9002808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29000"/>
            <a:ext cx="1601936" cy="1831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61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1200" dirty="0" smtClean="0"/>
              <a:t>monosacharidy</a:t>
            </a:r>
            <a:endParaRPr lang="cs-CZ" sz="1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3600" baseline="-25000" dirty="0"/>
              <a:t>Fruktóza</a:t>
            </a:r>
          </a:p>
          <a:p>
            <a:pPr lvl="1">
              <a:buFont typeface="Wingdings" pitchFamily="2" charset="2"/>
              <a:buChar char="§"/>
            </a:pPr>
            <a:r>
              <a:rPr lang="cs-CZ" sz="3300" baseline="-25000" dirty="0"/>
              <a:t>ovocný </a:t>
            </a:r>
            <a:r>
              <a:rPr lang="cs-CZ" sz="3300" baseline="-25000" dirty="0" smtClean="0"/>
              <a:t>cukr</a:t>
            </a:r>
          </a:p>
          <a:p>
            <a:pPr lvl="1">
              <a:buFont typeface="Wingdings" pitchFamily="2" charset="2"/>
              <a:buChar char="§"/>
            </a:pPr>
            <a:endParaRPr lang="cs-CZ" sz="3300" baseline="-25000" dirty="0"/>
          </a:p>
          <a:p>
            <a:pPr lvl="1">
              <a:buFont typeface="Wingdings" pitchFamily="2" charset="2"/>
              <a:buChar char="§"/>
            </a:pPr>
            <a:endParaRPr lang="cs-CZ" sz="3300" baseline="-25000" dirty="0" smtClean="0"/>
          </a:p>
          <a:p>
            <a:pPr lvl="1">
              <a:buFont typeface="Wingdings" pitchFamily="2" charset="2"/>
              <a:buChar char="§"/>
            </a:pPr>
            <a:endParaRPr lang="cs-CZ" sz="3300" baseline="-25000" dirty="0"/>
          </a:p>
          <a:p>
            <a:pPr marL="365760" lvl="1" indent="0">
              <a:buNone/>
            </a:pPr>
            <a:endParaRPr lang="cs-CZ" sz="3300" baseline="-25000" dirty="0"/>
          </a:p>
          <a:p>
            <a:pPr lvl="1">
              <a:buFont typeface="Wingdings" pitchFamily="2" charset="2"/>
              <a:buChar char="§"/>
            </a:pPr>
            <a:r>
              <a:rPr lang="cs-CZ" sz="3300" baseline="-25000" dirty="0"/>
              <a:t>nejsladší = med</a:t>
            </a:r>
          </a:p>
          <a:p>
            <a:endParaRPr lang="cs-CZ" dirty="0"/>
          </a:p>
        </p:txBody>
      </p:sp>
      <p:pic>
        <p:nvPicPr>
          <p:cNvPr id="2050" name="Picture 2" descr="C:\Users\jvsohajkova\AppData\Local\Microsoft\Windows\Temporary Internet Files\Content.IE5\FDL33HE8\MC9004119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556792"/>
            <a:ext cx="2352806" cy="227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vsohajkova\AppData\Local\Microsoft\Windows\Temporary Internet Files\Content.IE5\NZ4KO0GW\MC9002342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176159"/>
            <a:ext cx="2361446" cy="201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411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/>
              <a:t>Oligosacharidy</a:t>
            </a:r>
            <a:r>
              <a:rPr lang="cs-CZ" dirty="0" smtClean="0"/>
              <a:t> </a:t>
            </a:r>
            <a:r>
              <a:rPr lang="cs-CZ" dirty="0"/>
              <a:t>– </a:t>
            </a:r>
            <a:r>
              <a:rPr lang="cs-CZ" dirty="0" smtClean="0"/>
              <a:t>složené </a:t>
            </a:r>
            <a:r>
              <a:rPr lang="cs-CZ" dirty="0"/>
              <a:t>cukry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556792"/>
            <a:ext cx="7467600" cy="4873752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Sacharóza (glukóza + fruktóza)</a:t>
            </a:r>
          </a:p>
          <a:p>
            <a:pPr marL="0" indent="0">
              <a:buNone/>
            </a:pPr>
            <a:endParaRPr lang="cs-CZ" dirty="0" smtClean="0"/>
          </a:p>
          <a:p>
            <a:pPr lvl="1"/>
            <a:r>
              <a:rPr lang="cs-CZ" dirty="0" smtClean="0"/>
              <a:t>z řepy nebo cukrové třtiny</a:t>
            </a:r>
          </a:p>
          <a:p>
            <a:pPr marL="365760" lvl="1" indent="0">
              <a:buNone/>
            </a:pPr>
            <a:endParaRPr lang="cs-CZ" dirty="0" smtClean="0"/>
          </a:p>
          <a:p>
            <a:pPr lvl="1"/>
            <a:r>
              <a:rPr lang="cs-CZ" dirty="0" smtClean="0"/>
              <a:t>zahříváním hnědne – karamel</a:t>
            </a:r>
          </a:p>
          <a:p>
            <a:pPr lvl="1"/>
            <a:endParaRPr lang="cs-CZ" dirty="0"/>
          </a:p>
        </p:txBody>
      </p:sp>
      <p:pic>
        <p:nvPicPr>
          <p:cNvPr id="3074" name="Picture 2" descr="C:\Users\jvsohajkova\AppData\Local\Microsoft\Windows\Temporary Internet Files\Content.IE5\YUT5SPO2\MC9003313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84784"/>
            <a:ext cx="1809184" cy="174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vsohajkova\AppData\Local\Microsoft\Windows\Temporary Internet Files\Content.IE5\JAOV11RB\MP90042525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218" y="3501008"/>
            <a:ext cx="2068027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vsohajkova\AppData\Local\Microsoft\Windows\Temporary Internet Files\Content.IE5\JAOV11RB\MP90042521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25144"/>
            <a:ext cx="1700808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46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1400" dirty="0" smtClean="0"/>
              <a:t>oligosacharidy</a:t>
            </a:r>
            <a:endParaRPr lang="cs-CZ" sz="1400" dirty="0"/>
          </a:p>
        </p:txBody>
      </p:sp>
      <p:pic>
        <p:nvPicPr>
          <p:cNvPr id="6146" name="Picture 2" descr="C:\Users\jvsohajkova\AppData\Local\Microsoft\Windows\Temporary Internet Files\Content.IE5\7NVCU4QH\MC900232295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72660"/>
            <a:ext cx="1478733" cy="201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jvsohajkova\AppData\Local\Microsoft\Windows\Temporary Internet Files\Content.IE5\TB4LS2FB\MC9001130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978" y="2204864"/>
            <a:ext cx="1427524" cy="213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jvsohajkova\AppData\Local\Microsoft\Windows\Temporary Internet Files\Content.IE5\IFQI26RO\MC9002149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81367"/>
            <a:ext cx="1997798" cy="1499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jvsohajkova\AppData\Local\Microsoft\Windows\Temporary Internet Files\Content.IE5\CKQFR3LD\MP90042549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51" y="2996952"/>
            <a:ext cx="1563267" cy="312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jvsohajkova\AppData\Local\Microsoft\Windows\Temporary Internet Files\Content.IE5\IFQI26RO\MP90043402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834" y="3778577"/>
            <a:ext cx="1568777" cy="235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jvsohajkova\AppData\Local\Microsoft\Windows\Temporary Internet Files\Content.IE5\CKQFR3LD\MC9001991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778577"/>
            <a:ext cx="1439501" cy="169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951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1200" dirty="0" smtClean="0"/>
              <a:t>oligosacharidy</a:t>
            </a:r>
            <a:endParaRPr lang="cs-CZ" sz="1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Maltóza (glukóza + glukóza)</a:t>
            </a:r>
          </a:p>
          <a:p>
            <a:pPr lvl="1"/>
            <a:r>
              <a:rPr lang="cs-CZ" dirty="0"/>
              <a:t>sladový cukr – výroba sladu na </a:t>
            </a:r>
            <a:r>
              <a:rPr lang="cs-CZ" dirty="0" smtClean="0"/>
              <a:t>pivo</a:t>
            </a:r>
          </a:p>
          <a:p>
            <a:pPr lvl="1"/>
            <a:endParaRPr lang="cs-CZ" dirty="0"/>
          </a:p>
          <a:p>
            <a:pPr marL="365760" lvl="1" indent="0">
              <a:buNone/>
            </a:pPr>
            <a:endParaRPr lang="cs-CZ" dirty="0" smtClean="0"/>
          </a:p>
          <a:p>
            <a:pPr marL="365760" lvl="1" indent="0">
              <a:buNone/>
            </a:pPr>
            <a:endParaRPr lang="cs-CZ" dirty="0" smtClean="0"/>
          </a:p>
          <a:p>
            <a:pPr marL="365760" lvl="1" indent="0">
              <a:buNone/>
            </a:pPr>
            <a:endParaRPr lang="cs-CZ" dirty="0"/>
          </a:p>
          <a:p>
            <a:pPr lvl="1"/>
            <a:r>
              <a:rPr lang="cs-CZ" dirty="0"/>
              <a:t>vzniká klíčením ječmene a štěpením škrobu v organismu</a:t>
            </a:r>
          </a:p>
          <a:p>
            <a:endParaRPr lang="cs-CZ" dirty="0"/>
          </a:p>
        </p:txBody>
      </p:sp>
      <p:pic>
        <p:nvPicPr>
          <p:cNvPr id="1026" name="Picture 2" descr="C:\Users\jvsohajkova\AppData\Local\Microsoft\Windows\Temporary Internet Files\Content.IE5\ZP63WJX3\MC9003049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72816"/>
            <a:ext cx="1230782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vsohajkova\AppData\Local\Microsoft\Windows\Temporary Internet Files\Content.IE5\ZP63WJX3\MC9002791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574" y="4653136"/>
            <a:ext cx="1341425" cy="180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02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1100" dirty="0"/>
              <a:t>oligosacharidy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Laktóza</a:t>
            </a:r>
          </a:p>
          <a:p>
            <a:pPr lvl="1"/>
            <a:r>
              <a:rPr lang="cs-CZ" dirty="0"/>
              <a:t>mléčný cukr</a:t>
            </a:r>
          </a:p>
          <a:p>
            <a:endParaRPr lang="cs-CZ" dirty="0"/>
          </a:p>
        </p:txBody>
      </p:sp>
      <p:pic>
        <p:nvPicPr>
          <p:cNvPr id="2050" name="Picture 2" descr="C:\Users\jvsohajkova\AppData\Local\Microsoft\Windows\Temporary Internet Files\Content.IE5\JPBQMW1I\MP9001779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64904"/>
            <a:ext cx="5393196" cy="359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64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Polysacharidy - </a:t>
            </a:r>
            <a:r>
              <a:rPr lang="cs-CZ" sz="2400" dirty="0" smtClean="0"/>
              <a:t>makromolekuly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z mnoha molekul </a:t>
            </a:r>
            <a:r>
              <a:rPr lang="cs-CZ" dirty="0" smtClean="0"/>
              <a:t>monosacharidů</a:t>
            </a:r>
          </a:p>
          <a:p>
            <a:endParaRPr lang="cs-CZ" dirty="0"/>
          </a:p>
          <a:p>
            <a:r>
              <a:rPr lang="cs-CZ" dirty="0" smtClean="0"/>
              <a:t>nejsou sladké</a:t>
            </a:r>
          </a:p>
          <a:p>
            <a:r>
              <a:rPr lang="cs-CZ" dirty="0" smtClean="0"/>
              <a:t>nerozpouští se ve vodě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lvl="1"/>
            <a:endParaRPr lang="cs-CZ" sz="1800" dirty="0"/>
          </a:p>
          <a:p>
            <a:pPr marL="365760" lvl="1" indent="0">
              <a:buNone/>
            </a:pPr>
            <a:endParaRPr lang="cs-CZ" sz="1800" dirty="0" smtClean="0"/>
          </a:p>
          <a:p>
            <a:pPr lvl="1"/>
            <a:endParaRPr lang="cs-CZ" sz="1800" dirty="0"/>
          </a:p>
          <a:p>
            <a:pPr lvl="1"/>
            <a:endParaRPr lang="cs-CZ" sz="1800" dirty="0" smtClean="0"/>
          </a:p>
          <a:p>
            <a:pPr lvl="1"/>
            <a:endParaRPr lang="cs-CZ" sz="1800" dirty="0"/>
          </a:p>
          <a:p>
            <a:pPr lvl="1"/>
            <a:endParaRPr lang="cs-CZ" sz="1800" dirty="0" smtClean="0"/>
          </a:p>
          <a:p>
            <a:pPr lvl="1"/>
            <a:endParaRPr lang="cs-CZ" sz="1800" dirty="0"/>
          </a:p>
          <a:p>
            <a:pPr lvl="1"/>
            <a:endParaRPr lang="cs-CZ" sz="1800" dirty="0" smtClean="0"/>
          </a:p>
          <a:p>
            <a:pPr lvl="1"/>
            <a:endParaRPr lang="cs-CZ" sz="1800" dirty="0"/>
          </a:p>
          <a:p>
            <a:pPr lvl="1"/>
            <a:endParaRPr lang="cs-CZ" sz="1800" dirty="0" smtClean="0"/>
          </a:p>
          <a:p>
            <a:pPr lvl="1"/>
            <a:endParaRPr lang="cs-CZ" sz="1800" dirty="0"/>
          </a:p>
        </p:txBody>
      </p:sp>
      <p:pic>
        <p:nvPicPr>
          <p:cNvPr id="3074" name="Picture 2" descr="C:\Users\jvsohajkova\AppData\Local\Microsoft\Windows\Temporary Internet Files\Content.IE5\ZZWPXL7D\MC9002906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36912"/>
            <a:ext cx="3312368" cy="337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51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1050" dirty="0" smtClean="0"/>
              <a:t>polysacharidy</a:t>
            </a:r>
            <a:endParaRPr lang="cs-CZ" sz="105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Škrob </a:t>
            </a:r>
          </a:p>
          <a:p>
            <a:pPr lvl="1"/>
            <a:r>
              <a:rPr lang="cs-CZ" dirty="0"/>
              <a:t>zásobní látka 	</a:t>
            </a:r>
          </a:p>
          <a:p>
            <a:pPr lvl="2"/>
            <a:r>
              <a:rPr lang="cs-CZ" dirty="0"/>
              <a:t>rostliny – většinou semena, zásobní hlízy</a:t>
            </a:r>
          </a:p>
          <a:p>
            <a:pPr lvl="2"/>
            <a:r>
              <a:rPr lang="cs-CZ" dirty="0"/>
              <a:t>živočichové – glykogen – </a:t>
            </a:r>
            <a:r>
              <a:rPr lang="cs-CZ" dirty="0" smtClean="0"/>
              <a:t>játra</a:t>
            </a:r>
          </a:p>
          <a:p>
            <a:pPr lvl="2"/>
            <a:endParaRPr lang="cs-CZ" dirty="0"/>
          </a:p>
          <a:p>
            <a:pPr marL="731520" lvl="2" indent="0">
              <a:buNone/>
            </a:pPr>
            <a:endParaRPr lang="cs-CZ" dirty="0"/>
          </a:p>
          <a:p>
            <a:pPr lvl="1"/>
            <a:endParaRPr lang="cs-CZ" dirty="0" smtClean="0"/>
          </a:p>
          <a:p>
            <a:pPr lvl="1"/>
            <a:endParaRPr lang="cs-CZ" dirty="0"/>
          </a:p>
          <a:p>
            <a:pPr lvl="1"/>
            <a:r>
              <a:rPr lang="cs-CZ" dirty="0" smtClean="0"/>
              <a:t>s </a:t>
            </a:r>
            <a:r>
              <a:rPr lang="cs-CZ" dirty="0"/>
              <a:t>jódem </a:t>
            </a:r>
            <a:r>
              <a:rPr lang="cs-CZ" dirty="0">
                <a:solidFill>
                  <a:srgbClr val="0070C0"/>
                </a:solidFill>
              </a:rPr>
              <a:t>zmodrá</a:t>
            </a:r>
          </a:p>
          <a:p>
            <a:pPr lvl="1"/>
            <a:r>
              <a:rPr lang="cs-CZ" dirty="0"/>
              <a:t>slinami se štěpí na maltózu a ta na glukózu – </a:t>
            </a:r>
            <a:r>
              <a:rPr lang="cs-CZ" sz="1800" dirty="0"/>
              <a:t>uvolnění energie při dýchání</a:t>
            </a:r>
          </a:p>
          <a:p>
            <a:endParaRPr lang="cs-CZ" dirty="0"/>
          </a:p>
        </p:txBody>
      </p:sp>
      <p:pic>
        <p:nvPicPr>
          <p:cNvPr id="4098" name="Picture 2" descr="C:\Users\jvsohajkova\AppData\Local\Microsoft\Windows\Temporary Internet Files\Content.IE5\TB4LS2FB\MC9003312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888369"/>
            <a:ext cx="1795604" cy="142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vsohajkova\AppData\Local\Microsoft\Windows\Temporary Internet Files\Content.IE5\YO9R2867\MC9000281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085" y="3125220"/>
            <a:ext cx="1584176" cy="147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vsohajkova\AppData\Local\Microsoft\Windows\Temporary Internet Files\Content.IE5\ZZWPXL7D\MC900436357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982" y="171450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24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1200" dirty="0" smtClean="0"/>
              <a:t>polysacharidy</a:t>
            </a:r>
            <a:endParaRPr lang="cs-CZ" sz="1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lvl="1"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cs-CZ" sz="1800" dirty="0" smtClean="0"/>
              <a:t>puding </a:t>
            </a:r>
          </a:p>
          <a:p>
            <a:pPr marL="274320" lvl="1"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cs-CZ" sz="1800" dirty="0" smtClean="0"/>
              <a:t>zahušťování potravin</a:t>
            </a:r>
          </a:p>
          <a:p>
            <a:pPr marL="274320" lvl="1"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cs-CZ" sz="1800" dirty="0" smtClean="0"/>
              <a:t>na prádlo a ozdoby </a:t>
            </a:r>
          </a:p>
          <a:p>
            <a:pPr marL="274320" lvl="1"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cs-CZ" sz="1800" dirty="0" smtClean="0"/>
              <a:t>zásypy</a:t>
            </a:r>
          </a:p>
          <a:p>
            <a:pPr marL="274320" lvl="1"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cs-CZ" sz="1800" dirty="0" smtClean="0"/>
              <a:t>lepidla</a:t>
            </a:r>
          </a:p>
          <a:p>
            <a:pPr marL="274320" lvl="1"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cs-CZ" sz="1800" dirty="0" smtClean="0"/>
              <a:t>výroba </a:t>
            </a:r>
            <a:r>
              <a:rPr lang="cs-CZ" sz="1800" dirty="0"/>
              <a:t>papíru…</a:t>
            </a:r>
          </a:p>
          <a:p>
            <a:endParaRPr lang="cs-CZ" dirty="0"/>
          </a:p>
        </p:txBody>
      </p:sp>
      <p:pic>
        <p:nvPicPr>
          <p:cNvPr id="5123" name="Picture 3" descr="C:\Users\jvsohajkova\AppData\Local\Microsoft\Windows\Temporary Internet Files\Content.IE5\0NBF2ZC7\MP90043054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744" y="1008337"/>
            <a:ext cx="1518656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vsohajkova\AppData\Local\Microsoft\Windows\Temporary Internet Files\Content.IE5\ZP63WJX3\MP9002161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93096"/>
            <a:ext cx="2260848" cy="150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jvsohajkova\AppData\Local\Microsoft\Windows\Temporary Internet Files\Content.IE5\KXC9Q9KL\MP90039880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584" y="4797152"/>
            <a:ext cx="2494722" cy="178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jvsohajkova\AppData\Local\Microsoft\Windows\Temporary Internet Files\Content.IE5\2HCZEFAE\MC9002338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860220"/>
            <a:ext cx="2162269" cy="2145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jvsohajkova\AppData\Local\Microsoft\Windows\Temporary Internet Files\Content.IE5\JPBQMW1I\MC9003253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6505" y="4140541"/>
            <a:ext cx="1611173" cy="181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jvsohajkova\AppData\Local\Microsoft\Windows\Temporary Internet Files\Content.IE5\ZZWPXL7D\MC90043193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813" y="2146773"/>
            <a:ext cx="17335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476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1400" dirty="0" smtClean="0"/>
              <a:t>polysacharidy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celulóza</a:t>
            </a:r>
          </a:p>
          <a:p>
            <a:pPr lvl="1"/>
            <a:r>
              <a:rPr lang="cs-CZ" dirty="0" smtClean="0"/>
              <a:t>stavební jednotka rostlinných buněk</a:t>
            </a:r>
          </a:p>
          <a:p>
            <a:pPr lvl="1"/>
            <a:r>
              <a:rPr lang="cs-CZ" dirty="0" smtClean="0"/>
              <a:t>čistá </a:t>
            </a:r>
          </a:p>
          <a:p>
            <a:pPr lvl="2"/>
            <a:r>
              <a:rPr lang="cs-CZ" dirty="0" smtClean="0"/>
              <a:t>bavlna</a:t>
            </a:r>
          </a:p>
          <a:p>
            <a:pPr lvl="2"/>
            <a:r>
              <a:rPr lang="cs-CZ" dirty="0" smtClean="0"/>
              <a:t>len</a:t>
            </a:r>
          </a:p>
          <a:p>
            <a:pPr lvl="2"/>
            <a:r>
              <a:rPr lang="cs-CZ" dirty="0" smtClean="0"/>
              <a:t>juta</a:t>
            </a:r>
          </a:p>
          <a:p>
            <a:pPr lvl="2"/>
            <a:r>
              <a:rPr lang="cs-CZ" dirty="0" smtClean="0"/>
              <a:t>konopí</a:t>
            </a:r>
            <a:endParaRPr lang="cs-CZ" dirty="0"/>
          </a:p>
        </p:txBody>
      </p:sp>
      <p:pic>
        <p:nvPicPr>
          <p:cNvPr id="7170" name="Picture 2" descr="C:\Users\jvsohajkova\AppData\Local\Microsoft\Windows\Temporary Internet Files\Content.IE5\ZP63WJX3\MP9004277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84784"/>
            <a:ext cx="1988840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jvsohajkova\AppData\Local\Microsoft\Windows\Temporary Internet Files\Content.IE5\JPBQMW1I\MC9001931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03" y="3977128"/>
            <a:ext cx="1615714" cy="2057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jvsohajkova\AppData\Local\Microsoft\Windows\Temporary Internet Files\Content.IE5\0NBF2ZC7\MC90041190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817648"/>
            <a:ext cx="2226478" cy="211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jvsohajkova\AppData\Local\Microsoft\Windows\Temporary Internet Files\Content.IE5\0NBF2ZC7\MP900386756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37112"/>
            <a:ext cx="2721496" cy="194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0613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1400" dirty="0" smtClean="0"/>
              <a:t>polysacharidy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pPr lvl="1"/>
            <a:r>
              <a:rPr lang="cs-CZ" dirty="0" smtClean="0"/>
              <a:t>s velkým obsahem celulózy</a:t>
            </a:r>
          </a:p>
          <a:p>
            <a:pPr lvl="2"/>
            <a:r>
              <a:rPr lang="cs-CZ" dirty="0" smtClean="0"/>
              <a:t>sláma</a:t>
            </a:r>
          </a:p>
          <a:p>
            <a:pPr lvl="2"/>
            <a:endParaRPr lang="cs-CZ" dirty="0"/>
          </a:p>
          <a:p>
            <a:pPr lvl="2"/>
            <a:endParaRPr lang="cs-CZ" dirty="0" smtClean="0"/>
          </a:p>
          <a:p>
            <a:pPr lvl="2"/>
            <a:r>
              <a:rPr lang="cs-CZ" dirty="0" smtClean="0"/>
              <a:t>dřevo</a:t>
            </a:r>
          </a:p>
          <a:p>
            <a:pPr lvl="2"/>
            <a:endParaRPr lang="cs-CZ" dirty="0"/>
          </a:p>
        </p:txBody>
      </p:sp>
      <p:pic>
        <p:nvPicPr>
          <p:cNvPr id="8194" name="Picture 2" descr="C:\Users\jvsohajkova\AppData\Local\Microsoft\Windows\Temporary Internet Files\Content.IE5\ZP63WJX3\MP90022770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800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jvsohajkova\AppData\Local\Microsoft\Windows\Temporary Internet Files\Content.IE5\JPBQMW1I\MP90043280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832" y="1628800"/>
            <a:ext cx="1848616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jvsohajkova\AppData\Local\Microsoft\Windows\Temporary Internet Files\Content.IE5\TB4LS2FB\MP90040208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690800"/>
            <a:ext cx="2664296" cy="206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jvsohajkova\AppData\Local\Microsoft\Windows\Temporary Internet Files\Content.IE5\IFQI26RO\MP90040544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60920"/>
            <a:ext cx="2091477" cy="149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009" y="3195212"/>
            <a:ext cx="245745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7015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sacharidů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zdroj energie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stavební látka rostlinných buněk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zásobní látka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základní potrava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průmyslová surovina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5728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Vyhledej, kde se vyrábí puding.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Podle popisu výroby cukru (najdeš na internetu) zakresli stručné schéma jeho výroby.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Vyhledej kdy a kde byl vyroben první kostkový cukr a </a:t>
            </a:r>
            <a:r>
              <a:rPr lang="cs-CZ" dirty="0"/>
              <a:t>j</a:t>
            </a:r>
            <a:r>
              <a:rPr lang="cs-CZ" dirty="0" smtClean="0"/>
              <a:t>akým způsobem je to ve městě prezentováno.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Vyhledej výrobky ze lnu a z juty.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Zjisti, co znamená výraz technické konopí a k čemu se tento druh konopí využívá.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Napiš seznam výrobků ze dřeva, které jsou ve třídě.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Vyzkoušej vlastnosti škrobu.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4293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80749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135</TotalTime>
  <Words>348</Words>
  <Application>Microsoft Office PowerPoint</Application>
  <PresentationFormat>Předvádění na obrazovce (4:3)</PresentationFormat>
  <Paragraphs>132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Arkýř</vt:lpstr>
      <vt:lpstr>Motiv systému Office</vt:lpstr>
      <vt:lpstr>Prezentace aplikace PowerPoint</vt:lpstr>
      <vt:lpstr>Anotace:</vt:lpstr>
      <vt:lpstr>Sacharidy</vt:lpstr>
      <vt:lpstr>stavební a zásobní látky</vt:lpstr>
      <vt:lpstr>Monosacharidy – jednoduché cukry</vt:lpstr>
      <vt:lpstr>Monosacharidy</vt:lpstr>
      <vt:lpstr>monosacharidy</vt:lpstr>
      <vt:lpstr>Oligosacharidy – složené cukry</vt:lpstr>
      <vt:lpstr>oligosacharidy</vt:lpstr>
      <vt:lpstr>oligosacharidy</vt:lpstr>
      <vt:lpstr>oligosacharidy</vt:lpstr>
      <vt:lpstr>Polysacharidy - makromolekuly</vt:lpstr>
      <vt:lpstr>polysacharidy</vt:lpstr>
      <vt:lpstr>polysacharidy</vt:lpstr>
      <vt:lpstr>polysacharidy</vt:lpstr>
      <vt:lpstr>polysacharidy</vt:lpstr>
      <vt:lpstr>Význam sacharidů</vt:lpstr>
      <vt:lpstr>Úkoly:</vt:lpstr>
      <vt:lpstr>Citace: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Sacharidy</dc:title>
  <dc:creator>Všohájková Jaroslava</dc:creator>
  <cp:lastModifiedBy>Všohájková Jaroslava</cp:lastModifiedBy>
  <cp:revision>16</cp:revision>
  <dcterms:created xsi:type="dcterms:W3CDTF">2012-03-06T09:30:26Z</dcterms:created>
  <dcterms:modified xsi:type="dcterms:W3CDTF">2012-03-08T09:32:38Z</dcterms:modified>
</cp:coreProperties>
</file>