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D7AC3CCA-C797-4891-BE02-D94E43425B78}" styleName="Styl Středně sytá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1" d="100"/>
          <a:sy n="81" d="100"/>
        </p:scale>
        <p:origin x="-105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1828800" y="3159760"/>
            <a:ext cx="457200" cy="1034129"/>
          </a:xfrm>
          <a:prstGeom prst="rect">
            <a:avLst/>
          </a:prstGeom>
          <a:noFill/>
        </p:spPr>
        <p:txBody>
          <a:bodyPr wrap="square" lIns="0" tIns="9144" rIns="0" bIns="9144" rtlCol="0" anchor="ctr" anchorCtr="0">
            <a:spAutoFit/>
          </a:bodyPr>
          <a:lstStyle/>
          <a:p>
            <a:r>
              <a:rPr lang="en-US" sz="6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77240" y="1219200"/>
            <a:ext cx="7543800" cy="2152650"/>
          </a:xfrm>
        </p:spPr>
        <p:txBody>
          <a:bodyPr>
            <a:noAutofit/>
          </a:bodyPr>
          <a:lstStyle>
            <a:lvl1pPr>
              <a:defRPr sz="600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133600" y="3375491"/>
            <a:ext cx="6172200" cy="685800"/>
          </a:xfrm>
        </p:spPr>
        <p:txBody>
          <a:bodyPr anchor="ctr"/>
          <a:lstStyle>
            <a:lvl1pPr marL="0" indent="0" algn="l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15" name="Slide Number Placeholder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  <p:sp>
        <p:nvSpPr>
          <p:cNvPr id="16" name="Footer Placeholder 1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4267200" y="4074497"/>
            <a:ext cx="457200" cy="101566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0" y="4267368"/>
            <a:ext cx="3733800" cy="731520"/>
          </a:xfrm>
        </p:spPr>
        <p:txBody>
          <a:bodyPr anchor="ctr">
            <a:normAutofit/>
          </a:bodyPr>
          <a:lstStyle>
            <a:lvl1pPr marL="0" indent="0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2286000" y="1905000"/>
            <a:ext cx="6035040" cy="2350008"/>
          </a:xfrm>
        </p:spPr>
        <p:txBody>
          <a:bodyPr/>
          <a:lstStyle>
            <a:lvl1pPr marL="0" algn="l" defTabSz="914400" rtl="0" eaLnBrk="1" latinLnBrk="0" hangingPunct="1">
              <a:spcBef>
                <a:spcPct val="0"/>
              </a:spcBef>
              <a:buNone/>
              <a:defRPr lang="en-US" sz="5400" b="0" kern="1200" cap="none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13"/>
          </p:nvPr>
        </p:nvSpPr>
        <p:spPr>
          <a:xfrm>
            <a:off x="1344168" y="658368"/>
            <a:ext cx="3273552" cy="3429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4"/>
          </p:nvPr>
        </p:nvSpPr>
        <p:spPr>
          <a:xfrm>
            <a:off x="5029200" y="658368"/>
            <a:ext cx="3273552" cy="34321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41120" y="661976"/>
            <a:ext cx="3273552" cy="639762"/>
          </a:xfrm>
        </p:spPr>
        <p:txBody>
          <a:bodyPr anchor="ctr">
            <a:noAutofit/>
          </a:bodyPr>
          <a:lstStyle>
            <a:lvl1pPr marL="0" indent="0">
              <a:buNone/>
              <a:defRPr sz="2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344168" y="1371600"/>
            <a:ext cx="3276600" cy="2743200"/>
          </a:xfrm>
        </p:spPr>
        <p:txBody>
          <a:bodyPr anchor="t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29200" y="661976"/>
            <a:ext cx="3273552" cy="639762"/>
          </a:xfrm>
        </p:spPr>
        <p:txBody>
          <a:bodyPr anchor="ctr">
            <a:noAutofit/>
          </a:bodyPr>
          <a:lstStyle>
            <a:lvl1pPr marL="0" indent="0">
              <a:buNone/>
              <a:defRPr sz="2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29200" y="1371600"/>
            <a:ext cx="3273552" cy="2743200"/>
          </a:xfrm>
        </p:spPr>
        <p:txBody>
          <a:bodyPr anchor="t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1056640" y="520192"/>
            <a:ext cx="457200" cy="9233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18" name="TextBox 17"/>
          <p:cNvSpPr txBox="1"/>
          <p:nvPr/>
        </p:nvSpPr>
        <p:spPr>
          <a:xfrm>
            <a:off x="4780280" y="520192"/>
            <a:ext cx="457200" cy="9233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15" name="Slide Number Placeholder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  <p:sp>
        <p:nvSpPr>
          <p:cNvPr id="16" name="Footer Placeholder 1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/>
          <p:cNvSpPr txBox="1"/>
          <p:nvPr/>
        </p:nvSpPr>
        <p:spPr>
          <a:xfrm>
            <a:off x="5328920" y="1774588"/>
            <a:ext cx="457200" cy="123110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8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8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685801"/>
            <a:ext cx="4343400" cy="3429000"/>
          </a:xfrm>
        </p:spPr>
        <p:txBody>
          <a:bodyPr anchor="ctr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15000" y="685801"/>
            <a:ext cx="2590800" cy="3429000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8" name="Title 1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219200" y="612775"/>
            <a:ext cx="6705600" cy="2546985"/>
          </a:xfrm>
          <a:effectLst>
            <a:outerShdw blurRad="152400" dist="317500" dir="5400000" sx="90000" sy="-19000" rotWithShape="0">
              <a:prstClr val="black">
                <a:alpha val="15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743200" y="3453047"/>
            <a:ext cx="5029200" cy="720804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2435352" y="3331464"/>
            <a:ext cx="457200" cy="9233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  <p:sp>
        <p:nvSpPr>
          <p:cNvPr id="15" name="Footer Placeholder 14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133600" y="685801"/>
            <a:ext cx="5791200" cy="3505199"/>
          </a:xfrm>
        </p:spPr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09600" y="609601"/>
            <a:ext cx="2133600" cy="51816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895600" y="685801"/>
            <a:ext cx="5029200" cy="4572000"/>
          </a:xfrm>
        </p:spPr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0">
                <a:schemeClr val="accent6">
                  <a:lumMod val="50000"/>
                  <a:alpha val="36000"/>
                </a:schemeClr>
              </a:gs>
              <a:gs pos="100000">
                <a:schemeClr val="bg2">
                  <a:alpha val="1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 rot="19724275">
            <a:off x="1373221" y="1038440"/>
            <a:ext cx="7240620" cy="5706987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7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 rot="17656910">
            <a:off x="-274211" y="1165875"/>
            <a:ext cx="5538472" cy="4480459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8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 rot="19724275">
            <a:off x="3277955" y="116854"/>
            <a:ext cx="6479362" cy="4754757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8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77240" y="4876800"/>
            <a:ext cx="7543800" cy="9144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33600" y="685801"/>
            <a:ext cx="6096000" cy="365759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5473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1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822960" y="6154738"/>
            <a:ext cx="45720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2960" y="5842000"/>
            <a:ext cx="2133600" cy="304800"/>
          </a:xfrm>
          <a:prstGeom prst="rect">
            <a:avLst/>
          </a:prstGeom>
        </p:spPr>
        <p:txBody>
          <a:bodyPr vert="horz" lIns="91440" tIns="45720" rIns="91440" bIns="9144" rtlCol="0" anchor="b"/>
          <a:lstStyle>
            <a:lvl1pPr algn="l">
              <a:defRPr sz="16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9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56032" algn="l" defTabSz="914400" rtl="0" eaLnBrk="1" latinLnBrk="0" hangingPunct="1">
        <a:spcBef>
          <a:spcPct val="20000"/>
        </a:spcBef>
        <a:spcAft>
          <a:spcPts val="0"/>
        </a:spcAft>
        <a:buSzPct val="60000"/>
        <a:buFont typeface="Wingdings" pitchFamily="2" charset="2"/>
        <a:buChar char=""/>
        <a:defRPr sz="21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1pPr>
      <a:lvl2pPr marL="64008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"/>
        <a:defRPr sz="19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2pPr>
      <a:lvl3pPr marL="100584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"/>
        <a:defRPr sz="17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3pPr>
      <a:lvl4pPr marL="137160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"/>
        <a:defRPr sz="16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4pPr>
      <a:lvl5pPr marL="164592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"/>
        <a:defRPr sz="15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5pPr>
      <a:lvl6pPr marL="196596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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6pPr>
      <a:lvl7pPr marL="224028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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7pPr>
      <a:lvl8pPr marL="251460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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8pPr>
      <a:lvl9pPr marL="283464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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1331640" y="2175780"/>
            <a:ext cx="6408712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2400" dirty="0"/>
          </a:p>
          <a:p>
            <a:pPr algn="ctr"/>
            <a:r>
              <a:rPr lang="cs-CZ" sz="2400" dirty="0"/>
              <a:t>ZŠP a ZŠS Uherský Brod</a:t>
            </a:r>
          </a:p>
          <a:p>
            <a:pPr algn="ctr"/>
            <a:r>
              <a:rPr lang="cs-CZ" sz="2400" dirty="0"/>
              <a:t> projekt č. CZ.1.07/1.4.00/21.0961</a:t>
            </a:r>
          </a:p>
          <a:p>
            <a:pPr algn="ctr"/>
            <a:endParaRPr lang="cs-CZ" sz="2400" dirty="0"/>
          </a:p>
          <a:p>
            <a:pPr algn="ctr"/>
            <a:r>
              <a:rPr lang="cs-CZ" sz="2400" dirty="0"/>
              <a:t>Angličtina pro 2. stupeň</a:t>
            </a:r>
          </a:p>
          <a:p>
            <a:pPr algn="ctr"/>
            <a:r>
              <a:rPr lang="cs-CZ" sz="2400" dirty="0"/>
              <a:t>Č. </a:t>
            </a:r>
            <a:r>
              <a:rPr lang="cs-CZ" sz="2400" dirty="0" err="1"/>
              <a:t>DUMu</a:t>
            </a:r>
            <a:r>
              <a:rPr lang="cs-CZ" sz="2400" dirty="0"/>
              <a:t>:  </a:t>
            </a:r>
            <a:r>
              <a:rPr lang="cs-CZ" sz="2400" dirty="0" smtClean="0"/>
              <a:t>VY_22_INOVACE_24_THE BODY</a:t>
            </a:r>
            <a:endParaRPr lang="cs-CZ" sz="2400" dirty="0"/>
          </a:p>
          <a:p>
            <a:pPr algn="ctr"/>
            <a:endParaRPr lang="cs-CZ" sz="2400" dirty="0"/>
          </a:p>
          <a:p>
            <a:pPr algn="ctr"/>
            <a:endParaRPr lang="cs-CZ" sz="2400" dirty="0"/>
          </a:p>
          <a:p>
            <a:pPr algn="ctr"/>
            <a:r>
              <a:rPr lang="cs-CZ" sz="2400" dirty="0"/>
              <a:t>Autor: </a:t>
            </a:r>
            <a:r>
              <a:rPr lang="cs-CZ" sz="2400" dirty="0" smtClean="0"/>
              <a:t>Mgr. Renata </a:t>
            </a:r>
            <a:r>
              <a:rPr lang="cs-CZ" sz="2400" dirty="0" err="1"/>
              <a:t>Václavíčková</a:t>
            </a:r>
            <a:endParaRPr lang="cs-CZ" sz="2400" dirty="0"/>
          </a:p>
        </p:txBody>
      </p:sp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02532" y="404663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686296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777240" y="548680"/>
            <a:ext cx="7543800" cy="936104"/>
          </a:xfrm>
        </p:spPr>
        <p:txBody>
          <a:bodyPr/>
          <a:lstStyle/>
          <a:p>
            <a:r>
              <a:rPr lang="cs-CZ" sz="2400" dirty="0" smtClean="0"/>
              <a:t>Anotace: Prezentace slouží k procvičení slovní zásoby.</a:t>
            </a:r>
            <a:br>
              <a:rPr lang="cs-CZ" sz="2400" dirty="0" smtClean="0"/>
            </a:br>
            <a:r>
              <a:rPr lang="cs-CZ" sz="2400" dirty="0"/>
              <a:t> </a:t>
            </a:r>
            <a:r>
              <a:rPr lang="cs-CZ" sz="2400" dirty="0" smtClean="0"/>
              <a:t>                Je určena žákům 8. ročníku.</a:t>
            </a:r>
            <a:br>
              <a:rPr lang="cs-CZ" sz="2400" dirty="0" smtClean="0"/>
            </a:br>
            <a:r>
              <a:rPr lang="cs-CZ" sz="2400" dirty="0"/>
              <a:t> </a:t>
            </a:r>
            <a:r>
              <a:rPr lang="cs-CZ" sz="2400" dirty="0" smtClean="0"/>
              <a:t>                VM </a:t>
            </a:r>
            <a:r>
              <a:rPr lang="cs-CZ" sz="2400" smtClean="0"/>
              <a:t>byl vytvořen v únoru 2012.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8898230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539552" y="685801"/>
            <a:ext cx="7690048" cy="4687415"/>
          </a:xfrm>
        </p:spPr>
        <p:txBody>
          <a:bodyPr>
            <a:normAutofit/>
          </a:bodyPr>
          <a:lstStyle/>
          <a:p>
            <a:pPr marL="384048" lvl="1" indent="0">
              <a:buNone/>
            </a:pPr>
            <a:r>
              <a:rPr lang="cs-CZ" sz="2800" dirty="0" smtClean="0">
                <a:solidFill>
                  <a:srgbClr val="FFFF00"/>
                </a:solidFill>
              </a:rPr>
              <a:t>ARMBODYSHOULDERTUMMYLEGTOE</a:t>
            </a:r>
          </a:p>
          <a:p>
            <a:pPr marL="384048" lvl="1" indent="0">
              <a:buNone/>
            </a:pPr>
            <a:endParaRPr lang="cs-CZ" dirty="0">
              <a:solidFill>
                <a:srgbClr val="FFFF00"/>
              </a:solidFill>
            </a:endParaRPr>
          </a:p>
          <a:p>
            <a:pPr marL="384048" lvl="1" indent="0">
              <a:buNone/>
            </a:pPr>
            <a:r>
              <a:rPr lang="cs-CZ" dirty="0" smtClean="0">
                <a:solidFill>
                  <a:srgbClr val="FFFF00"/>
                </a:solidFill>
              </a:rPr>
              <a:t>________________________________________________________</a:t>
            </a:r>
          </a:p>
          <a:p>
            <a:pPr marL="384048" lvl="1" indent="0">
              <a:buNone/>
            </a:pPr>
            <a:endParaRPr lang="cs-CZ" dirty="0">
              <a:solidFill>
                <a:srgbClr val="FFFF00"/>
              </a:solidFill>
            </a:endParaRPr>
          </a:p>
          <a:p>
            <a:pPr marL="384048" lvl="1" indent="0">
              <a:buNone/>
            </a:pPr>
            <a:r>
              <a:rPr lang="cs-CZ" dirty="0" smtClean="0">
                <a:solidFill>
                  <a:srgbClr val="FFFF00"/>
                </a:solidFill>
              </a:rPr>
              <a:t>________________________________________________________</a:t>
            </a:r>
          </a:p>
          <a:p>
            <a:pPr marL="384048" lvl="1" indent="0">
              <a:buNone/>
            </a:pPr>
            <a:endParaRPr lang="cs-CZ" dirty="0" smtClean="0">
              <a:solidFill>
                <a:srgbClr val="FFFF00"/>
              </a:solidFill>
            </a:endParaRPr>
          </a:p>
          <a:p>
            <a:pPr marL="384048" lvl="1" indent="0">
              <a:buNone/>
            </a:pPr>
            <a:r>
              <a:rPr lang="cs-CZ" sz="2800" dirty="0" smtClean="0">
                <a:solidFill>
                  <a:srgbClr val="FFFF00"/>
                </a:solidFill>
              </a:rPr>
              <a:t>HANDBACKKNEEFINGERBOTTOMNECK</a:t>
            </a:r>
          </a:p>
          <a:p>
            <a:pPr marL="384048" lvl="1" indent="0">
              <a:buNone/>
            </a:pPr>
            <a:endParaRPr lang="cs-CZ" dirty="0">
              <a:solidFill>
                <a:srgbClr val="FFFF00"/>
              </a:solidFill>
            </a:endParaRPr>
          </a:p>
          <a:p>
            <a:pPr marL="384048" lvl="1" indent="0">
              <a:buNone/>
            </a:pPr>
            <a:r>
              <a:rPr lang="cs-CZ" dirty="0" smtClean="0">
                <a:solidFill>
                  <a:srgbClr val="FFFF00"/>
                </a:solidFill>
              </a:rPr>
              <a:t>_________________________________________________________</a:t>
            </a:r>
          </a:p>
          <a:p>
            <a:pPr marL="384048" lvl="1" indent="0">
              <a:buNone/>
            </a:pPr>
            <a:endParaRPr lang="cs-CZ" dirty="0">
              <a:solidFill>
                <a:srgbClr val="FFFF00"/>
              </a:solidFill>
            </a:endParaRPr>
          </a:p>
          <a:p>
            <a:pPr marL="384048" lvl="1" indent="0">
              <a:buNone/>
            </a:pPr>
            <a:r>
              <a:rPr lang="cs-CZ" dirty="0" smtClean="0">
                <a:solidFill>
                  <a:srgbClr val="FFFF00"/>
                </a:solidFill>
              </a:rPr>
              <a:t>_________________________________________________________</a:t>
            </a:r>
          </a:p>
          <a:p>
            <a:pPr marL="384048" lvl="1" indent="0">
              <a:buNone/>
            </a:pPr>
            <a:endParaRPr lang="cs-CZ" dirty="0">
              <a:solidFill>
                <a:srgbClr val="FFFF00"/>
              </a:solidFill>
            </a:endParaRPr>
          </a:p>
          <a:p>
            <a:pPr marL="384048" lvl="1" indent="0">
              <a:buNone/>
            </a:pP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777240" y="5517232"/>
            <a:ext cx="7543800" cy="720080"/>
          </a:xfrm>
        </p:spPr>
        <p:txBody>
          <a:bodyPr/>
          <a:lstStyle/>
          <a:p>
            <a:r>
              <a:rPr lang="cs-CZ" sz="2400" i="1" dirty="0" smtClean="0"/>
              <a:t>Rozděl na slova. Přepiš a přelož.</a:t>
            </a:r>
            <a:endParaRPr lang="cs-CZ" sz="2400" i="1" dirty="0"/>
          </a:p>
        </p:txBody>
      </p:sp>
    </p:spTree>
    <p:extLst>
      <p:ext uri="{BB962C8B-B14F-4D97-AF65-F5344CB8AC3E}">
        <p14:creationId xmlns:p14="http://schemas.microsoft.com/office/powerpoint/2010/main" val="3217220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77240" y="5301208"/>
            <a:ext cx="7543800" cy="936104"/>
          </a:xfrm>
        </p:spPr>
        <p:txBody>
          <a:bodyPr/>
          <a:lstStyle/>
          <a:p>
            <a:r>
              <a:rPr lang="cs-CZ" sz="2400" i="1" dirty="0" smtClean="0"/>
              <a:t>Pracuj dle pokynů učitele.</a:t>
            </a:r>
            <a:endParaRPr lang="cs-CZ" sz="2400" i="1" dirty="0"/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96012154"/>
              </p:ext>
            </p:extLst>
          </p:nvPr>
        </p:nvGraphicFramePr>
        <p:xfrm>
          <a:off x="1524000" y="1397000"/>
          <a:ext cx="6096000" cy="1483360"/>
        </p:xfrm>
        <a:graphic>
          <a:graphicData uri="http://schemas.openxmlformats.org/drawingml/2006/table">
            <a:tbl>
              <a:tblPr firstRow="1" bandRow="1">
                <a:tableStyleId>{D7AC3CCA-C797-4891-BE02-D94E43425B78}</a:tableStyleId>
              </a:tblPr>
              <a:tblGrid>
                <a:gridCol w="1219200"/>
                <a:gridCol w="1219200"/>
                <a:gridCol w="1219200"/>
                <a:gridCol w="1219200"/>
                <a:gridCol w="121920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75938643"/>
              </p:ext>
            </p:extLst>
          </p:nvPr>
        </p:nvGraphicFramePr>
        <p:xfrm>
          <a:off x="755575" y="620688"/>
          <a:ext cx="7488835" cy="4950550"/>
        </p:xfrm>
        <a:graphic>
          <a:graphicData uri="http://schemas.openxmlformats.org/drawingml/2006/table">
            <a:tbl>
              <a:tblPr firstRow="1">
                <a:tableStyleId>{D7AC3CCA-C797-4891-BE02-D94E43425B78}</a:tableStyleId>
              </a:tblPr>
              <a:tblGrid>
                <a:gridCol w="1497767"/>
                <a:gridCol w="1497767"/>
                <a:gridCol w="1497767"/>
                <a:gridCol w="1497767"/>
                <a:gridCol w="1497767"/>
              </a:tblGrid>
              <a:tr h="122413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A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B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C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D</a:t>
                      </a:r>
                      <a:endParaRPr lang="cs-CZ" sz="4000" dirty="0"/>
                    </a:p>
                  </a:txBody>
                  <a:tcPr/>
                </a:tc>
              </a:tr>
              <a:tr h="1242138"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1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 smtClean="0"/>
                    </a:p>
                    <a:p>
                      <a:pPr algn="ctr"/>
                      <a:r>
                        <a:rPr lang="cs-CZ" sz="2400" dirty="0" smtClean="0"/>
                        <a:t>BODY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 smtClean="0"/>
                    </a:p>
                    <a:p>
                      <a:pPr algn="ctr"/>
                      <a:r>
                        <a:rPr lang="cs-CZ" sz="1800" dirty="0" smtClean="0"/>
                        <a:t>SHOULDER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 smtClean="0"/>
                    </a:p>
                    <a:p>
                      <a:pPr algn="ctr"/>
                      <a:r>
                        <a:rPr lang="cs-CZ" sz="2400" dirty="0" smtClean="0"/>
                        <a:t>NECK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 smtClean="0"/>
                    </a:p>
                    <a:p>
                      <a:pPr algn="ctr"/>
                      <a:r>
                        <a:rPr lang="cs-CZ" sz="2000" dirty="0" smtClean="0"/>
                        <a:t>BOTTOM</a:t>
                      </a:r>
                      <a:endParaRPr lang="cs-CZ" sz="2000" dirty="0"/>
                    </a:p>
                  </a:txBody>
                  <a:tcPr/>
                </a:tc>
              </a:tr>
              <a:tr h="1242138"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2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 smtClean="0"/>
                    </a:p>
                    <a:p>
                      <a:pPr algn="ctr"/>
                      <a:r>
                        <a:rPr lang="cs-CZ" sz="2400" dirty="0" smtClean="0"/>
                        <a:t>HAND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 smtClean="0"/>
                    </a:p>
                    <a:p>
                      <a:pPr algn="ctr"/>
                      <a:r>
                        <a:rPr lang="cs-CZ" sz="2400" dirty="0" smtClean="0"/>
                        <a:t>KNEE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 smtClean="0"/>
                    </a:p>
                    <a:p>
                      <a:pPr algn="ctr"/>
                      <a:r>
                        <a:rPr lang="cs-CZ" sz="2400" dirty="0" smtClean="0"/>
                        <a:t>FINGER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 smtClean="0"/>
                    </a:p>
                    <a:p>
                      <a:pPr algn="ctr"/>
                      <a:r>
                        <a:rPr lang="cs-CZ" sz="2400" dirty="0" smtClean="0"/>
                        <a:t>LEG</a:t>
                      </a:r>
                      <a:endParaRPr lang="cs-CZ" sz="2400" dirty="0"/>
                    </a:p>
                  </a:txBody>
                  <a:tcPr/>
                </a:tc>
              </a:tr>
              <a:tr h="1242138"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3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 smtClean="0"/>
                    </a:p>
                    <a:p>
                      <a:pPr algn="ctr"/>
                      <a:r>
                        <a:rPr lang="cs-CZ" sz="2400" dirty="0" smtClean="0"/>
                        <a:t>BACK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 smtClean="0"/>
                    </a:p>
                    <a:p>
                      <a:pPr algn="ctr"/>
                      <a:r>
                        <a:rPr lang="cs-CZ" sz="2400" dirty="0" smtClean="0"/>
                        <a:t>TUMMY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 smtClean="0"/>
                    </a:p>
                    <a:p>
                      <a:pPr algn="ctr"/>
                      <a:r>
                        <a:rPr lang="cs-CZ" sz="2400" dirty="0" smtClean="0"/>
                        <a:t>TOE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 smtClean="0"/>
                    </a:p>
                    <a:p>
                      <a:pPr algn="ctr"/>
                      <a:r>
                        <a:rPr lang="cs-CZ" sz="2400" dirty="0" smtClean="0"/>
                        <a:t>ARM</a:t>
                      </a:r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9831631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Nadpis 1"/>
          <p:cNvSpPr txBox="1">
            <a:spLocks/>
          </p:cNvSpPr>
          <p:nvPr/>
        </p:nvSpPr>
        <p:spPr>
          <a:xfrm>
            <a:off x="777240" y="5301208"/>
            <a:ext cx="7543800" cy="936104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9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cs-CZ" sz="2400" i="1" smtClean="0"/>
              <a:t>Pracuj dle pokynů učitele.</a:t>
            </a:r>
            <a:endParaRPr lang="cs-CZ" sz="2400" i="1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05276420"/>
              </p:ext>
            </p:extLst>
          </p:nvPr>
        </p:nvGraphicFramePr>
        <p:xfrm>
          <a:off x="1524000" y="1397000"/>
          <a:ext cx="6096000" cy="1483360"/>
        </p:xfrm>
        <a:graphic>
          <a:graphicData uri="http://schemas.openxmlformats.org/drawingml/2006/table">
            <a:tbl>
              <a:tblPr firstRow="1" bandRow="1">
                <a:tableStyleId>{D7AC3CCA-C797-4891-BE02-D94E43425B78}</a:tableStyleId>
              </a:tblPr>
              <a:tblGrid>
                <a:gridCol w="1219200"/>
                <a:gridCol w="1219200"/>
                <a:gridCol w="1219200"/>
                <a:gridCol w="1219200"/>
                <a:gridCol w="121920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13048419"/>
              </p:ext>
            </p:extLst>
          </p:nvPr>
        </p:nvGraphicFramePr>
        <p:xfrm>
          <a:off x="755575" y="620688"/>
          <a:ext cx="8064897" cy="5004556"/>
        </p:xfrm>
        <a:graphic>
          <a:graphicData uri="http://schemas.openxmlformats.org/drawingml/2006/table">
            <a:tbl>
              <a:tblPr firstRow="1">
                <a:tableStyleId>{D7AC3CCA-C797-4891-BE02-D94E43425B78}</a:tableStyleId>
              </a:tblPr>
              <a:tblGrid>
                <a:gridCol w="1080121"/>
                <a:gridCol w="1728192"/>
                <a:gridCol w="1728192"/>
                <a:gridCol w="1800200"/>
                <a:gridCol w="1728192"/>
              </a:tblGrid>
              <a:tr h="122413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A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B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C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D</a:t>
                      </a:r>
                      <a:endParaRPr lang="cs-CZ" sz="4000" dirty="0"/>
                    </a:p>
                  </a:txBody>
                  <a:tcPr/>
                </a:tc>
              </a:tr>
              <a:tr h="1296144"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1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 smtClean="0"/>
                    </a:p>
                    <a:p>
                      <a:pPr algn="ctr"/>
                      <a:r>
                        <a:rPr lang="cs-CZ" sz="2400" dirty="0" smtClean="0"/>
                        <a:t>KRK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 smtClean="0"/>
                    </a:p>
                    <a:p>
                      <a:pPr algn="ctr"/>
                      <a:r>
                        <a:rPr lang="cs-CZ" sz="2400" dirty="0" smtClean="0"/>
                        <a:t>PRST</a:t>
                      </a:r>
                      <a:r>
                        <a:rPr lang="cs-CZ" sz="2400" baseline="0" dirty="0" smtClean="0"/>
                        <a:t> - N</a:t>
                      </a:r>
                      <a:endParaRPr lang="cs-CZ" sz="2400" dirty="0" smtClean="0"/>
                    </a:p>
                    <a:p>
                      <a:pPr algn="ctr"/>
                      <a:endParaRPr lang="cs-CZ" sz="1800" dirty="0" smtClean="0"/>
                    </a:p>
                    <a:p>
                      <a:pPr algn="ctr"/>
                      <a:endParaRPr lang="cs-CZ" sz="1800" dirty="0" smtClean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 smtClean="0"/>
                    </a:p>
                    <a:p>
                      <a:pPr algn="ctr"/>
                      <a:r>
                        <a:rPr lang="cs-CZ" sz="2400" dirty="0" smtClean="0"/>
                        <a:t>KOLENO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 smtClean="0"/>
                    </a:p>
                    <a:p>
                      <a:pPr algn="ctr"/>
                      <a:r>
                        <a:rPr lang="cs-CZ" sz="2400" dirty="0" smtClean="0"/>
                        <a:t>PAŽE</a:t>
                      </a:r>
                      <a:endParaRPr lang="cs-CZ" sz="2400" dirty="0"/>
                    </a:p>
                  </a:txBody>
                  <a:tcPr/>
                </a:tc>
              </a:tr>
              <a:tr h="1242138"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2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 smtClean="0"/>
                    </a:p>
                    <a:p>
                      <a:pPr algn="ctr"/>
                      <a:r>
                        <a:rPr lang="cs-CZ" sz="2400" dirty="0" smtClean="0"/>
                        <a:t>RUKA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 smtClean="0"/>
                    </a:p>
                    <a:p>
                      <a:pPr algn="ctr"/>
                      <a:r>
                        <a:rPr lang="cs-CZ" sz="2400" dirty="0" smtClean="0"/>
                        <a:t>RAMENO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 smtClean="0"/>
                    </a:p>
                    <a:p>
                      <a:pPr algn="ctr"/>
                      <a:r>
                        <a:rPr lang="cs-CZ" sz="2400" dirty="0" smtClean="0"/>
                        <a:t>NOHA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 smtClean="0"/>
                    </a:p>
                    <a:p>
                      <a:pPr algn="ctr"/>
                      <a:r>
                        <a:rPr lang="cs-CZ" sz="2400" dirty="0" smtClean="0"/>
                        <a:t>PRST - R</a:t>
                      </a:r>
                      <a:endParaRPr lang="cs-CZ" sz="2400" dirty="0"/>
                    </a:p>
                  </a:txBody>
                  <a:tcPr/>
                </a:tc>
              </a:tr>
              <a:tr h="1242138"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3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 smtClean="0"/>
                    </a:p>
                    <a:p>
                      <a:pPr algn="ctr"/>
                      <a:r>
                        <a:rPr lang="cs-CZ" sz="2400" dirty="0" smtClean="0"/>
                        <a:t>BŘICHO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 smtClean="0"/>
                    </a:p>
                    <a:p>
                      <a:pPr algn="ctr"/>
                      <a:r>
                        <a:rPr lang="cs-CZ" sz="2400" dirty="0" smtClean="0"/>
                        <a:t>TĚLO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 smtClean="0"/>
                    </a:p>
                    <a:p>
                      <a:pPr algn="ctr"/>
                      <a:r>
                        <a:rPr lang="cs-CZ" sz="2400" dirty="0" smtClean="0"/>
                        <a:t>ZÁDA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 smtClean="0"/>
                    </a:p>
                    <a:p>
                      <a:pPr algn="ctr"/>
                      <a:r>
                        <a:rPr lang="cs-CZ" sz="2400" smtClean="0"/>
                        <a:t>ZADEK</a:t>
                      </a:r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943918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755576" y="1700808"/>
            <a:ext cx="7848872" cy="3888432"/>
          </a:xfrm>
        </p:spPr>
        <p:txBody>
          <a:bodyPr/>
          <a:lstStyle/>
          <a:p>
            <a:pPr marL="18288" indent="0">
              <a:buNone/>
            </a:pPr>
            <a:r>
              <a:rPr lang="cs-CZ" dirty="0" smtClean="0"/>
              <a:t>ARM   BODY   SHOULDER   TUMMY   LEG   TOE</a:t>
            </a:r>
          </a:p>
          <a:p>
            <a:pPr marL="18288" indent="0">
              <a:buNone/>
            </a:pPr>
            <a:endParaRPr lang="cs-CZ" dirty="0"/>
          </a:p>
          <a:p>
            <a:pPr marL="18288" indent="0">
              <a:buNone/>
            </a:pPr>
            <a:r>
              <a:rPr lang="cs-CZ" dirty="0" smtClean="0"/>
              <a:t>HAND   BACK   KNEE   FINGER   BOTTOM   NECK</a:t>
            </a:r>
          </a:p>
          <a:p>
            <a:pPr marL="18288" indent="0">
              <a:buNone/>
            </a:pPr>
            <a:r>
              <a:rPr lang="cs-CZ" smtClean="0"/>
              <a:t>-----------------------------------------------------------------------------</a:t>
            </a:r>
          </a:p>
          <a:p>
            <a:pPr marL="18288" indent="0">
              <a:buNone/>
            </a:pPr>
            <a:endParaRPr lang="cs-CZ" dirty="0" smtClean="0"/>
          </a:p>
          <a:p>
            <a:pPr marL="18288" indent="0">
              <a:buNone/>
            </a:pPr>
            <a:r>
              <a:rPr lang="cs-CZ" dirty="0" smtClean="0"/>
              <a:t>INFORMACE K POUŽITÍ TABULEK – možnosti:</a:t>
            </a:r>
          </a:p>
          <a:p>
            <a:pPr>
              <a:buFontTx/>
              <a:buChar char="-"/>
            </a:pPr>
            <a:r>
              <a:rPr lang="cs-CZ" dirty="0" smtClean="0"/>
              <a:t>učitel říká souřadnice, žák slovo vyhledá a přeloží</a:t>
            </a:r>
          </a:p>
          <a:p>
            <a:pPr>
              <a:buFontTx/>
              <a:buChar char="-"/>
            </a:pPr>
            <a:r>
              <a:rPr lang="cs-CZ" dirty="0"/>
              <a:t>ž</a:t>
            </a:r>
            <a:r>
              <a:rPr lang="cs-CZ" dirty="0" smtClean="0"/>
              <a:t>áci čtou slova po řádcích nebo sloupcích</a:t>
            </a:r>
          </a:p>
          <a:p>
            <a:pPr marL="18288" indent="0">
              <a:buNone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777240" y="332656"/>
            <a:ext cx="7543800" cy="720080"/>
          </a:xfrm>
        </p:spPr>
        <p:txBody>
          <a:bodyPr/>
          <a:lstStyle/>
          <a:p>
            <a:pPr algn="ctr"/>
            <a:r>
              <a:rPr lang="cs-CZ" sz="2400" dirty="0" smtClean="0"/>
              <a:t>Řešení.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52614537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Živly">
  <a:themeElements>
    <a:clrScheme name="Živly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629DD1"/>
      </a:accent1>
      <a:accent2>
        <a:srgbClr val="297FD5"/>
      </a:accent2>
      <a:accent3>
        <a:srgbClr val="7F8FA9"/>
      </a:accent3>
      <a:accent4>
        <a:srgbClr val="4A66AC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Živly">
      <a:maj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Živly">
      <a: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48000">
              <a:schemeClr val="phClr">
                <a:tint val="54000"/>
                <a:satMod val="140000"/>
              </a:schemeClr>
            </a:gs>
            <a:gs pos="100000">
              <a:schemeClr val="phClr">
                <a:tint val="24000"/>
                <a:satMod val="260000"/>
              </a:schemeClr>
            </a:gs>
          </a:gsLst>
          <a:lin ang="1620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48000"/>
                <a:satMod val="180000"/>
                <a:lumMod val="94000"/>
              </a:schemeClr>
            </a:gs>
            <a:gs pos="100000">
              <a:schemeClr val="phClr">
                <a:shade val="48000"/>
                <a:satMod val="180000"/>
                <a:lumMod val="94000"/>
              </a:schemeClr>
            </a:gs>
          </a:gsLst>
          <a:lin ang="4140000" scaled="1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12700" dir="5400000" sx="102000" sy="102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762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19800000"/>
            </a:lightRig>
          </a:scene3d>
          <a:sp3d prstMaterial="metal">
            <a:bevelT w="38100" h="38100"/>
          </a:sp3d>
        </a:effectStyle>
        <a:effectStyle>
          <a:effectLst>
            <a:outerShdw blurRad="114300" dist="114300" dir="5400000" rotWithShape="0">
              <a:srgbClr val="000000">
                <a:alpha val="7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plastic"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5000"/>
              </a:schemeClr>
            </a:gs>
            <a:gs pos="100000">
              <a:schemeClr val="phClr">
                <a:shade val="40000"/>
                <a:satMod val="18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4000"/>
                <a:satMod val="280000"/>
              </a:schemeClr>
              <a:schemeClr val="phClr">
                <a:tint val="60000"/>
                <a:sat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Elemental</Template>
  <TotalTime>52</TotalTime>
  <Words>140</Words>
  <Application>Microsoft Office PowerPoint</Application>
  <PresentationFormat>Předvádění na obrazovce (4:3)</PresentationFormat>
  <Paragraphs>95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Živly</vt:lpstr>
      <vt:lpstr>Prezentace aplikace PowerPoint</vt:lpstr>
      <vt:lpstr>Anotace: Prezentace slouží k procvičení slovní zásoby.                  Je určena žákům 8. ročníku.                  VM byl vytvořen v únoru 2012.</vt:lpstr>
      <vt:lpstr>Rozděl na slova. Přepiš a přelož.</vt:lpstr>
      <vt:lpstr>Pracuj dle pokynů učitele.</vt:lpstr>
      <vt:lpstr>Prezentace aplikace PowerPoint</vt:lpstr>
      <vt:lpstr>Řešení.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PC-1SLG</dc:creator>
  <cp:lastModifiedBy>PC-1SLG</cp:lastModifiedBy>
  <cp:revision>7</cp:revision>
  <dcterms:created xsi:type="dcterms:W3CDTF">2012-02-14T05:50:17Z</dcterms:created>
  <dcterms:modified xsi:type="dcterms:W3CDTF">2012-06-22T05:46:37Z</dcterms:modified>
</cp:coreProperties>
</file>