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8" r:id="rId2"/>
    <p:sldId id="266" r:id="rId3"/>
    <p:sldId id="260" r:id="rId4"/>
    <p:sldId id="264" r:id="rId5"/>
    <p:sldId id="256" r:id="rId6"/>
    <p:sldId id="259" r:id="rId7"/>
    <p:sldId id="262" r:id="rId8"/>
    <p:sldId id="261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idx="4294967295"/>
          </p:nvPr>
        </p:nvSpPr>
        <p:spPr>
          <a:xfrm>
            <a:off x="323528" y="2060848"/>
            <a:ext cx="8352928" cy="4295502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ZŠP a ZŠS Uherský Brod</a:t>
            </a:r>
          </a:p>
          <a:p>
            <a:pPr algn="ctr"/>
            <a:r>
              <a:rPr lang="cs-CZ" dirty="0"/>
              <a:t> projekt č. CZ.1.07/1.4.00/21.0961</a:t>
            </a:r>
          </a:p>
          <a:p>
            <a:pPr algn="ctr"/>
            <a:endParaRPr lang="cs-CZ" dirty="0"/>
          </a:p>
          <a:p>
            <a:pPr algn="ctr"/>
            <a:r>
              <a:rPr lang="cs-CZ" dirty="0"/>
              <a:t>Angličtina pro 2. stupeň</a:t>
            </a:r>
          </a:p>
          <a:p>
            <a:pPr algn="ctr"/>
            <a:r>
              <a:rPr lang="cs-CZ" sz="1800" dirty="0"/>
              <a:t>Č. </a:t>
            </a:r>
            <a:r>
              <a:rPr lang="cs-CZ" sz="1800" dirty="0" err="1"/>
              <a:t>DUMu</a:t>
            </a:r>
            <a:r>
              <a:rPr lang="cs-CZ" sz="1800" dirty="0"/>
              <a:t>:  </a:t>
            </a:r>
            <a:r>
              <a:rPr lang="cs-CZ" sz="1800" dirty="0" smtClean="0"/>
              <a:t>VY_22_INOVACE_30_Přítomný </a:t>
            </a:r>
            <a:r>
              <a:rPr lang="cs-CZ" sz="1800" dirty="0"/>
              <a:t>č</a:t>
            </a:r>
            <a:r>
              <a:rPr lang="cs-CZ" sz="1800" dirty="0" smtClean="0"/>
              <a:t>. průběhový  – otázka + odpověď</a:t>
            </a:r>
            <a:endParaRPr lang="cs-CZ" dirty="0"/>
          </a:p>
          <a:p>
            <a:pPr algn="ctr"/>
            <a:endParaRPr lang="cs-CZ" dirty="0"/>
          </a:p>
          <a:p>
            <a:pPr algn="ctr"/>
            <a:endParaRPr lang="cs-CZ" dirty="0"/>
          </a:p>
          <a:p>
            <a:pPr algn="ctr"/>
            <a:r>
              <a:rPr lang="cs-CZ" sz="2400" dirty="0"/>
              <a:t>Autor: </a:t>
            </a:r>
            <a:r>
              <a:rPr lang="cs-CZ" sz="2400" dirty="0" smtClean="0"/>
              <a:t>Mgr. Renata </a:t>
            </a:r>
            <a:r>
              <a:rPr lang="cs-CZ" sz="2400" dirty="0" err="1"/>
              <a:t>Václavíčková</a:t>
            </a:r>
            <a:endParaRPr lang="cs-CZ" sz="2400" dirty="0"/>
          </a:p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32" y="40466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78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179512" y="512763"/>
            <a:ext cx="8496944" cy="5437187"/>
          </a:xfrm>
        </p:spPr>
        <p:txBody>
          <a:bodyPr/>
          <a:lstStyle/>
          <a:p>
            <a:r>
              <a:rPr lang="cs-CZ" sz="2000" dirty="0" smtClean="0"/>
              <a:t>ANOTACE:</a:t>
            </a:r>
            <a:r>
              <a:rPr lang="cs-CZ" sz="2400" dirty="0"/>
              <a:t> </a:t>
            </a:r>
            <a:r>
              <a:rPr lang="cs-CZ" sz="2000" dirty="0" smtClean="0"/>
              <a:t>Prezentace </a:t>
            </a:r>
            <a:r>
              <a:rPr lang="cs-CZ" sz="2000" dirty="0"/>
              <a:t>slouží k </a:t>
            </a:r>
            <a:r>
              <a:rPr lang="cs-CZ" sz="2000" dirty="0" smtClean="0"/>
              <a:t>upevnění znalostí dané gramatiky.</a:t>
            </a:r>
            <a:br>
              <a:rPr lang="cs-CZ" sz="2000" dirty="0" smtClean="0"/>
            </a:br>
            <a:r>
              <a:rPr lang="cs-CZ" sz="2000" dirty="0" smtClean="0"/>
              <a:t>         Je </a:t>
            </a:r>
            <a:r>
              <a:rPr lang="cs-CZ" sz="2000" dirty="0"/>
              <a:t>určena pro žáky </a:t>
            </a:r>
            <a:r>
              <a:rPr lang="cs-CZ" sz="2000" dirty="0" smtClean="0"/>
              <a:t>9. </a:t>
            </a:r>
            <a:r>
              <a:rPr lang="cs-CZ" sz="2000" dirty="0"/>
              <a:t>ročníku.</a:t>
            </a:r>
            <a:br>
              <a:rPr lang="cs-CZ" sz="2000" dirty="0"/>
            </a:br>
            <a:r>
              <a:rPr lang="cs-CZ" sz="2000" dirty="0"/>
              <a:t>        </a:t>
            </a:r>
            <a:r>
              <a:rPr lang="cs-CZ" sz="2000" dirty="0" smtClean="0"/>
              <a:t> VM </a:t>
            </a:r>
            <a:r>
              <a:rPr lang="cs-CZ" sz="2000" dirty="0"/>
              <a:t>byl vytvořen v </a:t>
            </a:r>
            <a:r>
              <a:rPr lang="cs-CZ" sz="2000" dirty="0" smtClean="0"/>
              <a:t>březnu 2012.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4964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371600" y="260350"/>
            <a:ext cx="7772400" cy="1223963"/>
          </a:xfrm>
        </p:spPr>
        <p:txBody>
          <a:bodyPr/>
          <a:lstStyle/>
          <a:p>
            <a:pPr algn="ctr"/>
            <a:r>
              <a:rPr lang="cs-CZ" sz="2400" dirty="0" smtClean="0"/>
              <a:t>PŘÍTOMNÝ ČAS PRŮBĚHOVÝ – </a:t>
            </a:r>
            <a:r>
              <a:rPr lang="cs-CZ" sz="2400" dirty="0" smtClean="0">
                <a:solidFill>
                  <a:srgbClr val="FF0000"/>
                </a:solidFill>
              </a:rPr>
              <a:t>OTÁZKA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- tvoříme</a:t>
            </a:r>
            <a:r>
              <a:rPr lang="cs-CZ" sz="2400" i="1" dirty="0" smtClean="0"/>
              <a:t> přehozením slovosledu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371600" y="2060575"/>
            <a:ext cx="7772400" cy="4295775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He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  </a:t>
            </a:r>
            <a:r>
              <a:rPr lang="cs-CZ" dirty="0" err="1" smtClean="0"/>
              <a:t>sleeping</a:t>
            </a:r>
            <a:r>
              <a:rPr lang="cs-CZ" dirty="0" smtClean="0"/>
              <a:t>.             On spí (teď).</a:t>
            </a:r>
          </a:p>
          <a:p>
            <a:r>
              <a:rPr lang="cs-CZ" dirty="0" err="1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he</a:t>
            </a:r>
            <a:r>
              <a:rPr lang="cs-CZ" dirty="0" smtClean="0"/>
              <a:t>  </a:t>
            </a:r>
            <a:r>
              <a:rPr lang="cs-CZ" dirty="0" err="1" smtClean="0"/>
              <a:t>sleeping</a:t>
            </a:r>
            <a:r>
              <a:rPr lang="cs-CZ" dirty="0" smtClean="0"/>
              <a:t>?             Spí?</a:t>
            </a:r>
            <a:endParaRPr lang="cs-CZ" dirty="0"/>
          </a:p>
          <a:p>
            <a:endParaRPr lang="cs-CZ" dirty="0" smtClean="0"/>
          </a:p>
          <a:p>
            <a:pPr marL="68580" indent="0">
              <a:buNone/>
            </a:pPr>
            <a:r>
              <a:rPr lang="cs-CZ" i="1" dirty="0" smtClean="0"/>
              <a:t>odpověď</a:t>
            </a:r>
            <a:r>
              <a:rPr lang="cs-CZ" dirty="0" smtClean="0"/>
              <a:t>:     YES, </a:t>
            </a:r>
            <a:r>
              <a:rPr lang="cs-CZ" dirty="0" smtClean="0">
                <a:solidFill>
                  <a:srgbClr val="FF0000"/>
                </a:solidFill>
              </a:rPr>
              <a:t>he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.    </a:t>
            </a:r>
          </a:p>
          <a:p>
            <a:pPr marL="68580" indent="0">
              <a:buNone/>
            </a:pPr>
            <a:endParaRPr lang="cs-CZ" dirty="0"/>
          </a:p>
          <a:p>
            <a:pPr marL="68580" indent="0">
              <a:buNone/>
            </a:pPr>
            <a:r>
              <a:rPr lang="cs-CZ" dirty="0" smtClean="0"/>
              <a:t>                       </a:t>
            </a:r>
            <a:r>
              <a:rPr lang="cs-CZ" u="sng" dirty="0" smtClean="0"/>
              <a:t>NO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 </a:t>
            </a:r>
            <a:r>
              <a:rPr lang="cs-CZ" u="sng" dirty="0" smtClean="0"/>
              <a:t>not</a:t>
            </a:r>
            <a:r>
              <a:rPr lang="cs-CZ" dirty="0" smtClean="0"/>
              <a:t>.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646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371600" y="1412875"/>
            <a:ext cx="7772400" cy="4943475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FFFF00"/>
                </a:solidFill>
              </a:rPr>
              <a:t>am</a:t>
            </a:r>
            <a:r>
              <a:rPr lang="cs-CZ" dirty="0" smtClean="0"/>
              <a:t>  </a:t>
            </a:r>
            <a:r>
              <a:rPr lang="cs-CZ" dirty="0" err="1" smtClean="0"/>
              <a:t>drinking</a:t>
            </a:r>
            <a:r>
              <a:rPr lang="cs-CZ" dirty="0" smtClean="0"/>
              <a:t>.      Piju (teď).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Are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/>
              <a:t> </a:t>
            </a:r>
            <a:r>
              <a:rPr lang="cs-CZ" dirty="0" err="1" smtClean="0"/>
              <a:t>drinking</a:t>
            </a:r>
            <a:r>
              <a:rPr lang="cs-CZ" dirty="0" smtClean="0"/>
              <a:t>?   Piješ?</a:t>
            </a:r>
          </a:p>
          <a:p>
            <a:endParaRPr lang="cs-CZ" dirty="0"/>
          </a:p>
          <a:p>
            <a:r>
              <a:rPr lang="cs-CZ" i="1" dirty="0" smtClean="0"/>
              <a:t>odpověď:    </a:t>
            </a:r>
            <a:r>
              <a:rPr lang="cs-CZ" dirty="0" smtClean="0"/>
              <a:t>YES, </a:t>
            </a:r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FF00"/>
                </a:solidFill>
              </a:rPr>
              <a:t>am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</a:t>
            </a:r>
            <a:r>
              <a:rPr lang="cs-CZ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NO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FFFF00"/>
                </a:solidFill>
              </a:rPr>
              <a:t>am</a:t>
            </a:r>
            <a:r>
              <a:rPr lang="cs-CZ" dirty="0" smtClean="0"/>
              <a:t>  </a:t>
            </a:r>
            <a:r>
              <a:rPr lang="cs-CZ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not.</a:t>
            </a:r>
          </a:p>
          <a:p>
            <a:endParaRPr lang="cs-CZ" dirty="0"/>
          </a:p>
          <a:p>
            <a:endParaRPr lang="cs-CZ" dirty="0" smtClean="0"/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021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432048"/>
          </a:xfrm>
        </p:spPr>
        <p:txBody>
          <a:bodyPr/>
          <a:lstStyle/>
          <a:p>
            <a:r>
              <a:rPr lang="cs-CZ" sz="2800" dirty="0" smtClean="0"/>
              <a:t>PŘEKLÁDEJ.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4344" y="1556792"/>
            <a:ext cx="4038600" cy="4739672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HE</a:t>
            </a:r>
            <a:r>
              <a:rPr lang="cs-CZ" dirty="0" smtClean="0"/>
              <a:t>  EATING?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ARE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YOU</a:t>
            </a:r>
            <a:r>
              <a:rPr lang="cs-CZ" dirty="0" smtClean="0"/>
              <a:t>  GOING?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SHE </a:t>
            </a:r>
            <a:r>
              <a:rPr lang="cs-CZ" dirty="0" smtClean="0"/>
              <a:t> COOKING?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ARE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THEY</a:t>
            </a:r>
            <a:r>
              <a:rPr lang="cs-CZ" dirty="0" smtClean="0"/>
              <a:t> OPENING?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ARE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YOU</a:t>
            </a:r>
            <a:r>
              <a:rPr lang="cs-CZ" dirty="0" smtClean="0"/>
              <a:t>  PLAYING?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IT</a:t>
            </a:r>
            <a:r>
              <a:rPr lang="cs-CZ" dirty="0" smtClean="0"/>
              <a:t>  SLEEPING?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ARE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YOU</a:t>
            </a:r>
            <a:r>
              <a:rPr lang="cs-CZ" dirty="0" smtClean="0"/>
              <a:t>  WORKING?</a:t>
            </a: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AM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WEARING?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0" y="1484784"/>
            <a:ext cx="4392488" cy="4811681"/>
          </a:xfrm>
        </p:spPr>
        <p:txBody>
          <a:bodyPr/>
          <a:lstStyle/>
          <a:p>
            <a:r>
              <a:rPr lang="cs-CZ" dirty="0" smtClean="0"/>
              <a:t>JÍ?  (on)</a:t>
            </a:r>
          </a:p>
          <a:p>
            <a:r>
              <a:rPr lang="cs-CZ" dirty="0" smtClean="0"/>
              <a:t>JDEŠ?   JDETE?</a:t>
            </a:r>
          </a:p>
          <a:p>
            <a:r>
              <a:rPr lang="cs-CZ" dirty="0" smtClean="0"/>
              <a:t>VAŘÍ?  (ona)</a:t>
            </a:r>
          </a:p>
          <a:p>
            <a:r>
              <a:rPr lang="cs-CZ" dirty="0" smtClean="0"/>
              <a:t>OTEVÍRAJÍ?</a:t>
            </a:r>
          </a:p>
          <a:p>
            <a:r>
              <a:rPr lang="cs-CZ" dirty="0" smtClean="0"/>
              <a:t>HRAJEŠ?    HRAJETE?</a:t>
            </a:r>
          </a:p>
          <a:p>
            <a:r>
              <a:rPr lang="cs-CZ" dirty="0" smtClean="0"/>
              <a:t>SPÍ?  (ono)</a:t>
            </a:r>
          </a:p>
          <a:p>
            <a:r>
              <a:rPr lang="cs-CZ" dirty="0" smtClean="0"/>
              <a:t>PRACUJEŠ?</a:t>
            </a:r>
            <a:r>
              <a:rPr lang="cs-CZ" sz="2400" dirty="0" smtClean="0"/>
              <a:t> </a:t>
            </a:r>
            <a:r>
              <a:rPr lang="cs-CZ" dirty="0" smtClean="0"/>
              <a:t>PRACUJETE?</a:t>
            </a:r>
          </a:p>
          <a:p>
            <a:r>
              <a:rPr lang="cs-CZ" dirty="0" smtClean="0"/>
              <a:t>MÁM  NA  SOBĚ?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03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468664"/>
          </a:xfrm>
        </p:spPr>
        <p:txBody>
          <a:bodyPr/>
          <a:lstStyle/>
          <a:p>
            <a:r>
              <a:rPr lang="cs-CZ" sz="2400" dirty="0" smtClean="0"/>
              <a:t>SPOJ OTÁZKU S ODPOVĚDÍ. VŠÍMEJ SI ZNAMÉNKA!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556791"/>
            <a:ext cx="4320480" cy="4739673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IS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HE</a:t>
            </a:r>
            <a:r>
              <a:rPr lang="cs-CZ" dirty="0"/>
              <a:t>  EATING</a:t>
            </a:r>
            <a:r>
              <a:rPr lang="cs-CZ" dirty="0" smtClean="0"/>
              <a:t>?  +</a:t>
            </a:r>
          </a:p>
          <a:p>
            <a:r>
              <a:rPr lang="cs-CZ" dirty="0">
                <a:solidFill>
                  <a:srgbClr val="FFFF00"/>
                </a:solidFill>
              </a:rPr>
              <a:t>IS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SHE </a:t>
            </a:r>
            <a:r>
              <a:rPr lang="cs-CZ" dirty="0"/>
              <a:t> COOKING? </a:t>
            </a:r>
            <a:r>
              <a:rPr lang="cs-CZ" dirty="0" smtClean="0"/>
              <a:t>–</a:t>
            </a:r>
          </a:p>
          <a:p>
            <a:r>
              <a:rPr lang="cs-CZ" dirty="0">
                <a:solidFill>
                  <a:srgbClr val="92D050"/>
                </a:solidFill>
              </a:rPr>
              <a:t>ARE 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THEY</a:t>
            </a:r>
            <a:r>
              <a:rPr lang="cs-CZ" dirty="0"/>
              <a:t> OPENING? </a:t>
            </a:r>
            <a:r>
              <a:rPr lang="cs-CZ" dirty="0" smtClean="0"/>
              <a:t>+</a:t>
            </a:r>
          </a:p>
          <a:p>
            <a:r>
              <a:rPr lang="cs-CZ" dirty="0">
                <a:solidFill>
                  <a:srgbClr val="92D050"/>
                </a:solidFill>
              </a:rPr>
              <a:t>ARE</a:t>
            </a: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WE </a:t>
            </a:r>
            <a:r>
              <a:rPr lang="cs-CZ" dirty="0"/>
              <a:t> PLAYING? </a:t>
            </a:r>
            <a:r>
              <a:rPr lang="cs-CZ" dirty="0" smtClean="0"/>
              <a:t>–</a:t>
            </a:r>
          </a:p>
          <a:p>
            <a:r>
              <a:rPr lang="cs-CZ" dirty="0">
                <a:solidFill>
                  <a:srgbClr val="FFFF00"/>
                </a:solidFill>
              </a:rPr>
              <a:t>IS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IT</a:t>
            </a:r>
            <a:r>
              <a:rPr lang="cs-CZ" dirty="0"/>
              <a:t>  SLEEPING? </a:t>
            </a:r>
            <a:r>
              <a:rPr lang="cs-CZ" dirty="0" smtClean="0"/>
              <a:t>+</a:t>
            </a:r>
          </a:p>
          <a:p>
            <a:r>
              <a:rPr lang="cs-CZ" dirty="0">
                <a:solidFill>
                  <a:srgbClr val="92D050"/>
                </a:solidFill>
              </a:rPr>
              <a:t>ARE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YOU</a:t>
            </a:r>
            <a:r>
              <a:rPr lang="cs-CZ" dirty="0"/>
              <a:t>  WORKING? </a:t>
            </a:r>
            <a:r>
              <a:rPr lang="cs-CZ" dirty="0" smtClean="0"/>
              <a:t>+</a:t>
            </a:r>
          </a:p>
          <a:p>
            <a:r>
              <a:rPr lang="cs-CZ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AM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/>
              <a:t>  WEARING? </a:t>
            </a:r>
            <a:r>
              <a:rPr lang="cs-CZ" dirty="0" smtClean="0"/>
              <a:t>-</a:t>
            </a:r>
            <a:endParaRPr lang="cs-CZ" dirty="0"/>
          </a:p>
          <a:p>
            <a:r>
              <a:rPr lang="cs-CZ" dirty="0" smtClean="0">
                <a:solidFill>
                  <a:srgbClr val="92D050"/>
                </a:solidFill>
              </a:rPr>
              <a:t>ARE </a:t>
            </a:r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YOU</a:t>
            </a:r>
            <a:r>
              <a:rPr lang="cs-CZ" dirty="0"/>
              <a:t>  GOING</a:t>
            </a:r>
            <a:r>
              <a:rPr lang="cs-CZ" dirty="0" smtClean="0"/>
              <a:t>? -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55976" y="1556793"/>
            <a:ext cx="4680520" cy="4739672"/>
          </a:xfrm>
        </p:spPr>
        <p:txBody>
          <a:bodyPr>
            <a:normAutofit/>
          </a:bodyPr>
          <a:lstStyle/>
          <a:p>
            <a:r>
              <a:rPr lang="cs-CZ" dirty="0" smtClean="0"/>
              <a:t>NO, YOU ARE NOT./</a:t>
            </a:r>
            <a:r>
              <a:rPr lang="cs-CZ" sz="1400" dirty="0" smtClean="0"/>
              <a:t>NO, I AM NOT.</a:t>
            </a:r>
          </a:p>
          <a:p>
            <a:r>
              <a:rPr lang="cs-CZ" dirty="0" smtClean="0"/>
              <a:t>YES, THEY ARE.</a:t>
            </a:r>
          </a:p>
          <a:p>
            <a:r>
              <a:rPr lang="cs-CZ" dirty="0"/>
              <a:t>YES, HE IS</a:t>
            </a:r>
            <a:r>
              <a:rPr lang="cs-CZ" dirty="0" smtClean="0"/>
              <a:t>.</a:t>
            </a:r>
          </a:p>
          <a:p>
            <a:r>
              <a:rPr lang="cs-CZ" dirty="0"/>
              <a:t>NO, SHE IS NOT.</a:t>
            </a:r>
          </a:p>
          <a:p>
            <a:r>
              <a:rPr lang="cs-CZ" dirty="0" smtClean="0"/>
              <a:t>NO, </a:t>
            </a:r>
            <a:r>
              <a:rPr lang="cs-CZ" dirty="0"/>
              <a:t>I </a:t>
            </a:r>
            <a:r>
              <a:rPr lang="cs-CZ" dirty="0" smtClean="0"/>
              <a:t>AM NOT.</a:t>
            </a:r>
          </a:p>
          <a:p>
            <a:r>
              <a:rPr lang="cs-CZ" dirty="0" smtClean="0"/>
              <a:t>NO, WE  ARE  NOT</a:t>
            </a:r>
            <a:r>
              <a:rPr lang="cs-CZ" sz="1400" dirty="0" smtClean="0"/>
              <a:t>.</a:t>
            </a:r>
          </a:p>
          <a:p>
            <a:r>
              <a:rPr lang="cs-CZ" dirty="0" smtClean="0"/>
              <a:t>YES, I AM./ </a:t>
            </a:r>
            <a:r>
              <a:rPr lang="cs-CZ" sz="1400" dirty="0" smtClean="0"/>
              <a:t>YES, YOU ARE./ YES, WE ARE.</a:t>
            </a:r>
          </a:p>
          <a:p>
            <a:r>
              <a:rPr lang="cs-CZ" dirty="0" smtClean="0"/>
              <a:t>YES</a:t>
            </a:r>
            <a:r>
              <a:rPr lang="cs-CZ" dirty="0"/>
              <a:t>, IT IS.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646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20080"/>
          </a:xfrm>
        </p:spPr>
        <p:txBody>
          <a:bodyPr/>
          <a:lstStyle/>
          <a:p>
            <a:r>
              <a:rPr lang="cs-CZ" sz="2400" dirty="0" smtClean="0"/>
              <a:t>ŘEŠENÍ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052736"/>
            <a:ext cx="4251424" cy="5243728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IS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HE</a:t>
            </a:r>
            <a:r>
              <a:rPr lang="cs-CZ" dirty="0"/>
              <a:t>  EATING?  +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IS</a:t>
            </a:r>
            <a:r>
              <a:rPr lang="cs-CZ" dirty="0" smtClean="0"/>
              <a:t>  </a:t>
            </a:r>
            <a:r>
              <a:rPr lang="cs-CZ" dirty="0">
                <a:solidFill>
                  <a:srgbClr val="FF0000"/>
                </a:solidFill>
              </a:rPr>
              <a:t>SHE </a:t>
            </a:r>
            <a:r>
              <a:rPr lang="cs-CZ" dirty="0"/>
              <a:t> COOKING? -</a:t>
            </a:r>
          </a:p>
          <a:p>
            <a:r>
              <a:rPr lang="cs-CZ" dirty="0">
                <a:solidFill>
                  <a:srgbClr val="92D050"/>
                </a:solidFill>
              </a:rPr>
              <a:t>ARE 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THEY</a:t>
            </a:r>
            <a:r>
              <a:rPr lang="cs-CZ" dirty="0"/>
              <a:t> OPENING? +</a:t>
            </a:r>
          </a:p>
          <a:p>
            <a:r>
              <a:rPr lang="cs-CZ" dirty="0">
                <a:solidFill>
                  <a:srgbClr val="92D050"/>
                </a:solidFill>
              </a:rPr>
              <a:t>ARE</a:t>
            </a: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WE </a:t>
            </a:r>
            <a:r>
              <a:rPr lang="cs-CZ" dirty="0"/>
              <a:t> PLAYING? -</a:t>
            </a:r>
          </a:p>
          <a:p>
            <a:r>
              <a:rPr lang="cs-CZ" dirty="0">
                <a:solidFill>
                  <a:srgbClr val="FFFF00"/>
                </a:solidFill>
              </a:rPr>
              <a:t>IS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IT</a:t>
            </a:r>
            <a:r>
              <a:rPr lang="cs-CZ" dirty="0"/>
              <a:t>  SLEEPING? +</a:t>
            </a:r>
          </a:p>
          <a:p>
            <a:r>
              <a:rPr lang="cs-CZ" dirty="0">
                <a:solidFill>
                  <a:srgbClr val="92D050"/>
                </a:solidFill>
              </a:rPr>
              <a:t>ARE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YOU</a:t>
            </a:r>
            <a:r>
              <a:rPr lang="cs-CZ" dirty="0"/>
              <a:t>  WORKING? +</a:t>
            </a:r>
          </a:p>
          <a:p>
            <a:r>
              <a:rPr lang="cs-CZ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AM</a:t>
            </a:r>
            <a:r>
              <a:rPr lang="cs-CZ" dirty="0"/>
              <a:t>  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/>
              <a:t>  WEARING? -</a:t>
            </a:r>
          </a:p>
          <a:p>
            <a:r>
              <a:rPr lang="cs-CZ" dirty="0">
                <a:solidFill>
                  <a:srgbClr val="92D050"/>
                </a:solidFill>
              </a:rPr>
              <a:t>ARE 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YOU</a:t>
            </a:r>
            <a:r>
              <a:rPr lang="cs-CZ" dirty="0"/>
              <a:t>  GOING? -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55976" y="1052736"/>
            <a:ext cx="4680520" cy="5243728"/>
          </a:xfrm>
        </p:spPr>
        <p:txBody>
          <a:bodyPr>
            <a:normAutofit/>
          </a:bodyPr>
          <a:lstStyle/>
          <a:p>
            <a:r>
              <a:rPr lang="cs-CZ" dirty="0"/>
              <a:t>YES, HE IS</a:t>
            </a:r>
            <a:r>
              <a:rPr lang="cs-CZ" dirty="0" smtClean="0"/>
              <a:t>.</a:t>
            </a:r>
          </a:p>
          <a:p>
            <a:r>
              <a:rPr lang="cs-CZ" dirty="0"/>
              <a:t>NO, SHE IS NOT</a:t>
            </a:r>
            <a:r>
              <a:rPr lang="cs-CZ" dirty="0" smtClean="0"/>
              <a:t>.</a:t>
            </a:r>
          </a:p>
          <a:p>
            <a:r>
              <a:rPr lang="cs-CZ" dirty="0" smtClean="0"/>
              <a:t>YES</a:t>
            </a:r>
            <a:r>
              <a:rPr lang="cs-CZ" dirty="0"/>
              <a:t>, THEY ARE</a:t>
            </a:r>
            <a:r>
              <a:rPr lang="cs-CZ" dirty="0" smtClean="0"/>
              <a:t>.</a:t>
            </a:r>
          </a:p>
          <a:p>
            <a:r>
              <a:rPr lang="cs-CZ" dirty="0"/>
              <a:t>NO, WE  ARE  NOT</a:t>
            </a:r>
            <a:r>
              <a:rPr lang="cs-CZ" sz="1400" dirty="0" smtClean="0"/>
              <a:t>.</a:t>
            </a:r>
            <a:endParaRPr lang="cs-CZ" dirty="0" smtClean="0"/>
          </a:p>
          <a:p>
            <a:r>
              <a:rPr lang="cs-CZ" dirty="0"/>
              <a:t>YES, IT IS.</a:t>
            </a:r>
          </a:p>
          <a:p>
            <a:r>
              <a:rPr lang="cs-CZ" dirty="0"/>
              <a:t>YES, I AM</a:t>
            </a:r>
            <a:r>
              <a:rPr lang="cs-CZ" dirty="0" smtClean="0"/>
              <a:t>./</a:t>
            </a:r>
            <a:r>
              <a:rPr lang="cs-CZ" sz="1500" dirty="0"/>
              <a:t>YES, YOU ARE./ YES, WE </a:t>
            </a:r>
            <a:r>
              <a:rPr lang="cs-CZ" sz="1500" dirty="0" smtClean="0"/>
              <a:t> ARE.</a:t>
            </a:r>
            <a:endParaRPr lang="cs-CZ" dirty="0"/>
          </a:p>
          <a:p>
            <a:r>
              <a:rPr lang="cs-CZ" dirty="0" smtClean="0"/>
              <a:t>YES</a:t>
            </a:r>
            <a:r>
              <a:rPr lang="cs-CZ" dirty="0"/>
              <a:t>, I AM</a:t>
            </a:r>
            <a:r>
              <a:rPr lang="cs-CZ" dirty="0" smtClean="0"/>
              <a:t>.</a:t>
            </a:r>
          </a:p>
          <a:p>
            <a:r>
              <a:rPr lang="cs-CZ" dirty="0"/>
              <a:t>NO, YOU ARE NOT./</a:t>
            </a:r>
            <a:r>
              <a:rPr lang="cs-CZ" sz="1400" dirty="0"/>
              <a:t>NO, I AM NOT</a:t>
            </a:r>
            <a:r>
              <a:rPr lang="cs-CZ" sz="1400" dirty="0" smtClean="0"/>
              <a:t>.</a:t>
            </a:r>
            <a:r>
              <a:rPr lang="cs-CZ" sz="1200" dirty="0" smtClean="0"/>
              <a:t>/</a:t>
            </a:r>
          </a:p>
          <a:p>
            <a:pPr marL="6858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       NO, WE  ARE  NOT.</a:t>
            </a:r>
          </a:p>
          <a:p>
            <a:endParaRPr lang="cs-CZ" sz="14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006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540672"/>
          </a:xfrm>
        </p:spPr>
        <p:txBody>
          <a:bodyPr/>
          <a:lstStyle/>
          <a:p>
            <a:r>
              <a:rPr lang="cs-CZ" sz="2400" dirty="0" smtClean="0"/>
              <a:t>TVOŘ VĚTY. Z KAŽDÉHO SLOUPCE VYBER 1 SLOVO. PŘELOŽ.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196753"/>
            <a:ext cx="4038600" cy="5099712"/>
          </a:xfrm>
        </p:spPr>
        <p:txBody>
          <a:bodyPr/>
          <a:lstStyle/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</a:p>
          <a:p>
            <a:pPr marL="68580" indent="0">
              <a:buNone/>
            </a:pPr>
            <a:r>
              <a:rPr lang="cs-CZ" dirty="0" smtClean="0"/>
              <a:t>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YOU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IS </a:t>
            </a:r>
            <a:r>
              <a:rPr lang="cs-CZ" dirty="0" smtClean="0"/>
              <a:t>                       SISTER</a:t>
            </a:r>
          </a:p>
          <a:p>
            <a:pPr marL="6858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HE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AM</a:t>
            </a:r>
            <a:r>
              <a:rPr lang="cs-CZ" dirty="0" smtClean="0"/>
              <a:t>                     </a:t>
            </a:r>
            <a:r>
              <a:rPr lang="cs-CZ" dirty="0" smtClean="0">
                <a:solidFill>
                  <a:srgbClr val="FF0000"/>
                </a:solidFill>
              </a:rPr>
              <a:t>IT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THEY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92D050"/>
                </a:solidFill>
              </a:rPr>
              <a:t>ARE</a:t>
            </a:r>
            <a:r>
              <a:rPr lang="cs-CZ" dirty="0" smtClean="0"/>
              <a:t>                   </a:t>
            </a:r>
            <a:r>
              <a:rPr lang="cs-CZ" dirty="0" smtClean="0">
                <a:solidFill>
                  <a:srgbClr val="FF0000"/>
                </a:solidFill>
              </a:rPr>
              <a:t>SHE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  <a:r>
              <a:rPr lang="cs-CZ" dirty="0"/>
              <a:t>BABY</a:t>
            </a:r>
            <a:endParaRPr lang="cs-CZ" dirty="0">
              <a:solidFill>
                <a:srgbClr val="FF0000"/>
              </a:solidFill>
            </a:endParaRPr>
          </a:p>
          <a:p>
            <a:pPr marL="68580" indent="0">
              <a:buNone/>
            </a:pPr>
            <a:r>
              <a:rPr lang="cs-CZ" dirty="0" smtClean="0"/>
              <a:t>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WE  </a:t>
            </a: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268761"/>
            <a:ext cx="4038600" cy="5027704"/>
          </a:xfrm>
        </p:spPr>
        <p:txBody>
          <a:bodyPr/>
          <a:lstStyle/>
          <a:p>
            <a:r>
              <a:rPr lang="cs-CZ" dirty="0" smtClean="0"/>
              <a:t>WATCHING TV?</a:t>
            </a:r>
          </a:p>
          <a:p>
            <a:r>
              <a:rPr lang="cs-CZ" dirty="0" smtClean="0"/>
              <a:t>DOING HW?</a:t>
            </a:r>
          </a:p>
          <a:p>
            <a:r>
              <a:rPr lang="cs-CZ" dirty="0" smtClean="0"/>
              <a:t>LOOKING?</a:t>
            </a:r>
          </a:p>
          <a:p>
            <a:r>
              <a:rPr lang="cs-CZ" dirty="0" smtClean="0"/>
              <a:t>DRINKING?</a:t>
            </a:r>
          </a:p>
          <a:p>
            <a:r>
              <a:rPr lang="cs-CZ" dirty="0" smtClean="0"/>
              <a:t>WORKING?</a:t>
            </a:r>
          </a:p>
          <a:p>
            <a:r>
              <a:rPr lang="cs-CZ" dirty="0"/>
              <a:t>WRITING?</a:t>
            </a:r>
          </a:p>
          <a:p>
            <a:r>
              <a:rPr lang="cs-CZ" dirty="0" smtClean="0"/>
              <a:t>COOKING?</a:t>
            </a:r>
          </a:p>
          <a:p>
            <a:r>
              <a:rPr lang="cs-CZ" dirty="0" smtClean="0"/>
              <a:t>SLEEPING?</a:t>
            </a:r>
          </a:p>
          <a:p>
            <a:r>
              <a:rPr lang="cs-CZ" dirty="0" smtClean="0"/>
              <a:t>READING?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04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540672"/>
          </a:xfrm>
        </p:spPr>
        <p:txBody>
          <a:bodyPr/>
          <a:lstStyle/>
          <a:p>
            <a:r>
              <a:rPr lang="cs-CZ" sz="2400" dirty="0" smtClean="0"/>
              <a:t>ŘEŠENÍ. </a:t>
            </a:r>
            <a:r>
              <a:rPr lang="cs-CZ" sz="1400" dirty="0" smtClean="0"/>
              <a:t>(PLATÍ PRO PŘÍPAD, ŽE POŘADÍ SLOV 2. A 3. SLOUPCE ZŮSTÁVÁ ZACHOVÁNO.)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340769"/>
            <a:ext cx="4038600" cy="4955696"/>
          </a:xfrm>
        </p:spPr>
        <p:txBody>
          <a:bodyPr>
            <a:normAutofit/>
          </a:bodyPr>
          <a:lstStyle/>
          <a:p>
            <a:r>
              <a:rPr lang="cs-CZ" dirty="0" smtClean="0"/>
              <a:t>AM I WATCHING TV?</a:t>
            </a:r>
          </a:p>
          <a:p>
            <a:r>
              <a:rPr lang="cs-CZ" dirty="0" smtClean="0"/>
              <a:t>ARE  YOU DOING HW?</a:t>
            </a:r>
          </a:p>
          <a:p>
            <a:r>
              <a:rPr lang="cs-CZ" dirty="0" smtClean="0"/>
              <a:t>IS SISTER LOOKING?</a:t>
            </a:r>
          </a:p>
          <a:p>
            <a:r>
              <a:rPr lang="cs-CZ" dirty="0" smtClean="0"/>
              <a:t>IS HE DRINKING?</a:t>
            </a:r>
          </a:p>
          <a:p>
            <a:r>
              <a:rPr lang="cs-CZ" dirty="0" smtClean="0"/>
              <a:t>IS IT WORKING?</a:t>
            </a:r>
          </a:p>
          <a:p>
            <a:r>
              <a:rPr lang="cs-CZ" dirty="0" smtClean="0"/>
              <a:t>ARE  THEY WRITING?</a:t>
            </a:r>
          </a:p>
          <a:p>
            <a:r>
              <a:rPr lang="cs-CZ" dirty="0" smtClean="0"/>
              <a:t>IS SHE COOKING?</a:t>
            </a:r>
          </a:p>
          <a:p>
            <a:r>
              <a:rPr lang="cs-CZ" dirty="0" smtClean="0"/>
              <a:t>IS BABY SLEEPING?</a:t>
            </a:r>
          </a:p>
          <a:p>
            <a:r>
              <a:rPr lang="cs-CZ" dirty="0" smtClean="0"/>
              <a:t>ARE WE READING?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268761"/>
            <a:ext cx="4038600" cy="5027704"/>
          </a:xfrm>
        </p:spPr>
        <p:txBody>
          <a:bodyPr>
            <a:normAutofit/>
          </a:bodyPr>
          <a:lstStyle/>
          <a:p>
            <a:r>
              <a:rPr lang="cs-CZ" dirty="0" smtClean="0"/>
              <a:t>SLEDUJI TV?</a:t>
            </a:r>
          </a:p>
          <a:p>
            <a:r>
              <a:rPr lang="cs-CZ" dirty="0" smtClean="0"/>
              <a:t>DĚLÁŠ/-TE  D. Ú.?</a:t>
            </a:r>
          </a:p>
          <a:p>
            <a:r>
              <a:rPr lang="cs-CZ" dirty="0" smtClean="0"/>
              <a:t>DÍVÁ SE SESTRA?</a:t>
            </a:r>
          </a:p>
          <a:p>
            <a:r>
              <a:rPr lang="cs-CZ" dirty="0" smtClean="0"/>
              <a:t>PIJE? (on)</a:t>
            </a:r>
          </a:p>
          <a:p>
            <a:r>
              <a:rPr lang="cs-CZ" dirty="0" smtClean="0"/>
              <a:t>PRACUJE  TO? </a:t>
            </a:r>
            <a:r>
              <a:rPr lang="cs-CZ" sz="1400" dirty="0"/>
              <a:t>(</a:t>
            </a:r>
            <a:r>
              <a:rPr lang="cs-CZ" sz="1400" dirty="0" smtClean="0"/>
              <a:t>Funguje to?)</a:t>
            </a:r>
          </a:p>
          <a:p>
            <a:r>
              <a:rPr lang="cs-CZ" dirty="0" smtClean="0"/>
              <a:t>PÍŠOU?</a:t>
            </a:r>
          </a:p>
          <a:p>
            <a:r>
              <a:rPr lang="cs-CZ" dirty="0" smtClean="0"/>
              <a:t>VAŘÍ? (ona)</a:t>
            </a:r>
          </a:p>
          <a:p>
            <a:r>
              <a:rPr lang="cs-CZ" dirty="0" smtClean="0"/>
              <a:t>SPÍ MIMINKO?</a:t>
            </a:r>
          </a:p>
          <a:p>
            <a:r>
              <a:rPr lang="cs-CZ" dirty="0" smtClean="0"/>
              <a:t>ČTEME?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394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237</TotalTime>
  <Words>536</Words>
  <Application>Microsoft Office PowerPoint</Application>
  <PresentationFormat>Předvádění na obrazovce (4:3)</PresentationFormat>
  <Paragraphs>114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Metro</vt:lpstr>
      <vt:lpstr>Prezentace aplikace PowerPoint</vt:lpstr>
      <vt:lpstr>ANOTACE: Prezentace slouží k upevnění znalostí dané gramatiky.          Je určena pro žáky 9. ročníku.          VM byl vytvořen v březnu 2012.</vt:lpstr>
      <vt:lpstr>PŘÍTOMNÝ ČAS PRŮBĚHOVÝ – OTÁZKA.  - tvoříme přehozením slovosledu </vt:lpstr>
      <vt:lpstr>Prezentace aplikace PowerPoint</vt:lpstr>
      <vt:lpstr>PŘEKLÁDEJ.</vt:lpstr>
      <vt:lpstr>SPOJ OTÁZKU S ODPOVĚDÍ. VŠÍMEJ SI ZNAMÉNKA!</vt:lpstr>
      <vt:lpstr>ŘEŠENÍ.</vt:lpstr>
      <vt:lpstr>TVOŘ VĚTY. Z KAŽDÉHO SLOUPCE VYBER 1 SLOVO. PŘELOŽ.</vt:lpstr>
      <vt:lpstr>ŘEŠENÍ. (PLATÍ PRO PŘÍPAD, ŽE POŘADÍ SLOV 2. A 3. SLOUPCE ZŮSTÁVÁ ZACHOVÁNO.)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SPOJUJ.</dc:title>
  <dc:creator>PC-1SLG</dc:creator>
  <cp:lastModifiedBy>PC-1SLG</cp:lastModifiedBy>
  <cp:revision>17</cp:revision>
  <dcterms:created xsi:type="dcterms:W3CDTF">2012-03-11T17:20:00Z</dcterms:created>
  <dcterms:modified xsi:type="dcterms:W3CDTF">2012-06-22T05:51:14Z</dcterms:modified>
</cp:coreProperties>
</file>