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56" r:id="rId3"/>
    <p:sldId id="257" r:id="rId4"/>
    <p:sldId id="258" r:id="rId5"/>
    <p:sldId id="259" r:id="rId6"/>
    <p:sldId id="264" r:id="rId7"/>
    <p:sldId id="26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2" d="100"/>
          <a:sy n="52" d="100"/>
        </p:scale>
        <p:origin x="-2832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dLbls>
            <c:dLbl>
              <c:idx val="0"/>
              <c:layout>
                <c:manualLayout>
                  <c:x val="-0.22769029280156625"/>
                  <c:y val="-0.18900088599881334"/>
                </c:manualLayout>
              </c:layout>
              <c:tx>
                <c:rich>
                  <a:bodyPr/>
                  <a:lstStyle/>
                  <a:p>
                    <a:pPr>
                      <a:defRPr sz="1400"/>
                    </a:pPr>
                    <a:r>
                      <a:rPr lang="en-US" sz="1400" dirty="0" err="1"/>
                      <a:t>Čechoslováci</a:t>
                    </a:r>
                    <a:r>
                      <a:rPr lang="en-US" sz="1400" dirty="0"/>
                      <a:t>
6</a:t>
                    </a:r>
                    <a:r>
                      <a:rPr lang="cs-CZ" sz="1400" dirty="0"/>
                      <a:t>5,8</a:t>
                    </a:r>
                    <a:r>
                      <a:rPr lang="en-US" sz="1400" dirty="0"/>
                      <a:t>%</a:t>
                    </a:r>
                  </a:p>
                </c:rich>
              </c:tx>
              <c:spPr/>
              <c:showCatName val="1"/>
              <c:showPercent val="1"/>
            </c:dLbl>
            <c:dLbl>
              <c:idx val="1"/>
              <c:layout>
                <c:manualLayout>
                  <c:x val="0.16325987673480249"/>
                  <c:y val="3.3152542135056688E-2"/>
                </c:manualLayout>
              </c:layout>
              <c:tx>
                <c:rich>
                  <a:bodyPr/>
                  <a:lstStyle/>
                  <a:p>
                    <a:pPr>
                      <a:defRPr sz="1400"/>
                    </a:pPr>
                    <a:r>
                      <a:rPr lang="en-US" sz="1400"/>
                      <a:t>Němci
2</a:t>
                    </a:r>
                    <a:r>
                      <a:rPr lang="cs-CZ" sz="1400"/>
                      <a:t>1,9</a:t>
                    </a:r>
                    <a:r>
                      <a:rPr lang="en-US" sz="1400"/>
                      <a:t>%</a:t>
                    </a:r>
                  </a:p>
                </c:rich>
              </c:tx>
              <c:spPr/>
              <c:showCatName val="1"/>
              <c:showPercent val="1"/>
            </c:dLbl>
            <c:dLbl>
              <c:idx val="2"/>
              <c:layout/>
              <c:tx>
                <c:rich>
                  <a:bodyPr/>
                  <a:lstStyle/>
                  <a:p>
                    <a:pPr>
                      <a:defRPr sz="1400"/>
                    </a:pPr>
                    <a:r>
                      <a:rPr lang="en-US" sz="1400"/>
                      <a:t>Maďaři
</a:t>
                    </a:r>
                    <a:r>
                      <a:rPr lang="cs-CZ" sz="1400"/>
                      <a:t>4,7</a:t>
                    </a:r>
                    <a:r>
                      <a:rPr lang="en-US" sz="1400"/>
                      <a:t>%</a:t>
                    </a:r>
                  </a:p>
                </c:rich>
              </c:tx>
              <c:spPr/>
              <c:showCatName val="1"/>
              <c:showPercent val="1"/>
            </c:dLbl>
            <c:dLbl>
              <c:idx val="3"/>
              <c:layout/>
              <c:tx>
                <c:rich>
                  <a:bodyPr/>
                  <a:lstStyle/>
                  <a:p>
                    <a:r>
                      <a:rPr lang="en-US" sz="1400"/>
                      <a:t>Poláci
0</a:t>
                    </a:r>
                    <a:r>
                      <a:rPr lang="cs-CZ" sz="1400"/>
                      <a:t>, 6</a:t>
                    </a:r>
                    <a:r>
                      <a:rPr lang="en-US" sz="1400"/>
                      <a:t>%</a:t>
                    </a:r>
                  </a:p>
                </c:rich>
              </c:tx>
              <c:showCatName val="1"/>
              <c:showPercent val="1"/>
            </c:dLbl>
            <c:dLbl>
              <c:idx val="4"/>
              <c:layout/>
              <c:tx>
                <c:rich>
                  <a:bodyPr/>
                  <a:lstStyle/>
                  <a:p>
                    <a:r>
                      <a:rPr lang="en-US" sz="1400"/>
                      <a:t>Rusíni
</a:t>
                    </a:r>
                    <a:r>
                      <a:rPr lang="cs-CZ" sz="1400"/>
                      <a:t>3,7</a:t>
                    </a:r>
                    <a:r>
                      <a:rPr lang="en-US" sz="1400"/>
                      <a:t>%</a:t>
                    </a:r>
                  </a:p>
                </c:rich>
              </c:tx>
              <c:showCatName val="1"/>
              <c:showPercent val="1"/>
            </c:dLbl>
            <c:dLbl>
              <c:idx val="5"/>
              <c:layout/>
              <c:tx>
                <c:rich>
                  <a:bodyPr/>
                  <a:lstStyle/>
                  <a:p>
                    <a:r>
                      <a:rPr lang="en-US" sz="1400"/>
                      <a:t>0statní 
3</a:t>
                    </a:r>
                    <a:r>
                      <a:rPr lang="cs-CZ" sz="1400"/>
                      <a:t>,3</a:t>
                    </a:r>
                    <a:r>
                      <a:rPr lang="en-US" sz="1400"/>
                      <a:t>%</a:t>
                    </a:r>
                  </a:p>
                </c:rich>
              </c:tx>
              <c:showCatName val="1"/>
              <c:showPercent val="1"/>
            </c:dLbl>
            <c:showCatName val="1"/>
            <c:showPercent val="1"/>
            <c:showLeaderLines val="1"/>
          </c:dLbls>
          <c:cat>
            <c:strRef>
              <c:f>List1!$C$3:$C$8</c:f>
              <c:strCache>
                <c:ptCount val="6"/>
                <c:pt idx="0">
                  <c:v>Čechoslováci</c:v>
                </c:pt>
                <c:pt idx="1">
                  <c:v>Němci</c:v>
                </c:pt>
                <c:pt idx="2">
                  <c:v>Maďaři</c:v>
                </c:pt>
                <c:pt idx="3">
                  <c:v>Poláci</c:v>
                </c:pt>
                <c:pt idx="4">
                  <c:v>Rusíni</c:v>
                </c:pt>
                <c:pt idx="5">
                  <c:v>0statní </c:v>
                </c:pt>
              </c:strCache>
            </c:strRef>
          </c:cat>
          <c:val>
            <c:numRef>
              <c:f>List1!$D$3:$D$8</c:f>
              <c:numCache>
                <c:formatCode>0.00%</c:formatCode>
                <c:ptCount val="6"/>
                <c:pt idx="0">
                  <c:v>0.65800000000000014</c:v>
                </c:pt>
                <c:pt idx="1">
                  <c:v>0.21900000000000003</c:v>
                </c:pt>
                <c:pt idx="2">
                  <c:v>4.7000000000000014E-2</c:v>
                </c:pt>
                <c:pt idx="3">
                  <c:v>6.0000000000000019E-3</c:v>
                </c:pt>
                <c:pt idx="4">
                  <c:v>3.7000000000000005E-2</c:v>
                </c:pt>
                <c:pt idx="5">
                  <c:v>3.3000000000000002E-2</c:v>
                </c:pt>
              </c:numCache>
            </c:numRef>
          </c:val>
        </c:ser>
        <c:dLbls>
          <c:showCatName val="1"/>
          <c:showPercent val="1"/>
        </c:dLbls>
        <c:firstSliceAng val="0"/>
      </c:pieChart>
    </c:plotArea>
    <c:plotVisOnly val="1"/>
    <c:dispBlanksAs val="zero"/>
  </c:chart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0.45833</cdr:x>
      <cdr:y>0.71233</cdr:y>
    </cdr:from>
    <cdr:to>
      <cdr:x>0.61458</cdr:x>
      <cdr:y>0.80822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3168352" y="3744416"/>
          <a:ext cx="1080120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 rtl="0"/>
          <a:endParaRPr lang="en-US" dirty="0" smtClean="0"/>
        </a:p>
        <a:p xmlns:a="http://schemas.openxmlformats.org/drawingml/2006/main">
          <a:endParaRPr lang="cs-CZ" sz="11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B85D7-ECBF-4A7B-8EAB-6A0C23777ADA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822327-3DA5-4670-9E5B-99A26C7F901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5105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</a:t>
            </a:r>
            <a:r>
              <a:rPr lang="cs-CZ" baseline="0" dirty="0" smtClean="0"/>
              <a:t> je určena pro žáky 9. ročníku.</a:t>
            </a:r>
          </a:p>
          <a:p>
            <a:r>
              <a:rPr lang="cs-CZ" baseline="0" dirty="0" smtClean="0"/>
              <a:t>Seznamuje je se vznikem 1. republiky, jejím politickým systémem a národnostním složením. </a:t>
            </a:r>
          </a:p>
          <a:p>
            <a:r>
              <a:rPr lang="cs-CZ" baseline="0" dirty="0" smtClean="0"/>
              <a:t>Na prezentaci navazuje pracovní list.</a:t>
            </a:r>
          </a:p>
          <a:p>
            <a:r>
              <a:rPr lang="cs-CZ" baseline="0" dirty="0" smtClean="0"/>
              <a:t>Čas: 1 vyučovací hodina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22327-3DA5-4670-9E5B-99A26C7F901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slouží jako hypertextový odkaz – Dějiny českého</a:t>
            </a:r>
            <a:r>
              <a:rPr lang="cs-CZ" baseline="0" dirty="0" smtClean="0"/>
              <a:t> udatného národa, díl 95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22327-3DA5-4670-9E5B-99A26C7F901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grafem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22327-3DA5-4670-9E5B-99A26C7F901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E430862-C663-4708-BD6E-7E8B3E93A276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AB368DA-A682-4C2F-82AB-C67661E78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dejiny.ceskateleviz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0848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3704347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4301317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VY_32_INOVACE_02_Člověk a společnost_9. </a:t>
            </a:r>
            <a:r>
              <a:rPr lang="cs-CZ" sz="1400" dirty="0" err="1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ročník_VZNIK</a:t>
            </a:r>
            <a:r>
              <a:rPr lang="cs-CZ" sz="140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 ČSR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5157192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31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.10.2011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5877272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Vznik </a:t>
            </a:r>
            <a:r>
              <a:rPr lang="cs-CZ" sz="6000" dirty="0" err="1" smtClean="0"/>
              <a:t>ČSR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84235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Vyhlášení republiky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7920880" cy="5403000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Republika byla vyhlášena 28.10. 1918.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Nový stát potřeboval: 	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ústavu: vyhlášena v roce 1920, do té doby prozatímní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 parlament = Národní shromáždění: 1. volby v roce  1920, volební právo získaly také ženy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 prezidenta: T. G. Masaryk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vlajku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imca\AppData\Local\Microsoft\Windows\Temporary Internet Files\Content.IE5\DHBU1XRH\MC900282200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980728"/>
            <a:ext cx="820737" cy="915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560840" cy="77034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Mapa </a:t>
            </a:r>
            <a:r>
              <a:rPr lang="cs-CZ" sz="3600" dirty="0" err="1" smtClean="0"/>
              <a:t>ČSR</a:t>
            </a:r>
            <a:endParaRPr lang="cs-CZ" sz="3600" dirty="0"/>
          </a:p>
        </p:txBody>
      </p:sp>
      <p:pic>
        <p:nvPicPr>
          <p:cNvPr id="4" name="Picture 2" descr="Soubor:První Československá republika do 19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72816"/>
            <a:ext cx="8078406" cy="38069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5661248"/>
            <a:ext cx="764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Autor: </a:t>
            </a:r>
            <a:r>
              <a:rPr lang="cs-CZ" sz="900" dirty="0" err="1"/>
              <a:t>Cani</a:t>
            </a:r>
            <a:r>
              <a:rPr lang="cs-CZ" sz="900" dirty="0"/>
              <a:t>, licence </a:t>
            </a:r>
            <a:r>
              <a:rPr lang="cs-CZ" sz="900" dirty="0" err="1"/>
              <a:t>Creative</a:t>
            </a:r>
            <a:r>
              <a:rPr lang="cs-CZ" sz="900" dirty="0"/>
              <a:t> </a:t>
            </a:r>
            <a:r>
              <a:rPr lang="cs-CZ" sz="900" dirty="0" err="1"/>
              <a:t>Commons</a:t>
            </a:r>
            <a:r>
              <a:rPr lang="cs-CZ" sz="900" dirty="0"/>
              <a:t>, http://cs.wikipedia.org/wiki/Soubor:Prvn%C3%AD_%C4%8Ceskoslovensk%C3%A1_republika_do_1928.jpg</a:t>
            </a:r>
          </a:p>
          <a:p>
            <a:endParaRPr lang="cs-CZ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69833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Politický systém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7488832" cy="533099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b="1" dirty="0" smtClean="0"/>
              <a:t>Mnoho politických stran</a:t>
            </a:r>
            <a:r>
              <a:rPr lang="cs-CZ" dirty="0" smtClean="0"/>
              <a:t>: 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žádných volbách nezískala jedna strana většinu.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dirty="0" smtClean="0">
                <a:solidFill>
                  <a:schemeClr val="tx1"/>
                </a:solidFill>
              </a:rPr>
              <a:t> Koaliční vlády složeny z ministrů několika stran.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 2" pitchFamily="18" charset="2"/>
              <a:buChar char=""/>
            </a:pPr>
            <a:r>
              <a:rPr lang="cs-CZ" b="1" dirty="0" smtClean="0"/>
              <a:t>Pětka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dirty="0" smtClean="0"/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mimoparlamentní orgán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 tvořená předsedy pěti nejsilnějších stran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 dohadovali se o důležitých vládních otázkách, podle jejich dohody hlasovali poslanci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 2" pitchFamily="18" charset="2"/>
              <a:buChar char=""/>
            </a:pPr>
            <a:r>
              <a:rPr lang="cs-CZ" b="1" dirty="0" smtClean="0"/>
              <a:t>skupina Hrad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chemeClr val="tx2"/>
              </a:buClr>
              <a:buFont typeface="Wingdings 2" pitchFamily="18" charset="2"/>
              <a:buChar char=""/>
            </a:pPr>
            <a:r>
              <a:rPr lang="cs-CZ" dirty="0" smtClean="0">
                <a:solidFill>
                  <a:schemeClr val="tx1"/>
                </a:solidFill>
              </a:rPr>
              <a:t> skupina politiků okolo </a:t>
            </a:r>
            <a:r>
              <a:rPr lang="cs-CZ" dirty="0" err="1" smtClean="0">
                <a:solidFill>
                  <a:schemeClr val="tx1"/>
                </a:solidFill>
              </a:rPr>
              <a:t>TGM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9000" cy="69833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národnostní složení</a:t>
            </a:r>
            <a:endParaRPr lang="cs-CZ" sz="3600" dirty="0"/>
          </a:p>
        </p:txBody>
      </p:sp>
      <p:graphicFrame>
        <p:nvGraphicFramePr>
          <p:cNvPr id="4" name="Graf 3"/>
          <p:cNvGraphicFramePr/>
          <p:nvPr/>
        </p:nvGraphicFramePr>
        <p:xfrm>
          <a:off x="611560" y="1340768"/>
          <a:ext cx="6912768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239000" cy="69833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Menšinová politika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7560840" cy="56190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Čechoslovakismus</a:t>
            </a:r>
          </a:p>
          <a:p>
            <a:pPr lvl="1">
              <a:lnSpc>
                <a:spcPct val="150000"/>
              </a:lnSpc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Češi a Slováci jsou jeden národ. </a:t>
            </a:r>
          </a:p>
          <a:p>
            <a:pPr lvl="1">
              <a:lnSpc>
                <a:spcPct val="150000"/>
              </a:lnSpc>
              <a:buClr>
                <a:schemeClr val="tx2"/>
              </a:buClr>
              <a:buFont typeface="Wingdings 2" pitchFamily="18" charset="2"/>
              <a:buChar char=""/>
            </a:pPr>
            <a:r>
              <a:rPr lang="cs-CZ" sz="2400" dirty="0" smtClean="0">
                <a:solidFill>
                  <a:schemeClr val="tx1"/>
                </a:solidFill>
              </a:rPr>
              <a:t>důvod: Slováků bylo méně než Němců</a:t>
            </a:r>
          </a:p>
          <a:p>
            <a:pPr lvl="1">
              <a:lnSpc>
                <a:spcPct val="150000"/>
              </a:lnSpc>
              <a:buClr>
                <a:schemeClr val="tx2"/>
              </a:buClr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			společně tvoří většinu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Úřední jazyk – československý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Menšiny mohly svoji mateřštinu používat na úřadech.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Něm. strany – účast ve vládě.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 lvl="1">
              <a:lnSpc>
                <a:spcPct val="150000"/>
              </a:lnSpc>
              <a:buNone/>
            </a:pPr>
            <a:endParaRPr lang="cs-CZ" sz="2600" dirty="0" smtClean="0"/>
          </a:p>
          <a:p>
            <a:pPr lvl="1">
              <a:lnSpc>
                <a:spcPct val="150000"/>
              </a:lnSpc>
              <a:buNone/>
            </a:pPr>
            <a:endParaRPr lang="cs-CZ" sz="2600" dirty="0" smtClean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475656" y="3068960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72728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</a:t>
            </a:r>
            <a:r>
              <a:rPr lang="cs-CZ" sz="2400" i="1" dirty="0" smtClean="0"/>
              <a:t>9</a:t>
            </a:r>
            <a:r>
              <a:rPr lang="cs-CZ" sz="2400" dirty="0" smtClean="0"/>
              <a:t>: </a:t>
            </a:r>
            <a:r>
              <a:rPr lang="cs-CZ" sz="2400" i="1" dirty="0" smtClean="0"/>
              <a:t>nejnovější dějiny</a:t>
            </a:r>
            <a:r>
              <a:rPr lang="cs-CZ" sz="2400" dirty="0" smtClean="0"/>
              <a:t>. </a:t>
            </a:r>
            <a:r>
              <a:rPr lang="cs-CZ" sz="2400" dirty="0"/>
              <a:t>Praha: </a:t>
            </a:r>
            <a:r>
              <a:rPr lang="cs-CZ" sz="2400" dirty="0" err="1"/>
              <a:t>SPN</a:t>
            </a:r>
            <a:r>
              <a:rPr lang="cs-CZ" sz="2400" dirty="0"/>
              <a:t>. </a:t>
            </a:r>
            <a:r>
              <a:rPr lang="cs-CZ" sz="2400" dirty="0" err="1"/>
              <a:t>ISBN</a:t>
            </a:r>
            <a:r>
              <a:rPr lang="cs-CZ" sz="2400" dirty="0"/>
              <a:t> </a:t>
            </a:r>
            <a:r>
              <a:rPr lang="cs-CZ" sz="2400" dirty="0" smtClean="0"/>
              <a:t>978-80-7235-428-3.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31-10-2011] </a:t>
            </a:r>
            <a:r>
              <a:rPr lang="cs-CZ" sz="2400" dirty="0"/>
              <a:t>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245</TotalTime>
  <Words>229</Words>
  <Application>Microsoft Office PowerPoint</Application>
  <PresentationFormat>Předvádění na obrazovce (4:3)</PresentationFormat>
  <Paragraphs>55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Vznik ČSR</vt:lpstr>
      <vt:lpstr>Vyhlášení republiky</vt:lpstr>
      <vt:lpstr>Mapa ČSR</vt:lpstr>
      <vt:lpstr>Politický systém </vt:lpstr>
      <vt:lpstr>národnostní složení</vt:lpstr>
      <vt:lpstr>Menšinová politika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simca</dc:creator>
  <cp:lastModifiedBy>simca</cp:lastModifiedBy>
  <cp:revision>5</cp:revision>
  <dcterms:created xsi:type="dcterms:W3CDTF">2012-04-22T10:36:36Z</dcterms:created>
  <dcterms:modified xsi:type="dcterms:W3CDTF">2012-09-16T17:53:18Z</dcterms:modified>
</cp:coreProperties>
</file>