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0" r:id="rId2"/>
    <p:sldId id="262" r:id="rId3"/>
    <p:sldId id="263" r:id="rId4"/>
    <p:sldId id="265" r:id="rId5"/>
    <p:sldId id="269" r:id="rId6"/>
    <p:sldId id="267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655" autoAdjust="0"/>
  </p:normalViewPr>
  <p:slideViewPr>
    <p:cSldViewPr>
      <p:cViewPr varScale="1">
        <p:scale>
          <a:sx n="61" d="100"/>
          <a:sy n="61" d="100"/>
        </p:scale>
        <p:origin x="-140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A510EB-9D34-4C41-9E21-EDA68F41AB80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E5984E-E9D3-4617-98AB-B909D5ECCB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3022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Tato prezentace</a:t>
            </a:r>
            <a:r>
              <a:rPr lang="cs-CZ" baseline="0" dirty="0" smtClean="0"/>
              <a:t> je doplněním výkladu učitele o státních symbolech ČR. Předpokládá se předchozí znalost tématu (žáci se tématu věnovali na základní škole), prezentace je určena k procvičení znalostí.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5984E-E9D3-4617-98AB-B909D5ECCB9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949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Aktivita: </a:t>
            </a:r>
          </a:p>
          <a:p>
            <a:r>
              <a:rPr lang="cs-CZ" dirty="0" smtClean="0"/>
              <a:t>Žáci pracují</a:t>
            </a:r>
            <a:r>
              <a:rPr lang="cs-CZ" baseline="0" dirty="0" smtClean="0"/>
              <a:t> samostatně a přiřazují  k popisům názvy státních symbolů ČR. Mezery mezi slovy nejsou uvedeny a vždy je vynecháno slovo „státní“. </a:t>
            </a:r>
          </a:p>
          <a:p>
            <a:endParaRPr lang="cs-CZ" baseline="0" dirty="0" smtClean="0"/>
          </a:p>
          <a:p>
            <a:r>
              <a:rPr lang="cs-CZ" baseline="0" dirty="0" smtClean="0"/>
              <a:t>Řešení: </a:t>
            </a:r>
          </a:p>
          <a:p>
            <a:r>
              <a:rPr lang="cs-CZ" baseline="0" dirty="0" smtClean="0"/>
              <a:t>Velký znak – hymna – barvy – standarta – vlajka – malý znak</a:t>
            </a:r>
          </a:p>
          <a:p>
            <a:r>
              <a:rPr lang="cs-CZ" baseline="0" dirty="0" smtClean="0"/>
              <a:t>Tajenka: Masaryk (čteno odspodu nahoru)</a:t>
            </a:r>
          </a:p>
          <a:p>
            <a:r>
              <a:rPr lang="cs-CZ" baseline="0" dirty="0" smtClean="0"/>
              <a:t>Chybí státní pečeť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B4100-63F6-413E-AB0F-905EEB032FFC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016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5984E-E9D3-4617-98AB-B909D5ECCB9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051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AUTOR NEZNÁMÝ. </a:t>
            </a:r>
            <a:r>
              <a:rPr lang="cs-CZ" i="1" dirty="0" smtClean="0"/>
              <a:t>Wikipedia.com</a:t>
            </a:r>
            <a:r>
              <a:rPr lang="cs-CZ" dirty="0" smtClean="0"/>
              <a:t> [online]. [cit. 25.9.2012]. Dostupný na WWW: &lt;http://cs.wikipedia.org/wiki/</a:t>
            </a:r>
            <a:r>
              <a:rPr lang="cs-CZ" dirty="0" err="1" smtClean="0"/>
              <a:t>Soubor:Coat_of_arms_of_the_Czech_Republic.svg</a:t>
            </a:r>
            <a:r>
              <a:rPr lang="cs-CZ" dirty="0" smtClean="0"/>
              <a:t>&gt;. </a:t>
            </a:r>
          </a:p>
          <a:p>
            <a:r>
              <a:rPr lang="cs-CZ" dirty="0" smtClean="0"/>
              <a:t>LOUDA, Jiří. </a:t>
            </a:r>
            <a:r>
              <a:rPr lang="cs-CZ" i="1" dirty="0" smtClean="0"/>
              <a:t>Wikipedia.com</a:t>
            </a:r>
            <a:r>
              <a:rPr lang="cs-CZ" dirty="0" smtClean="0"/>
              <a:t> [online]. [cit. 25.9.2012]. Dostupný na WWW: &lt;http://commons.wikimedia.org/w/</a:t>
            </a:r>
            <a:r>
              <a:rPr lang="cs-CZ" dirty="0" err="1" smtClean="0"/>
              <a:t>index.php?title</a:t>
            </a:r>
            <a:r>
              <a:rPr lang="cs-CZ" dirty="0" smtClean="0"/>
              <a:t>=File:Small_coat_of_arms_of_the_Czech_Republic.svg&amp;page=1&gt;. </a:t>
            </a:r>
          </a:p>
          <a:p>
            <a:r>
              <a:rPr lang="cs-CZ" dirty="0" smtClean="0"/>
              <a:t>AUTOR NEZNÁMÝ. </a:t>
            </a:r>
            <a:r>
              <a:rPr lang="cs-CZ" i="1" dirty="0" smtClean="0"/>
              <a:t>Wikipedia.com</a:t>
            </a:r>
            <a:r>
              <a:rPr lang="cs-CZ" dirty="0" smtClean="0"/>
              <a:t> [online]. [cit. 25.9.2012]. Dostupný na WWW: &lt;http://cs.wikipedia.org/wiki/</a:t>
            </a:r>
            <a:r>
              <a:rPr lang="cs-CZ" dirty="0" err="1" smtClean="0"/>
              <a:t>Soubor:Tricolour_of_the_Czech_Republic.svg</a:t>
            </a:r>
            <a:r>
              <a:rPr lang="cs-CZ" dirty="0" smtClean="0"/>
              <a:t>&gt;. </a:t>
            </a:r>
          </a:p>
          <a:p>
            <a:r>
              <a:rPr lang="cs-CZ" dirty="0" smtClean="0"/>
              <a:t>AUTOR NEZNÁMÝ. </a:t>
            </a:r>
            <a:r>
              <a:rPr lang="cs-CZ" i="1" dirty="0" smtClean="0"/>
              <a:t>Wikipedia.com</a:t>
            </a:r>
            <a:r>
              <a:rPr lang="cs-CZ" dirty="0" smtClean="0"/>
              <a:t> [online]. [cit. 25.9.2012]. Dostupný na WWW: &lt;http://cs.wikipedia.org/wiki/</a:t>
            </a:r>
            <a:r>
              <a:rPr lang="cs-CZ" dirty="0" err="1" smtClean="0"/>
              <a:t>Soubor:Flag_of_the_Czech_Republic.svg</a:t>
            </a:r>
            <a:r>
              <a:rPr lang="cs-CZ" dirty="0" smtClean="0"/>
              <a:t>&gt;. </a:t>
            </a:r>
          </a:p>
          <a:p>
            <a:r>
              <a:rPr lang="cs-CZ" dirty="0" smtClean="0"/>
              <a:t>AUTOR NEZNÁMÝ. </a:t>
            </a:r>
            <a:r>
              <a:rPr lang="cs-CZ" i="1" dirty="0" smtClean="0"/>
              <a:t>Wikipedia.com</a:t>
            </a:r>
            <a:r>
              <a:rPr lang="cs-CZ" dirty="0" smtClean="0"/>
              <a:t> [online]. [cit. 25.9.2012]. Dostupný na WWW: &lt;http://cs.wikipedia.org/wiki/</a:t>
            </a:r>
            <a:r>
              <a:rPr lang="cs-CZ" dirty="0" err="1" smtClean="0"/>
              <a:t>Soubor:Flag_of_the_president_of_the_Czech_Republic.svg</a:t>
            </a:r>
            <a:r>
              <a:rPr lang="cs-CZ" dirty="0" smtClean="0"/>
              <a:t>&gt;. </a:t>
            </a:r>
          </a:p>
          <a:p>
            <a:r>
              <a:rPr lang="cs-CZ" dirty="0" smtClean="0"/>
              <a:t>AUTOR NEZNÁMÝ. </a:t>
            </a:r>
            <a:r>
              <a:rPr lang="cs-CZ" i="1" dirty="0" smtClean="0"/>
              <a:t>Wikipedia.com</a:t>
            </a:r>
            <a:r>
              <a:rPr lang="cs-CZ" dirty="0" smtClean="0"/>
              <a:t> [online]. [cit. 25.9.2012]. Dostupný na WWW: &lt;http://cs.wikipedia.org/wiki/</a:t>
            </a:r>
            <a:r>
              <a:rPr lang="cs-CZ" dirty="0" err="1" smtClean="0"/>
              <a:t>Soubor:Seal_of_the_Czech_Republic.png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AUTOR NEZNÁMÝ. </a:t>
            </a:r>
            <a:r>
              <a:rPr lang="cs-CZ" i="1" dirty="0" smtClean="0"/>
              <a:t>Wikipedia.com</a:t>
            </a:r>
            <a:r>
              <a:rPr lang="cs-CZ" dirty="0" smtClean="0"/>
              <a:t> [online]. [cit. 25.9.2012]. Dostupný na WWW: &lt;http://cs.wikipedia.org/wiki/</a:t>
            </a:r>
            <a:r>
              <a:rPr lang="cs-CZ" dirty="0" err="1" smtClean="0"/>
              <a:t>Soubor:Skroup-Anthem.jpg</a:t>
            </a:r>
            <a:r>
              <a:rPr lang="cs-CZ" dirty="0" smtClean="0"/>
              <a:t>&gt;.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5984E-E9D3-4617-98AB-B909D5ECCB9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155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B4100-63F6-413E-AB0F-905EEB032FFC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6656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B4100-63F6-413E-AB0F-905EEB032FFC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002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7652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82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3954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668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653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720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21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242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130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645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1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25.9.2012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70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Státní symboly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926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symboly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cs-CZ" dirty="0" smtClean="0"/>
              <a:t>Státní symboly jsou předměty, které si stát ústavou určil jako své nezaměnitelné označení. </a:t>
            </a:r>
            <a:r>
              <a:rPr lang="cs-CZ" sz="1600" dirty="0" smtClean="0"/>
              <a:t>(web prezidenta ČR</a:t>
            </a:r>
            <a:r>
              <a:rPr lang="cs-CZ" sz="1600" dirty="0" smtClean="0"/>
              <a:t>)</a:t>
            </a:r>
          </a:p>
          <a:p>
            <a:pPr marL="118872" indent="0">
              <a:buNone/>
            </a:pPr>
            <a:endParaRPr lang="cs-CZ" sz="1600" dirty="0" smtClean="0"/>
          </a:p>
          <a:p>
            <a:pPr marL="118872" indent="0">
              <a:buNone/>
            </a:pPr>
            <a:r>
              <a:rPr lang="cs-CZ" dirty="0" smtClean="0"/>
              <a:t>Symboly vycházejí z historie a tradic státu. </a:t>
            </a:r>
          </a:p>
          <a:p>
            <a:pPr marL="118872" indent="0">
              <a:buNone/>
            </a:pPr>
            <a:endParaRPr lang="cs-CZ" dirty="0"/>
          </a:p>
          <a:p>
            <a:pPr marL="118872" indent="0">
              <a:buNone/>
            </a:pPr>
            <a:r>
              <a:rPr lang="cs-CZ" dirty="0" smtClean="0"/>
              <a:t>ČR má sedm státních symbolů. Do následující křížovky doplňte názvy státních symbolů. Který symbol chybí? Jaká je tajenka?</a:t>
            </a:r>
          </a:p>
          <a:p>
            <a:pPr marL="118872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451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505635"/>
              </p:ext>
            </p:extLst>
          </p:nvPr>
        </p:nvGraphicFramePr>
        <p:xfrm>
          <a:off x="179512" y="1977000"/>
          <a:ext cx="6768756" cy="4562955"/>
        </p:xfrm>
        <a:graphic>
          <a:graphicData uri="http://schemas.openxmlformats.org/drawingml/2006/table">
            <a:tbl>
              <a:tblPr/>
              <a:tblGrid>
                <a:gridCol w="564063"/>
                <a:gridCol w="564063"/>
                <a:gridCol w="564063"/>
                <a:gridCol w="564063"/>
                <a:gridCol w="564063"/>
                <a:gridCol w="564063"/>
                <a:gridCol w="564063"/>
                <a:gridCol w="564063"/>
                <a:gridCol w="564063"/>
                <a:gridCol w="564063"/>
                <a:gridCol w="564063"/>
                <a:gridCol w="564063"/>
              </a:tblGrid>
              <a:tr h="6415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5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5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5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358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4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5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5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Šipka dolů 10"/>
          <p:cNvSpPr/>
          <p:nvPr/>
        </p:nvSpPr>
        <p:spPr>
          <a:xfrm>
            <a:off x="2417552" y="1491703"/>
            <a:ext cx="576064" cy="432048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476672"/>
            <a:ext cx="79928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>
                <a:solidFill>
                  <a:srgbClr val="F8F8F8"/>
                </a:solidFill>
              </a:rPr>
              <a:t>Jaké jsou státní symboly ČR?</a:t>
            </a:r>
          </a:p>
          <a:p>
            <a:endParaRPr lang="cs-CZ" sz="2800" dirty="0">
              <a:solidFill>
                <a:prstClr val="black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824" y="3122941"/>
            <a:ext cx="1623464" cy="6087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4518" y="2506904"/>
            <a:ext cx="1440160" cy="9079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 descr="Soubor:Coat of arms of the Czech Republic.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99981"/>
            <a:ext cx="1224136" cy="146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097" y="5299082"/>
            <a:ext cx="1045235" cy="1277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563" y="4799400"/>
            <a:ext cx="1499985" cy="9993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284" y="3504538"/>
            <a:ext cx="1294862" cy="129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574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5040560" cy="4625609"/>
          </a:xfrm>
        </p:spPr>
        <p:txBody>
          <a:bodyPr>
            <a:normAutofit fontScale="92500" lnSpcReduction="10000"/>
          </a:bodyPr>
          <a:lstStyle/>
          <a:p>
            <a:pPr marL="118872" indent="0">
              <a:lnSpc>
                <a:spcPct val="150000"/>
              </a:lnSpc>
              <a:buNone/>
            </a:pPr>
            <a:r>
              <a:rPr lang="cs-CZ" dirty="0" smtClean="0"/>
              <a:t>Tomáš Garrigue </a:t>
            </a:r>
            <a:r>
              <a:rPr lang="cs-CZ" b="1" dirty="0" smtClean="0"/>
              <a:t>Masaryk  </a:t>
            </a:r>
            <a:r>
              <a:rPr lang="cs-CZ" dirty="0" smtClean="0"/>
              <a:t>byl prvním prezidentem Československé republiky </a:t>
            </a:r>
          </a:p>
          <a:p>
            <a:pPr marL="118872" indent="0">
              <a:lnSpc>
                <a:spcPct val="150000"/>
              </a:lnSpc>
              <a:buNone/>
            </a:pPr>
            <a:r>
              <a:rPr lang="cs-CZ" dirty="0" smtClean="0"/>
              <a:t>po roce 1918. </a:t>
            </a:r>
          </a:p>
          <a:p>
            <a:pPr marL="118872" indent="0">
              <a:lnSpc>
                <a:spcPct val="150000"/>
              </a:lnSpc>
              <a:buNone/>
            </a:pPr>
            <a:r>
              <a:rPr lang="cs-CZ" dirty="0" smtClean="0"/>
              <a:t>Každoročně si připomínáme samostatnost </a:t>
            </a:r>
          </a:p>
          <a:p>
            <a:pPr marL="118872" indent="0">
              <a:lnSpc>
                <a:spcPct val="150000"/>
              </a:lnSpc>
              <a:buNone/>
            </a:pPr>
            <a:r>
              <a:rPr lang="cs-CZ" dirty="0" smtClean="0"/>
              <a:t>28. října státním svátkem.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95536" y="476672"/>
            <a:ext cx="79928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>
                <a:solidFill>
                  <a:srgbClr val="F8F8F8"/>
                </a:solidFill>
              </a:rPr>
              <a:t>Řešení</a:t>
            </a:r>
          </a:p>
          <a:p>
            <a:endParaRPr lang="cs-CZ" sz="2800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74649"/>
            <a:ext cx="3046692" cy="431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96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Coat of arms of the Czech Republic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35" y="1864596"/>
            <a:ext cx="186331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778" y="1864596"/>
            <a:ext cx="1801909" cy="2202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79683"/>
            <a:ext cx="2664296" cy="9991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576" y="1892882"/>
            <a:ext cx="2585864" cy="17228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79239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778" y="4524862"/>
            <a:ext cx="1920302" cy="1904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588" y="5248499"/>
            <a:ext cx="2161839" cy="13629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395536" y="476672"/>
            <a:ext cx="79928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8F8F8"/>
                </a:solidFill>
              </a:rPr>
              <a:t>Který státní symbol ČR chybí?</a:t>
            </a:r>
            <a:endParaRPr lang="cs-CZ" sz="4000" dirty="0">
              <a:solidFill>
                <a:srgbClr val="F8F8F8"/>
              </a:solidFill>
            </a:endParaRPr>
          </a:p>
          <a:p>
            <a:endParaRPr lang="cs-CZ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01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Kvíz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9036496" cy="5373216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2600" dirty="0" smtClean="0"/>
              <a:t>1</a:t>
            </a:r>
            <a:r>
              <a:rPr lang="cs-CZ" sz="2600" dirty="0" smtClean="0"/>
              <a:t>) </a:t>
            </a:r>
            <a:r>
              <a:rPr lang="cs-CZ" sz="2600" dirty="0" smtClean="0"/>
              <a:t>Seznam státních symbolů je dán:</a:t>
            </a:r>
          </a:p>
          <a:p>
            <a:pPr marL="118872" indent="0">
              <a:buNone/>
            </a:pPr>
            <a:r>
              <a:rPr lang="cs-CZ" sz="2600" dirty="0" smtClean="0"/>
              <a:t>a) Ústavou ČR	b) prezidentem 	</a:t>
            </a:r>
            <a:r>
              <a:rPr lang="cs-CZ" sz="2600" dirty="0" smtClean="0"/>
              <a:t>c</a:t>
            </a:r>
            <a:r>
              <a:rPr lang="cs-CZ" sz="2600" dirty="0" smtClean="0"/>
              <a:t>) rozhodnutím vlády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sz="2600" dirty="0"/>
              <a:t>2</a:t>
            </a:r>
            <a:r>
              <a:rPr lang="cs-CZ" sz="2600" dirty="0" smtClean="0"/>
              <a:t>) </a:t>
            </a:r>
            <a:r>
              <a:rPr lang="cs-CZ" sz="2600" dirty="0" smtClean="0"/>
              <a:t>Mezi státní symboly nepatří:</a:t>
            </a:r>
          </a:p>
          <a:p>
            <a:pPr marL="118872" indent="0">
              <a:buNone/>
            </a:pPr>
            <a:r>
              <a:rPr lang="cs-CZ" sz="2600" dirty="0" smtClean="0"/>
              <a:t>a) pečeť </a:t>
            </a:r>
            <a:r>
              <a:rPr lang="cs-CZ" sz="2600" dirty="0" smtClean="0"/>
              <a:t>		b) korunovační klenoty    c) </a:t>
            </a:r>
            <a:r>
              <a:rPr lang="cs-CZ" sz="2600" dirty="0" smtClean="0"/>
              <a:t>barvy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sz="2600" dirty="0" smtClean="0"/>
              <a:t>3) Státní hymna pochází z divadelní hry:</a:t>
            </a:r>
          </a:p>
          <a:p>
            <a:pPr marL="118872" indent="0">
              <a:buNone/>
            </a:pPr>
            <a:r>
              <a:rPr lang="cs-CZ" sz="2600" dirty="0" smtClean="0"/>
              <a:t>a) Kde domov můj	     b) Prodaná nevěsta	c) Fidlovačka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sz="2600" dirty="0" smtClean="0"/>
              <a:t>4) Na prezidentské standartě je nápis:</a:t>
            </a:r>
          </a:p>
          <a:p>
            <a:pPr marL="118872" indent="0">
              <a:buNone/>
            </a:pPr>
            <a:r>
              <a:rPr lang="cs-CZ" sz="2600" dirty="0" smtClean="0"/>
              <a:t>a) Pravda zvítězí	b) Pravda vítězí	c) Pravdivý vítězí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sz="2600" dirty="0" smtClean="0"/>
              <a:t>5) Poměr délek stran státní vlajky je:</a:t>
            </a:r>
          </a:p>
          <a:p>
            <a:pPr marL="118872" indent="0">
              <a:buNone/>
            </a:pPr>
            <a:r>
              <a:rPr lang="cs-CZ" sz="2600" dirty="0" smtClean="0"/>
              <a:t>a) 2:3			b) 1:2			c) 3:5</a:t>
            </a:r>
          </a:p>
        </p:txBody>
      </p:sp>
      <p:sp>
        <p:nvSpPr>
          <p:cNvPr id="4" name="Ovál 3"/>
          <p:cNvSpPr/>
          <p:nvPr/>
        </p:nvSpPr>
        <p:spPr>
          <a:xfrm>
            <a:off x="107504" y="1988840"/>
            <a:ext cx="576064" cy="504056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2771800" y="2996952"/>
            <a:ext cx="576064" cy="504056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372200" y="4077072"/>
            <a:ext cx="576064" cy="504056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699332" y="5157192"/>
            <a:ext cx="576064" cy="504056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107504" y="6237312"/>
            <a:ext cx="576064" cy="504056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591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5040560"/>
          </a:xfrm>
        </p:spPr>
        <p:txBody>
          <a:bodyPr>
            <a:noAutofit/>
          </a:bodyPr>
          <a:lstStyle/>
          <a:p>
            <a:pPr marL="118872" indent="0">
              <a:buNone/>
            </a:pPr>
            <a:r>
              <a:rPr lang="cs-CZ" sz="1200" i="1" dirty="0" smtClean="0"/>
              <a:t>Poslanecká </a:t>
            </a:r>
            <a:r>
              <a:rPr lang="cs-CZ" sz="1200" i="1" dirty="0"/>
              <a:t>sněmovna Parlamentu ČR</a:t>
            </a:r>
            <a:r>
              <a:rPr lang="cs-CZ" sz="1200" dirty="0"/>
              <a:t> [online]. [cit. 2012-09-23]. Dostupné z: http://www.psp.cz/sqw/hp.sqw </a:t>
            </a:r>
            <a:endParaRPr lang="cs-CZ" sz="1200" dirty="0" smtClean="0"/>
          </a:p>
          <a:p>
            <a:pPr marL="118872" indent="0">
              <a:buNone/>
            </a:pPr>
            <a:endParaRPr lang="cs-CZ" sz="1200" dirty="0" smtClean="0"/>
          </a:p>
          <a:p>
            <a:pPr marL="118872" indent="0">
              <a:buNone/>
            </a:pPr>
            <a:r>
              <a:rPr lang="cs-CZ" sz="1200" i="1" dirty="0"/>
              <a:t>Senát Parlamentu ČR</a:t>
            </a:r>
            <a:r>
              <a:rPr lang="cs-CZ" sz="1200" dirty="0"/>
              <a:t> [online]. [cit. 2012-09-23]. Dostupné z: http://www.senat.cz/ </a:t>
            </a:r>
            <a:endParaRPr lang="cs-CZ" sz="1200" dirty="0" smtClean="0"/>
          </a:p>
          <a:p>
            <a:pPr marL="118872" indent="0">
              <a:buNone/>
            </a:pPr>
            <a:endParaRPr lang="cs-CZ" sz="1200" dirty="0" smtClean="0"/>
          </a:p>
          <a:p>
            <a:pPr marL="118872" indent="0">
              <a:buNone/>
            </a:pPr>
            <a:r>
              <a:rPr lang="cs-CZ" sz="1200" i="1" dirty="0"/>
              <a:t>Vláda České republiky</a:t>
            </a:r>
            <a:r>
              <a:rPr lang="cs-CZ" sz="1200" dirty="0"/>
              <a:t> [online]. [cit. 2012-09-23]. Dostupné z: http://www.vlada.cz/ </a:t>
            </a:r>
            <a:endParaRPr lang="cs-CZ" sz="1200" dirty="0" smtClean="0"/>
          </a:p>
          <a:p>
            <a:pPr marL="118872" indent="0">
              <a:buNone/>
            </a:pPr>
            <a:endParaRPr lang="cs-CZ" sz="1200" dirty="0" smtClean="0"/>
          </a:p>
          <a:p>
            <a:pPr marL="118872" indent="0">
              <a:buNone/>
            </a:pPr>
            <a:r>
              <a:rPr lang="cs-CZ" sz="1200" i="1" dirty="0"/>
              <a:t>Státní symboly. Pražský hrad </a:t>
            </a:r>
            <a:r>
              <a:rPr lang="cs-CZ" sz="1200" dirty="0"/>
              <a:t>[online]. [cit. 2012-09-23]. Dostupné z: http://www.hrad.cz/cs/ceska-republika/statni-symboly.shtml </a:t>
            </a:r>
            <a:endParaRPr lang="cs-CZ" sz="1200" dirty="0" smtClean="0"/>
          </a:p>
          <a:p>
            <a:pPr marL="118872" indent="0">
              <a:buNone/>
            </a:pPr>
            <a:endParaRPr lang="cs-CZ" sz="1200" dirty="0"/>
          </a:p>
          <a:p>
            <a:pPr marL="118872" indent="0">
              <a:buNone/>
            </a:pPr>
            <a:r>
              <a:rPr lang="cs-CZ" sz="1200" b="1" u="sng" dirty="0" smtClean="0"/>
              <a:t>Zdroje obrázků:</a:t>
            </a:r>
          </a:p>
          <a:p>
            <a:pPr marL="118872" indent="0">
              <a:buNone/>
            </a:pPr>
            <a:endParaRPr lang="cs-CZ" sz="1200" dirty="0" smtClean="0"/>
          </a:p>
          <a:p>
            <a:pPr marL="118872" indent="0">
              <a:buNone/>
            </a:pPr>
            <a:r>
              <a:rPr lang="cs-CZ" sz="1200" dirty="0" smtClean="0"/>
              <a:t>AUTOR </a:t>
            </a:r>
            <a:r>
              <a:rPr lang="cs-CZ" sz="1200" dirty="0"/>
              <a:t>NEZNÁMÝ.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&lt;http://cs.wikipedia.org/wiki/Soubor:Tom%C3%A1%C5%A1_Garrigue_Masaryk_1925.PNG&gt;. </a:t>
            </a:r>
            <a:endParaRPr lang="cs-CZ" sz="1200" dirty="0" smtClean="0"/>
          </a:p>
          <a:p>
            <a:pPr marL="118872" indent="0">
              <a:buNone/>
            </a:pPr>
            <a:r>
              <a:rPr lang="cs-CZ" sz="1200" dirty="0"/>
              <a:t>AUTOR NEZNÁMÝ.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&lt;http://cs.wikipedia.org/wiki/</a:t>
            </a:r>
            <a:r>
              <a:rPr lang="cs-CZ" sz="1200" dirty="0" err="1"/>
              <a:t>Soubor:Coat_of_arms_of_the_Czech_Republic.svg</a:t>
            </a:r>
            <a:r>
              <a:rPr lang="cs-CZ" sz="1200" dirty="0"/>
              <a:t>&gt;. </a:t>
            </a:r>
          </a:p>
          <a:p>
            <a:pPr marL="118872" indent="0">
              <a:buNone/>
            </a:pPr>
            <a:r>
              <a:rPr lang="cs-CZ" sz="1200" dirty="0"/>
              <a:t>LOUDA, Jiří.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&lt;http://commons.wikimedia.org/w/</a:t>
            </a:r>
            <a:r>
              <a:rPr lang="cs-CZ" sz="1200" dirty="0" err="1"/>
              <a:t>index.php?title</a:t>
            </a:r>
            <a:r>
              <a:rPr lang="cs-CZ" sz="1200" dirty="0"/>
              <a:t>=File:Small_coat_of_arms_of_the_Czech_Republic.svg&amp;page=1&gt;. </a:t>
            </a:r>
          </a:p>
          <a:p>
            <a:pPr marL="118872" indent="0">
              <a:buNone/>
            </a:pPr>
            <a:r>
              <a:rPr lang="cs-CZ" sz="1200" dirty="0"/>
              <a:t>AUTOR NEZNÁMÝ.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&lt;http://cs.wikipedia.org/wiki/</a:t>
            </a:r>
            <a:r>
              <a:rPr lang="cs-CZ" sz="1200" dirty="0" err="1"/>
              <a:t>Soubor:Tricolour_of_the_Czech_Republic.svg</a:t>
            </a:r>
            <a:r>
              <a:rPr lang="cs-CZ" sz="1200" dirty="0"/>
              <a:t>&gt;. </a:t>
            </a:r>
          </a:p>
          <a:p>
            <a:pPr marL="118872" indent="0">
              <a:buNone/>
            </a:pPr>
            <a:r>
              <a:rPr lang="cs-CZ" sz="1200" dirty="0"/>
              <a:t>AUTOR NEZNÁMÝ.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&lt;http://cs.wikipedia.org/wiki/</a:t>
            </a:r>
            <a:r>
              <a:rPr lang="cs-CZ" sz="1200" dirty="0" err="1"/>
              <a:t>Soubor:Flag_of_the_Czech_Republic.svg</a:t>
            </a:r>
            <a:r>
              <a:rPr lang="cs-CZ" sz="1200" dirty="0"/>
              <a:t>&gt;. </a:t>
            </a:r>
            <a:endParaRPr lang="cs-CZ" sz="1200" dirty="0" smtClean="0"/>
          </a:p>
          <a:p>
            <a:pPr marL="118872" indent="0">
              <a:buNone/>
            </a:pPr>
            <a:r>
              <a:rPr lang="cs-CZ" sz="1200" dirty="0" smtClean="0"/>
              <a:t>AUTOR </a:t>
            </a:r>
            <a:r>
              <a:rPr lang="cs-CZ" sz="1200" dirty="0"/>
              <a:t>NEZNÁMÝ.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&lt;http://cs.wikipedia.org/wiki/</a:t>
            </a:r>
            <a:r>
              <a:rPr lang="cs-CZ" sz="1200" dirty="0" err="1"/>
              <a:t>Soubor:Flag_of_the_president_of_the_Czech_Republic.svg</a:t>
            </a:r>
            <a:r>
              <a:rPr lang="cs-CZ" sz="1200" dirty="0"/>
              <a:t>&gt;. </a:t>
            </a:r>
          </a:p>
          <a:p>
            <a:pPr marL="118872" indent="0">
              <a:buNone/>
            </a:pPr>
            <a:r>
              <a:rPr lang="cs-CZ" sz="1200" dirty="0"/>
              <a:t>AUTOR NEZNÁMÝ.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&lt;http://cs.wikipedia.org/wiki/</a:t>
            </a:r>
            <a:r>
              <a:rPr lang="cs-CZ" sz="1200" dirty="0" err="1"/>
              <a:t>Soubor:Seal_of_the_Czech_Republic.png</a:t>
            </a:r>
            <a:r>
              <a:rPr lang="cs-CZ" sz="1200" dirty="0"/>
              <a:t>&gt;.</a:t>
            </a:r>
          </a:p>
          <a:p>
            <a:pPr marL="118872" indent="0">
              <a:buNone/>
            </a:pPr>
            <a:r>
              <a:rPr lang="cs-CZ" sz="1200" dirty="0"/>
              <a:t>AUTOR NEZNÁMÝ. </a:t>
            </a:r>
            <a:r>
              <a:rPr lang="cs-CZ" sz="1200" i="1" dirty="0"/>
              <a:t>Wikipedia.com</a:t>
            </a:r>
            <a:r>
              <a:rPr lang="cs-CZ" sz="1200" dirty="0"/>
              <a:t> [online]. [cit. 25.9.2012]. Dostupný na WWW: &lt;http://cs.wikipedia.org/wiki/</a:t>
            </a:r>
            <a:r>
              <a:rPr lang="cs-CZ" sz="1200" dirty="0" err="1"/>
              <a:t>Soubor:Skroup-Anthem.jpg</a:t>
            </a:r>
            <a:r>
              <a:rPr lang="cs-CZ" sz="1200" dirty="0"/>
              <a:t>&gt;. </a:t>
            </a:r>
          </a:p>
          <a:p>
            <a:pPr marL="118872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331814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596</Words>
  <Application>Microsoft Office PowerPoint</Application>
  <PresentationFormat>Předvádění na obrazovce (4:3)</PresentationFormat>
  <Paragraphs>119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Modul</vt:lpstr>
      <vt:lpstr>Státní symboly ČR</vt:lpstr>
      <vt:lpstr>Státní symboly ČR</vt:lpstr>
      <vt:lpstr>Prezentace aplikace PowerPoint</vt:lpstr>
      <vt:lpstr>Prezentace aplikace PowerPoint</vt:lpstr>
      <vt:lpstr>Prezentace aplikace PowerPoint</vt:lpstr>
      <vt:lpstr>Kvíz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Občan a státní symboly</dc:title>
  <dc:creator>Jarca</dc:creator>
  <cp:lastModifiedBy>Jarca</cp:lastModifiedBy>
  <cp:revision>26</cp:revision>
  <dcterms:created xsi:type="dcterms:W3CDTF">2012-09-23T18:49:24Z</dcterms:created>
  <dcterms:modified xsi:type="dcterms:W3CDTF">2012-09-25T17:37:26Z</dcterms:modified>
</cp:coreProperties>
</file>