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notesMasterIdLst>
    <p:notesMasterId r:id="rId12"/>
  </p:notesMasterIdLst>
  <p:sldIdLst>
    <p:sldId id="261" r:id="rId3"/>
    <p:sldId id="256" r:id="rId4"/>
    <p:sldId id="257" r:id="rId5"/>
    <p:sldId id="259" r:id="rId6"/>
    <p:sldId id="258" r:id="rId7"/>
    <p:sldId id="260" r:id="rId8"/>
    <p:sldId id="264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75C106-E364-4D7A-8223-BEABBEDD0F65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62E284-098D-4B7C-978A-494B5CF0C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8170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47074-78FA-4398-8278-B29B82D4E21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9D14D0B-10B7-4526-B3AC-98624DB610F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47074-78FA-4398-8278-B29B82D4E21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9D14D0B-10B7-4526-B3AC-98624DB610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47074-78FA-4398-8278-B29B82D4E21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9D14D0B-10B7-4526-B3AC-98624DB610F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47074-78FA-4398-8278-B29B82D4E21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9D14D0B-10B7-4526-B3AC-98624DB610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47074-78FA-4398-8278-B29B82D4E21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9D14D0B-10B7-4526-B3AC-98624DB610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47074-78FA-4398-8278-B29B82D4E21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9D14D0B-10B7-4526-B3AC-98624DB610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47074-78FA-4398-8278-B29B82D4E21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9D14D0B-10B7-4526-B3AC-98624DB610F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47074-78FA-4398-8278-B29B82D4E21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9D14D0B-10B7-4526-B3AC-98624DB610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47074-78FA-4398-8278-B29B82D4E21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9D14D0B-10B7-4526-B3AC-98624DB610F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47074-78FA-4398-8278-B29B82D4E21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9D14D0B-10B7-4526-B3AC-98624DB610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47074-78FA-4398-8278-B29B82D4E21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9D14D0B-10B7-4526-B3AC-98624DB610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9817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47410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884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32275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0994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81107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6725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9464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4868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80142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9566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4C47074-78FA-4398-8278-B29B82D4E21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9D14D0B-10B7-4526-B3AC-98624DB610F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673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VPvwlsR6JiQ?version=3&amp;hl=cs_CZ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PvwlsR6JiQ&amp;feature=relat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VY_32_INOVACE_16_02_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Tíha tělesa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Anotace: </a:t>
            </a:r>
            <a:r>
              <a:rPr lang="cs-CZ" sz="2400" dirty="0" smtClean="0"/>
              <a:t>Prezentace pro 7. ročník. K výkladu a o tíze tělesa. Žáci si uvědomí rozdíl mezi tíhou tělesa a gravitační silou.</a:t>
            </a:r>
          </a:p>
          <a:p>
            <a:pPr algn="l"/>
            <a:endParaRPr lang="cs-CZ" sz="2400" dirty="0"/>
          </a:p>
          <a:p>
            <a:pPr algn="l"/>
            <a:endParaRPr lang="cs-CZ" sz="24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27565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2060848"/>
            <a:ext cx="4896544" cy="1472184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abriola" pitchFamily="82" charset="0"/>
              </a:rPr>
              <a:t>Tíha tělesa</a:t>
            </a:r>
            <a:endParaRPr lang="cs-CZ" sz="9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0291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2646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Gravitační síla: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9582" y="1268760"/>
            <a:ext cx="8229600" cy="2443708"/>
          </a:xfrm>
        </p:spPr>
        <p:txBody>
          <a:bodyPr>
            <a:normAutofit/>
          </a:bodyPr>
          <a:lstStyle/>
          <a:p>
            <a:r>
              <a:rPr lang="cs-CZ" dirty="0" smtClean="0"/>
              <a:t>síla, kterou přitahuje Země všechna tělesa</a:t>
            </a:r>
          </a:p>
          <a:p>
            <a:r>
              <a:rPr lang="cs-CZ" dirty="0" smtClean="0"/>
              <a:t>směr do středu Země</a:t>
            </a:r>
          </a:p>
          <a:p>
            <a:r>
              <a:rPr lang="cs-CZ" dirty="0" smtClean="0"/>
              <a:t>působiště v těžišti tělesa</a:t>
            </a:r>
          </a:p>
          <a:p>
            <a:r>
              <a:rPr lang="cs-CZ" dirty="0" err="1" smtClean="0"/>
              <a:t>F</a:t>
            </a:r>
            <a:r>
              <a:rPr lang="cs-CZ" baseline="-25000" dirty="0" err="1" smtClean="0"/>
              <a:t>g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39552" y="314096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/>
              <a:t>Tíha tělesa: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39552" y="4283968"/>
            <a:ext cx="7498080" cy="2269232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síla, kterou působí těleso na podložku nebo závěs</a:t>
            </a:r>
          </a:p>
          <a:p>
            <a:r>
              <a:rPr lang="cs-CZ" dirty="0" smtClean="0"/>
              <a:t>směr svisle dolu</a:t>
            </a:r>
          </a:p>
          <a:p>
            <a:r>
              <a:rPr lang="cs-CZ" dirty="0" smtClean="0"/>
              <a:t>působiště v místě, kde se stýkají tělesa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8801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0"/>
                            </p:stCondLst>
                            <p:childTnLst>
                              <p:par>
                                <p:cTn id="48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9000"/>
                            </p:stCondLst>
                            <p:childTnLst>
                              <p:par>
                                <p:cTn id="54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Kabinet\AppData\Local\Microsoft\Windows\Temporary Internet Files\Content.IE5\NCGUL8DI\MP90043399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375" y="1447800"/>
            <a:ext cx="4171801" cy="3128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1259632" y="4257092"/>
            <a:ext cx="6120680" cy="2007842"/>
            <a:chOff x="1259632" y="4257092"/>
            <a:chExt cx="6120680" cy="2007842"/>
          </a:xfrm>
        </p:grpSpPr>
        <p:sp>
          <p:nvSpPr>
            <p:cNvPr id="4" name="Obdélník 3"/>
            <p:cNvSpPr/>
            <p:nvPr/>
          </p:nvSpPr>
          <p:spPr>
            <a:xfrm>
              <a:off x="1259632" y="4257092"/>
              <a:ext cx="6120680" cy="216024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 rot="5400000">
              <a:off x="5963903" y="5261012"/>
              <a:ext cx="1791816" cy="216025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 rot="5400000">
              <a:off x="975792" y="5261013"/>
              <a:ext cx="1791816" cy="216025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1" name="Přímá spojnice se šipkou 10"/>
          <p:cNvCxnSpPr/>
          <p:nvPr/>
        </p:nvCxnSpPr>
        <p:spPr>
          <a:xfrm>
            <a:off x="4139952" y="2852936"/>
            <a:ext cx="0" cy="280831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264732" y="4200719"/>
            <a:ext cx="27620" cy="19442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387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12975"/>
          </a:xfrm>
        </p:spPr>
        <p:txBody>
          <a:bodyPr>
            <a:noAutofit/>
          </a:bodyPr>
          <a:lstStyle/>
          <a:p>
            <a:pPr>
              <a:tabLst>
                <a:tab pos="3671888" algn="l"/>
              </a:tabLst>
            </a:pPr>
            <a:r>
              <a:rPr lang="cs-CZ" sz="4800" dirty="0" smtClean="0"/>
              <a:t>značka	G</a:t>
            </a:r>
          </a:p>
          <a:p>
            <a:pPr>
              <a:tabLst>
                <a:tab pos="3671888" algn="l"/>
              </a:tabLst>
            </a:pPr>
            <a:r>
              <a:rPr lang="cs-CZ" sz="4800" dirty="0" smtClean="0"/>
              <a:t>jednotka	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4800" dirty="0" smtClean="0"/>
              <a:t> N</a:t>
            </a:r>
          </a:p>
          <a:p>
            <a:pPr>
              <a:tabLst>
                <a:tab pos="3671888" algn="l"/>
              </a:tabLst>
            </a:pPr>
            <a:endParaRPr lang="cs-CZ" sz="4800" dirty="0"/>
          </a:p>
          <a:p>
            <a:pPr>
              <a:tabLst>
                <a:tab pos="3671888" algn="l"/>
              </a:tabLst>
            </a:pPr>
            <a:r>
              <a:rPr lang="cs-CZ" sz="4800" dirty="0" smtClean="0"/>
              <a:t>určení ze vzorce 	G = </a:t>
            </a:r>
            <a:r>
              <a:rPr lang="cs-CZ" sz="4800" dirty="0" err="1" smtClean="0"/>
              <a:t>m.g</a:t>
            </a:r>
            <a:endParaRPr lang="cs-CZ" sz="4800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5220072" y="4653136"/>
            <a:ext cx="1944216" cy="10081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7740353" y="4855890"/>
            <a:ext cx="144015" cy="66134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635896" y="5661247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hmotnost tělesa v kg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5563335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gravitační zrychlení</a:t>
            </a:r>
          </a:p>
          <a:p>
            <a:r>
              <a:rPr lang="cs-CZ" sz="2400" dirty="0" smtClean="0"/>
              <a:t>g = 10 N/kg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80383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 Měsíci je tíha menší než na Zemi, asi 6x</a:t>
            </a:r>
          </a:p>
          <a:p>
            <a:r>
              <a:rPr lang="cs-CZ" dirty="0" smtClean="0"/>
              <a:t>tíha </a:t>
            </a:r>
            <a:r>
              <a:rPr lang="cs-CZ" dirty="0"/>
              <a:t>těles je různá na různých planetách</a:t>
            </a:r>
          </a:p>
          <a:p>
            <a:r>
              <a:rPr lang="cs-CZ" dirty="0" smtClean="0"/>
              <a:t>jsou tam různá gravitační zrychlení</a:t>
            </a:r>
            <a:endParaRPr lang="cs-CZ" dirty="0"/>
          </a:p>
        </p:txBody>
      </p:sp>
      <p:pic>
        <p:nvPicPr>
          <p:cNvPr id="4" name="VPvwlsR6JiQ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39752" y="3212976"/>
            <a:ext cx="4032448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455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DÚ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encyklopedii nebo na internetu vyhledej gravitační zrychlení na planetách</a:t>
            </a:r>
          </a:p>
          <a:p>
            <a:r>
              <a:rPr lang="cs-CZ" dirty="0" smtClean="0"/>
              <a:t>pozor! základní jednotka g v encyklopediích je m/s</a:t>
            </a:r>
            <a:r>
              <a:rPr lang="cs-CZ" baseline="30000" dirty="0" smtClean="0"/>
              <a:t>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43121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Práce s prezentací: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na praktické ukázce vidí působení tělesa na podložku nebo závěs</a:t>
            </a:r>
          </a:p>
          <a:p>
            <a:r>
              <a:rPr lang="cs-CZ" dirty="0" smtClean="0"/>
              <a:t>Následně si napíší poznatky do sešitu</a:t>
            </a:r>
          </a:p>
          <a:p>
            <a:r>
              <a:rPr lang="cs-CZ" dirty="0" smtClean="0"/>
              <a:t>porovnají gravitační zrychlení na Měsíci, planetách</a:t>
            </a:r>
          </a:p>
        </p:txBody>
      </p:sp>
    </p:spTree>
    <p:extLst>
      <p:ext uri="{BB962C8B-B14F-4D97-AF65-F5344CB8AC3E}">
        <p14:creationId xmlns:p14="http://schemas.microsoft.com/office/powerpoint/2010/main" val="407145879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196752"/>
            <a:ext cx="7498080" cy="540060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Obrázky jsou z galerie MS Office</a:t>
            </a:r>
          </a:p>
          <a:p>
            <a:r>
              <a:rPr lang="cs-CZ" sz="2400" dirty="0"/>
              <a:t>video:</a:t>
            </a:r>
          </a:p>
          <a:p>
            <a:pPr marL="82296" indent="0">
              <a:buNone/>
            </a:pPr>
            <a:r>
              <a:rPr lang="cs-CZ" sz="2400" dirty="0">
                <a:hlinkClick r:id="rId2"/>
              </a:rPr>
              <a:t>http://www.youtube.com/watch?v=VPvwlsR6JiQ&amp;feature=related</a:t>
            </a: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BOHUNĚK, Jiří a Růžena KOLÁŘOVÁ. </a:t>
            </a:r>
            <a:r>
              <a:rPr lang="cs-CZ" sz="2400" i="1" dirty="0"/>
              <a:t>Fyzika pro 7. ročník základní školy</a:t>
            </a:r>
            <a:r>
              <a:rPr lang="cs-CZ" sz="2400" dirty="0"/>
              <a:t> [učebnice]. dotisk 1. vydání. Praha: Prometheus, spol. s r. o., 2002. učebnice pro základní školy. ISBN 80-7196-119-1.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342900" indent="-342900"/>
            <a:r>
              <a:rPr lang="cs-CZ" sz="2400" dirty="0" smtClean="0"/>
              <a:t>Citováno dne 3. </a:t>
            </a:r>
            <a:r>
              <a:rPr lang="cs-CZ" sz="2400" smtClean="0"/>
              <a:t>12. 2011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8970714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66</TotalTime>
  <Words>243</Words>
  <Application>Microsoft Office PowerPoint</Application>
  <PresentationFormat>Předvádění na obrazovce (4:3)</PresentationFormat>
  <Paragraphs>39</Paragraphs>
  <Slides>9</Slides>
  <Notes>1</Notes>
  <HiddenSlides>3</HiddenSlides>
  <MMClips>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Slunovrat</vt:lpstr>
      <vt:lpstr>Motiv sady Office</vt:lpstr>
      <vt:lpstr>Název školy: ZŠ Klášterec nad Ohří, Krátká 676 Autor: Mgr. Zdeňka Horská Název materiálu: VY_32_INOVACE_16_02_ Tíha tělesa Číslo projektu: CZ.1.07/1.4.00/21.1115  </vt:lpstr>
      <vt:lpstr>Tíha tělesa</vt:lpstr>
      <vt:lpstr>Gravitační síla:</vt:lpstr>
      <vt:lpstr>Prezentace aplikace PowerPoint</vt:lpstr>
      <vt:lpstr>Prezentace aplikace PowerPoint</vt:lpstr>
      <vt:lpstr>Prezentace aplikace PowerPoint</vt:lpstr>
      <vt:lpstr>DÚ</vt:lpstr>
      <vt:lpstr>Práce s prezentací: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Tíha tělesa</dc:title>
  <dc:creator>Kabinet</dc:creator>
  <cp:lastModifiedBy>Kabinet</cp:lastModifiedBy>
  <cp:revision>13</cp:revision>
  <dcterms:created xsi:type="dcterms:W3CDTF">2011-12-05T10:52:33Z</dcterms:created>
  <dcterms:modified xsi:type="dcterms:W3CDTF">2012-02-06T19:52:08Z</dcterms:modified>
</cp:coreProperties>
</file>