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3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87AF0-95C1-481E-A9A1-EE5075067088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AFDCC-CC50-4CC1-A66B-6D0E7926E6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87AF0-95C1-481E-A9A1-EE5075067088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AFDCC-CC50-4CC1-A66B-6D0E7926E6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87AF0-95C1-481E-A9A1-EE5075067088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AFDCC-CC50-4CC1-A66B-6D0E7926E6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87AF0-95C1-481E-A9A1-EE5075067088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AFDCC-CC50-4CC1-A66B-6D0E7926E6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87AF0-95C1-481E-A9A1-EE5075067088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AFDCC-CC50-4CC1-A66B-6D0E7926E6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87AF0-95C1-481E-A9A1-EE5075067088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AFDCC-CC50-4CC1-A66B-6D0E7926E6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87AF0-95C1-481E-A9A1-EE5075067088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AFDCC-CC50-4CC1-A66B-6D0E7926E6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87AF0-95C1-481E-A9A1-EE5075067088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AFDCC-CC50-4CC1-A66B-6D0E7926E6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87AF0-95C1-481E-A9A1-EE5075067088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AFDCC-CC50-4CC1-A66B-6D0E7926E6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87AF0-95C1-481E-A9A1-EE5075067088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AFDCC-CC50-4CC1-A66B-6D0E7926E6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87AF0-95C1-481E-A9A1-EE5075067088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AFDCC-CC50-4CC1-A66B-6D0E7926E6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187AF0-95C1-481E-A9A1-EE5075067088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5AFDCC-CC50-4CC1-A66B-6D0E7926E66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fad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Rozklad – Sčítání do 20 s přechodem přes 10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71546"/>
          </a:xfrm>
        </p:spPr>
        <p:txBody>
          <a:bodyPr/>
          <a:lstStyle/>
          <a:p>
            <a:r>
              <a:rPr lang="cs-CZ" dirty="0" smtClean="0"/>
              <a:t>Kolik chybí do desíti?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785794"/>
            <a:ext cx="8115328" cy="4983179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600" dirty="0" smtClean="0"/>
              <a:t>9	</a:t>
            </a:r>
          </a:p>
          <a:p>
            <a:pPr>
              <a:buNone/>
            </a:pPr>
            <a:r>
              <a:rPr lang="cs-CZ" sz="3600" dirty="0" smtClean="0"/>
              <a:t>8	</a:t>
            </a:r>
          </a:p>
          <a:p>
            <a:pPr>
              <a:buNone/>
            </a:pPr>
            <a:r>
              <a:rPr lang="cs-CZ" sz="3600" dirty="0"/>
              <a:t>7</a:t>
            </a:r>
            <a:r>
              <a:rPr lang="cs-CZ" sz="3600" dirty="0" smtClean="0"/>
              <a:t>	</a:t>
            </a:r>
          </a:p>
          <a:p>
            <a:pPr>
              <a:buNone/>
            </a:pPr>
            <a:r>
              <a:rPr lang="cs-CZ" sz="3600" dirty="0"/>
              <a:t>6</a:t>
            </a:r>
            <a:endParaRPr lang="cs-CZ" sz="3600" dirty="0" smtClean="0"/>
          </a:p>
          <a:p>
            <a:pPr>
              <a:buNone/>
            </a:pPr>
            <a:r>
              <a:rPr lang="cs-CZ" sz="3600" dirty="0"/>
              <a:t>5</a:t>
            </a:r>
            <a:r>
              <a:rPr lang="cs-CZ" sz="3600" dirty="0" smtClean="0"/>
              <a:t>	</a:t>
            </a:r>
          </a:p>
          <a:p>
            <a:pPr>
              <a:buNone/>
            </a:pPr>
            <a:r>
              <a:rPr lang="cs-CZ" sz="3600" dirty="0" smtClean="0"/>
              <a:t>4	</a:t>
            </a:r>
          </a:p>
          <a:p>
            <a:pPr>
              <a:buNone/>
            </a:pPr>
            <a:r>
              <a:rPr lang="cs-CZ" sz="3600" dirty="0"/>
              <a:t>3</a:t>
            </a:r>
            <a:r>
              <a:rPr lang="cs-CZ" sz="3600" dirty="0" smtClean="0"/>
              <a:t>	</a:t>
            </a:r>
          </a:p>
          <a:p>
            <a:pPr>
              <a:buNone/>
            </a:pPr>
            <a:r>
              <a:rPr lang="cs-CZ" sz="3600" dirty="0"/>
              <a:t>2</a:t>
            </a:r>
            <a:r>
              <a:rPr lang="cs-CZ" sz="3600" dirty="0" smtClean="0"/>
              <a:t>	</a:t>
            </a:r>
          </a:p>
          <a:p>
            <a:pPr>
              <a:buNone/>
            </a:pPr>
            <a:r>
              <a:rPr lang="cs-CZ" sz="3600" dirty="0"/>
              <a:t>1</a:t>
            </a:r>
            <a:r>
              <a:rPr lang="cs-CZ" sz="3600" dirty="0" smtClean="0"/>
              <a:t>						 	</a:t>
            </a:r>
          </a:p>
          <a:p>
            <a:pPr>
              <a:buNone/>
            </a:pPr>
            <a:endParaRPr lang="cs-CZ" sz="3600" dirty="0"/>
          </a:p>
        </p:txBody>
      </p:sp>
      <p:cxnSp>
        <p:nvCxnSpPr>
          <p:cNvPr id="5" name="Přímá spojovací čára 4"/>
          <p:cNvCxnSpPr>
            <a:endCxn id="32" idx="1"/>
          </p:cNvCxnSpPr>
          <p:nvPr/>
        </p:nvCxnSpPr>
        <p:spPr>
          <a:xfrm rot="16200000" flipH="1">
            <a:off x="496716" y="1574930"/>
            <a:ext cx="2506966" cy="17859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>
            <a:endCxn id="32" idx="1"/>
          </p:cNvCxnSpPr>
          <p:nvPr/>
        </p:nvCxnSpPr>
        <p:spPr>
          <a:xfrm>
            <a:off x="857224" y="2000240"/>
            <a:ext cx="1785950" cy="17211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>
            <a:endCxn id="32" idx="1"/>
          </p:cNvCxnSpPr>
          <p:nvPr/>
        </p:nvCxnSpPr>
        <p:spPr>
          <a:xfrm>
            <a:off x="857224" y="2571744"/>
            <a:ext cx="1785950" cy="11496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>
            <a:endCxn id="32" idx="1"/>
          </p:cNvCxnSpPr>
          <p:nvPr/>
        </p:nvCxnSpPr>
        <p:spPr>
          <a:xfrm>
            <a:off x="785786" y="3143248"/>
            <a:ext cx="1857388" cy="5781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785786" y="3714752"/>
            <a:ext cx="1928826" cy="66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>
            <a:endCxn id="32" idx="1"/>
          </p:cNvCxnSpPr>
          <p:nvPr/>
        </p:nvCxnSpPr>
        <p:spPr>
          <a:xfrm flipV="1">
            <a:off x="857224" y="3721388"/>
            <a:ext cx="1785950" cy="6363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>
            <a:endCxn id="32" idx="1"/>
          </p:cNvCxnSpPr>
          <p:nvPr/>
        </p:nvCxnSpPr>
        <p:spPr>
          <a:xfrm flipV="1">
            <a:off x="857224" y="3721388"/>
            <a:ext cx="1785950" cy="120781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>
            <a:endCxn id="32" idx="1"/>
          </p:cNvCxnSpPr>
          <p:nvPr/>
        </p:nvCxnSpPr>
        <p:spPr>
          <a:xfrm rot="5400000" flipH="1" flipV="1">
            <a:off x="824823" y="3753789"/>
            <a:ext cx="1850752" cy="17859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>
            <a:endCxn id="32" idx="1"/>
          </p:cNvCxnSpPr>
          <p:nvPr/>
        </p:nvCxnSpPr>
        <p:spPr>
          <a:xfrm rot="5400000" flipH="1" flipV="1">
            <a:off x="396195" y="4110979"/>
            <a:ext cx="2636570" cy="18573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6286512" y="928670"/>
            <a:ext cx="250033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</a:t>
            </a:r>
          </a:p>
          <a:p>
            <a:r>
              <a:rPr lang="cs-CZ" sz="4000" dirty="0" smtClean="0"/>
              <a:t>2</a:t>
            </a:r>
          </a:p>
          <a:p>
            <a:r>
              <a:rPr lang="cs-CZ" sz="4000" dirty="0" smtClean="0"/>
              <a:t>3</a:t>
            </a:r>
          </a:p>
          <a:p>
            <a:r>
              <a:rPr lang="cs-CZ" sz="4000" dirty="0" smtClean="0"/>
              <a:t>4</a:t>
            </a:r>
          </a:p>
          <a:p>
            <a:r>
              <a:rPr lang="cs-CZ" sz="4000" dirty="0" smtClean="0"/>
              <a:t>5</a:t>
            </a:r>
          </a:p>
          <a:p>
            <a:r>
              <a:rPr lang="cs-CZ" sz="4000" dirty="0" smtClean="0"/>
              <a:t>6</a:t>
            </a:r>
          </a:p>
          <a:p>
            <a:r>
              <a:rPr lang="cs-CZ" sz="4000" dirty="0" smtClean="0"/>
              <a:t>7</a:t>
            </a:r>
          </a:p>
          <a:p>
            <a:r>
              <a:rPr lang="cs-CZ" sz="4000" dirty="0" smtClean="0"/>
              <a:t>8</a:t>
            </a:r>
          </a:p>
          <a:p>
            <a:r>
              <a:rPr lang="cs-CZ" sz="4000" dirty="0" smtClean="0"/>
              <a:t>9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2643174" y="3429000"/>
            <a:ext cx="2000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DO DESÍTI</a:t>
            </a:r>
            <a:endParaRPr lang="cs-CZ" sz="3200" dirty="0">
              <a:solidFill>
                <a:srgbClr val="FF0000"/>
              </a:solidFill>
            </a:endParaRPr>
          </a:p>
        </p:txBody>
      </p:sp>
      <p:cxnSp>
        <p:nvCxnSpPr>
          <p:cNvPr id="49" name="Přímá spojovací čára 48"/>
          <p:cNvCxnSpPr/>
          <p:nvPr/>
        </p:nvCxnSpPr>
        <p:spPr>
          <a:xfrm rot="10800000">
            <a:off x="4714876" y="3714752"/>
            <a:ext cx="150019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čára 50"/>
          <p:cNvCxnSpPr>
            <a:endCxn id="32" idx="3"/>
          </p:cNvCxnSpPr>
          <p:nvPr/>
        </p:nvCxnSpPr>
        <p:spPr>
          <a:xfrm rot="10800000">
            <a:off x="4643438" y="3721388"/>
            <a:ext cx="1571636" cy="5648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čára 52"/>
          <p:cNvCxnSpPr>
            <a:endCxn id="32" idx="3"/>
          </p:cNvCxnSpPr>
          <p:nvPr/>
        </p:nvCxnSpPr>
        <p:spPr>
          <a:xfrm rot="10800000">
            <a:off x="4643438" y="3721388"/>
            <a:ext cx="1571636" cy="11363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čára 54"/>
          <p:cNvCxnSpPr>
            <a:endCxn id="32" idx="3"/>
          </p:cNvCxnSpPr>
          <p:nvPr/>
        </p:nvCxnSpPr>
        <p:spPr>
          <a:xfrm rot="16200000" flipV="1">
            <a:off x="4575318" y="3789508"/>
            <a:ext cx="1779314" cy="164307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čára 56"/>
          <p:cNvCxnSpPr>
            <a:endCxn id="32" idx="3"/>
          </p:cNvCxnSpPr>
          <p:nvPr/>
        </p:nvCxnSpPr>
        <p:spPr>
          <a:xfrm rot="16200000" flipV="1">
            <a:off x="4182410" y="4182417"/>
            <a:ext cx="2422257" cy="150019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ovací čára 81"/>
          <p:cNvCxnSpPr>
            <a:endCxn id="32" idx="3"/>
          </p:cNvCxnSpPr>
          <p:nvPr/>
        </p:nvCxnSpPr>
        <p:spPr>
          <a:xfrm rot="10800000" flipV="1">
            <a:off x="4643438" y="3214686"/>
            <a:ext cx="1571636" cy="5067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ovací čára 83"/>
          <p:cNvCxnSpPr>
            <a:endCxn id="32" idx="3"/>
          </p:cNvCxnSpPr>
          <p:nvPr/>
        </p:nvCxnSpPr>
        <p:spPr>
          <a:xfrm rot="10800000" flipV="1">
            <a:off x="4643438" y="2500306"/>
            <a:ext cx="1571636" cy="122108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ovací čára 85"/>
          <p:cNvCxnSpPr>
            <a:endCxn id="32" idx="3"/>
          </p:cNvCxnSpPr>
          <p:nvPr/>
        </p:nvCxnSpPr>
        <p:spPr>
          <a:xfrm rot="5400000">
            <a:off x="4568682" y="2003558"/>
            <a:ext cx="1792586" cy="164307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ovací čára 87"/>
          <p:cNvCxnSpPr>
            <a:endCxn id="32" idx="3"/>
          </p:cNvCxnSpPr>
          <p:nvPr/>
        </p:nvCxnSpPr>
        <p:spPr>
          <a:xfrm rot="5400000">
            <a:off x="4247211" y="1682087"/>
            <a:ext cx="2435528" cy="164307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70" decel="100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70" decel="100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7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7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70" decel="1000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770" decel="1000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1" dur="77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3" dur="77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5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770" decel="100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9" dur="770" decel="100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1" dur="77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3" dur="77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770" decel="100000"/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0" dur="770" decel="100000"/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4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42" dur="770" fill="hold"/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4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4" dur="770" fill="hold"/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4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5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770" decel="100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0" dur="770" decel="100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5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52" dur="77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5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4" dur="77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5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770" decel="100000"/>
                                        <p:tgtEl>
                                          <p:spTgt spid="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1" dur="770" decel="100000"/>
                                        <p:tgtEl>
                                          <p:spTgt spid="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6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63" dur="770" fill="hold"/>
                                        <p:tgtEl>
                                          <p:spTgt spid="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6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5" dur="770" fill="hold"/>
                                        <p:tgtEl>
                                          <p:spTgt spid="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6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2000"/>
                            </p:stCondLst>
                            <p:childTnLst>
                              <p:par>
                                <p:cTn id="68" presetID="5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770" decel="100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1" dur="770" decel="100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7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73" dur="77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7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5" dur="77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7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770" decel="100000"/>
                                        <p:tgtEl>
                                          <p:spTgt spid="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2" dur="770" decel="100000"/>
                                        <p:tgtEl>
                                          <p:spTgt spid="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8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84" dur="770" fill="hold"/>
                                        <p:tgtEl>
                                          <p:spTgt spid="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8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6" dur="770" fill="hold"/>
                                        <p:tgtEl>
                                          <p:spTgt spid="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8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000"/>
                            </p:stCondLst>
                            <p:childTnLst>
                              <p:par>
                                <p:cTn id="89" presetID="5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770" decel="100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2" dur="770" decel="100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94" dur="77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9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6" dur="77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9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770" decel="100000"/>
                                        <p:tgtEl>
                                          <p:spTgt spid="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3" dur="770" decel="100000"/>
                                        <p:tgtEl>
                                          <p:spTgt spid="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0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5" dur="770" fill="hold"/>
                                        <p:tgtEl>
                                          <p:spTgt spid="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0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07" dur="770" fill="hold"/>
                                        <p:tgtEl>
                                          <p:spTgt spid="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0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2000"/>
                            </p:stCondLst>
                            <p:childTnLst>
                              <p:par>
                                <p:cTn id="110" presetID="5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770" decel="100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3" dur="770" decel="100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1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15" dur="77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17" dur="77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1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770" decel="100000"/>
                                        <p:tgtEl>
                                          <p:spTgt spid="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4" dur="770" decel="100000"/>
                                        <p:tgtEl>
                                          <p:spTgt spid="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2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26" dur="770" fill="hold"/>
                                        <p:tgtEl>
                                          <p:spTgt spid="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2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8" dur="770" fill="hold"/>
                                        <p:tgtEl>
                                          <p:spTgt spid="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2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2000"/>
                            </p:stCondLst>
                            <p:childTnLst>
                              <p:par>
                                <p:cTn id="131" presetID="5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770" decel="100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4" dur="770" decel="100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3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36" dur="77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3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38" dur="77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4" dur="770" decel="100000"/>
                                        <p:tgtEl>
                                          <p:spTgt spid="3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5" dur="770" decel="100000"/>
                                        <p:tgtEl>
                                          <p:spTgt spid="3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4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47" dur="770" fill="hold"/>
                                        <p:tgtEl>
                                          <p:spTgt spid="3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4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49" dur="770" fill="hold"/>
                                        <p:tgtEl>
                                          <p:spTgt spid="3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5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>
                            <p:stCondLst>
                              <p:cond delay="2000"/>
                            </p:stCondLst>
                            <p:childTnLst>
                              <p:par>
                                <p:cTn id="152" presetID="5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770" decel="100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5" dur="770" decel="100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5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57" dur="77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5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59" dur="77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6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5" dur="770" decel="100000"/>
                                        <p:tgtEl>
                                          <p:spTgt spid="3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6" dur="770" decel="100000"/>
                                        <p:tgtEl>
                                          <p:spTgt spid="3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6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68" dur="770" fill="hold"/>
                                        <p:tgtEl>
                                          <p:spTgt spid="3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6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70" dur="770" fill="hold"/>
                                        <p:tgtEl>
                                          <p:spTgt spid="3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7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2000"/>
                            </p:stCondLst>
                            <p:childTnLst>
                              <p:par>
                                <p:cTn id="173" presetID="5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770" decel="100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6" dur="770" decel="100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7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78" dur="77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7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80" dur="77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8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2" fill="hold">
                      <p:stCondLst>
                        <p:cond delay="indefinite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6" dur="770" decel="100000"/>
                                        <p:tgtEl>
                                          <p:spTgt spid="3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7" dur="770" decel="100000"/>
                                        <p:tgtEl>
                                          <p:spTgt spid="3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8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89" dur="770" fill="hold"/>
                                        <p:tgtEl>
                                          <p:spTgt spid="3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9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91" dur="770" fill="hold"/>
                                        <p:tgtEl>
                                          <p:spTgt spid="3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9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Dobře rozkládej: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 rot="5400000">
            <a:off x="1714480" y="2571744"/>
            <a:ext cx="428628" cy="2857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16200000" flipH="1">
            <a:off x="2178827" y="2536025"/>
            <a:ext cx="428628" cy="3571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357290" y="2928934"/>
            <a:ext cx="7143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 </a:t>
            </a:r>
            <a:r>
              <a:rPr lang="cs-CZ" sz="4800" dirty="0" smtClean="0">
                <a:solidFill>
                  <a:srgbClr val="00B050"/>
                </a:solidFill>
              </a:rPr>
              <a:t>1</a:t>
            </a:r>
            <a:r>
              <a:rPr lang="cs-CZ" sz="4800" dirty="0" smtClean="0"/>
              <a:t> </a:t>
            </a:r>
            <a:endParaRPr lang="cs-CZ" sz="4800" dirty="0">
              <a:solidFill>
                <a:srgbClr val="00B0F0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 rot="19539750">
            <a:off x="903788" y="1618215"/>
            <a:ext cx="1147549" cy="235962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2928926" y="1571612"/>
            <a:ext cx="1714512" cy="121444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214810" y="1357298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85720" y="2714620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3" name="Elipsa 12"/>
          <p:cNvSpPr/>
          <p:nvPr/>
        </p:nvSpPr>
        <p:spPr>
          <a:xfrm>
            <a:off x="2571736" y="4500570"/>
            <a:ext cx="285752" cy="28575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2857488" y="4500570"/>
            <a:ext cx="285752" cy="28575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3143240" y="4500570"/>
            <a:ext cx="285752" cy="28575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3428992" y="4500570"/>
            <a:ext cx="285752" cy="28575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3714744" y="4500570"/>
            <a:ext cx="285752" cy="28575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4000496" y="4500570"/>
            <a:ext cx="285752" cy="28575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4286248" y="4500570"/>
            <a:ext cx="285752" cy="28575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4572000" y="4500570"/>
            <a:ext cx="285752" cy="28575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4857752" y="4500570"/>
            <a:ext cx="285752" cy="28575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5643570" y="4500570"/>
            <a:ext cx="285752" cy="285752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Elipsa 22"/>
          <p:cNvSpPr/>
          <p:nvPr/>
        </p:nvSpPr>
        <p:spPr>
          <a:xfrm>
            <a:off x="7929586" y="4500570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8215338" y="4500570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6500826" y="4500570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6786578" y="4500570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7072330" y="4500570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7358082" y="4500570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7643834" y="4500570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143504" y="4214818"/>
            <a:ext cx="50723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/>
              <a:t>+</a:t>
            </a:r>
            <a:endParaRPr lang="cs-CZ" sz="4000" dirty="0"/>
          </a:p>
        </p:txBody>
      </p:sp>
      <p:sp>
        <p:nvSpPr>
          <p:cNvPr id="32" name="Obdélník 31"/>
          <p:cNvSpPr/>
          <p:nvPr/>
        </p:nvSpPr>
        <p:spPr>
          <a:xfrm>
            <a:off x="6000760" y="4286256"/>
            <a:ext cx="50723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/>
              <a:t>+</a:t>
            </a:r>
            <a:endParaRPr lang="cs-CZ" sz="4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857224" y="1643050"/>
            <a:ext cx="207170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9</a:t>
            </a:r>
            <a:r>
              <a:rPr lang="cs-CZ" sz="5400" dirty="0" smtClean="0"/>
              <a:t> + 8 =</a:t>
            </a:r>
            <a:endParaRPr lang="cs-CZ" sz="54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428860" y="2928934"/>
            <a:ext cx="6429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rgbClr val="0070C0"/>
                </a:solidFill>
              </a:rPr>
              <a:t>7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3000364" y="1714488"/>
            <a:ext cx="6429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rgbClr val="FF0000"/>
                </a:solidFill>
              </a:rPr>
              <a:t>9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3428992" y="1714488"/>
            <a:ext cx="5000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+</a:t>
            </a:r>
            <a:endParaRPr lang="cs-CZ" sz="48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929058" y="1714488"/>
            <a:ext cx="5000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00B050"/>
                </a:solidFill>
              </a:rPr>
              <a:t>1</a:t>
            </a:r>
            <a:endParaRPr lang="cs-CZ" sz="4800" dirty="0">
              <a:solidFill>
                <a:srgbClr val="00B05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4572000" y="1714488"/>
            <a:ext cx="5715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+</a:t>
            </a:r>
            <a:endParaRPr lang="cs-CZ" sz="48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000628" y="1714488"/>
            <a:ext cx="5715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0070C0"/>
                </a:solidFill>
              </a:rPr>
              <a:t>7</a:t>
            </a:r>
          </a:p>
        </p:txBody>
      </p:sp>
      <p:sp>
        <p:nvSpPr>
          <p:cNvPr id="41" name="Obdélník 40"/>
          <p:cNvSpPr/>
          <p:nvPr/>
        </p:nvSpPr>
        <p:spPr>
          <a:xfrm>
            <a:off x="5500694" y="1714488"/>
            <a:ext cx="49084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=</a:t>
            </a:r>
            <a:endParaRPr lang="cs-CZ" sz="4800" dirty="0"/>
          </a:p>
        </p:txBody>
      </p:sp>
      <p:sp>
        <p:nvSpPr>
          <p:cNvPr id="42" name="Obdélník 41"/>
          <p:cNvSpPr/>
          <p:nvPr/>
        </p:nvSpPr>
        <p:spPr>
          <a:xfrm>
            <a:off x="5929322" y="1714488"/>
            <a:ext cx="809837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17</a:t>
            </a:r>
            <a:endParaRPr lang="cs-CZ" sz="4800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1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7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3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4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9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5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5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5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5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55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5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5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5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6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61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6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6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6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6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67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6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7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7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7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73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7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7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7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7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1" dur="5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6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9" dur="5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92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93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9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500"/>
                            </p:stCondLst>
                            <p:childTnLst>
                              <p:par>
                                <p:cTn id="119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1" dur="5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6" dur="5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9" dur="500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32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33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3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3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36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3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39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4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4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2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44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45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4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4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8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5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51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5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5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54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56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57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5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5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60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62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63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6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6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66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6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69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7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7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6" dur="770" decel="100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7" dur="770" decel="100000"/>
                                        <p:tgtEl>
                                          <p:spTgt spid="4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7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79" dur="77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8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81" dur="77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8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/>
      <p:bldP spid="12" grpId="0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3" grpId="0"/>
      <p:bldP spid="4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Dobře rozkládej: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 rot="5400000">
            <a:off x="1714480" y="2571744"/>
            <a:ext cx="428628" cy="2857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16200000" flipH="1">
            <a:off x="2178827" y="2536025"/>
            <a:ext cx="428628" cy="3571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357290" y="2928934"/>
            <a:ext cx="7143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 </a:t>
            </a:r>
            <a:r>
              <a:rPr lang="cs-CZ" sz="4800" dirty="0">
                <a:solidFill>
                  <a:srgbClr val="00B050"/>
                </a:solidFill>
              </a:rPr>
              <a:t>2</a:t>
            </a:r>
            <a:r>
              <a:rPr lang="cs-CZ" sz="4800" dirty="0" smtClean="0"/>
              <a:t> </a:t>
            </a:r>
            <a:endParaRPr lang="cs-CZ" sz="4800" dirty="0">
              <a:solidFill>
                <a:srgbClr val="00B0F0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 rot="19539750">
            <a:off x="903788" y="1618215"/>
            <a:ext cx="1147549" cy="235962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2928926" y="1571612"/>
            <a:ext cx="1714512" cy="121444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214810" y="1357298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85720" y="2714620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4" name="Elipsa 13"/>
          <p:cNvSpPr/>
          <p:nvPr/>
        </p:nvSpPr>
        <p:spPr>
          <a:xfrm>
            <a:off x="2857488" y="4500570"/>
            <a:ext cx="285752" cy="28575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3143240" y="4500570"/>
            <a:ext cx="285752" cy="28575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3428992" y="4500570"/>
            <a:ext cx="285752" cy="28575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3714744" y="4500570"/>
            <a:ext cx="285752" cy="28575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4000496" y="4500570"/>
            <a:ext cx="285752" cy="28575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4286248" y="4500570"/>
            <a:ext cx="285752" cy="28575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4572000" y="4500570"/>
            <a:ext cx="285752" cy="28575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4857752" y="4500570"/>
            <a:ext cx="285752" cy="28575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5643570" y="4500570"/>
            <a:ext cx="285752" cy="285752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Elipsa 22"/>
          <p:cNvSpPr/>
          <p:nvPr/>
        </p:nvSpPr>
        <p:spPr>
          <a:xfrm>
            <a:off x="7929586" y="4500570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8215338" y="4500570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5929322" y="4500570"/>
            <a:ext cx="285752" cy="285752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6786578" y="4500570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7072330" y="4500570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7358082" y="4500570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7643834" y="4500570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143504" y="4214818"/>
            <a:ext cx="50723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/>
              <a:t>+</a:t>
            </a:r>
            <a:endParaRPr lang="cs-CZ" sz="4000" dirty="0"/>
          </a:p>
        </p:txBody>
      </p:sp>
      <p:sp>
        <p:nvSpPr>
          <p:cNvPr id="32" name="Obdélník 31"/>
          <p:cNvSpPr/>
          <p:nvPr/>
        </p:nvSpPr>
        <p:spPr>
          <a:xfrm>
            <a:off x="6215074" y="4286256"/>
            <a:ext cx="50723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/>
              <a:t>+</a:t>
            </a:r>
            <a:endParaRPr lang="cs-CZ" sz="4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857224" y="1643050"/>
            <a:ext cx="207170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>
                <a:solidFill>
                  <a:srgbClr val="FF0000"/>
                </a:solidFill>
              </a:rPr>
              <a:t>8</a:t>
            </a:r>
            <a:r>
              <a:rPr lang="cs-CZ" sz="5400" dirty="0" smtClean="0"/>
              <a:t> + 8 =</a:t>
            </a:r>
            <a:endParaRPr lang="cs-CZ" sz="54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428860" y="2928934"/>
            <a:ext cx="6429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0070C0"/>
                </a:solidFill>
              </a:rPr>
              <a:t>6</a:t>
            </a:r>
            <a:endParaRPr lang="cs-CZ" sz="4800" dirty="0">
              <a:solidFill>
                <a:srgbClr val="0070C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3000364" y="1714488"/>
            <a:ext cx="6429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8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428992" y="1714488"/>
            <a:ext cx="5000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+</a:t>
            </a:r>
            <a:endParaRPr lang="cs-CZ" sz="48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929058" y="1714488"/>
            <a:ext cx="5000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rgbClr val="00B050"/>
                </a:solidFill>
              </a:rPr>
              <a:t>2</a:t>
            </a:r>
          </a:p>
        </p:txBody>
      </p:sp>
      <p:sp>
        <p:nvSpPr>
          <p:cNvPr id="39" name="TextovéPole 38"/>
          <p:cNvSpPr txBox="1"/>
          <p:nvPr/>
        </p:nvSpPr>
        <p:spPr>
          <a:xfrm>
            <a:off x="4572000" y="1714488"/>
            <a:ext cx="5715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+</a:t>
            </a:r>
            <a:endParaRPr lang="cs-CZ" sz="48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000628" y="1714488"/>
            <a:ext cx="5715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0070C0"/>
                </a:solidFill>
              </a:rPr>
              <a:t>6</a:t>
            </a:r>
          </a:p>
        </p:txBody>
      </p:sp>
      <p:sp>
        <p:nvSpPr>
          <p:cNvPr id="41" name="Obdélník 40"/>
          <p:cNvSpPr/>
          <p:nvPr/>
        </p:nvSpPr>
        <p:spPr>
          <a:xfrm>
            <a:off x="5500694" y="1714488"/>
            <a:ext cx="49084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=</a:t>
            </a:r>
            <a:endParaRPr lang="cs-CZ" sz="4800" dirty="0"/>
          </a:p>
        </p:txBody>
      </p:sp>
      <p:sp>
        <p:nvSpPr>
          <p:cNvPr id="42" name="Obdélník 41"/>
          <p:cNvSpPr/>
          <p:nvPr/>
        </p:nvSpPr>
        <p:spPr>
          <a:xfrm>
            <a:off x="5929322" y="1714488"/>
            <a:ext cx="809837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16</a:t>
            </a:r>
            <a:endParaRPr lang="cs-CZ" sz="4800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1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7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3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4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9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5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5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5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5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55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5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5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5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6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61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6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6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6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6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67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6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7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7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7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7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5" dur="5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0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3" dur="5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86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7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8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8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90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92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93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9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500"/>
                            </p:stCondLst>
                            <p:childTnLst>
                              <p:par>
                                <p:cTn id="119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1" dur="5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6" dur="5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9" dur="500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32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33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3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3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36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3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39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4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4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2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44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45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4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4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8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5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51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5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5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54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56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57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5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5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60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62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63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6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6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0" dur="770" decel="100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1" dur="770" decel="100000"/>
                                        <p:tgtEl>
                                          <p:spTgt spid="4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7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73" dur="77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7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75" dur="77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7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/>
      <p:bldP spid="12" grpId="0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3" grpId="0"/>
      <p:bldP spid="4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Dobře rozkládej: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 rot="5400000">
            <a:off x="1714480" y="2571744"/>
            <a:ext cx="428628" cy="2857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16200000" flipH="1">
            <a:off x="2178827" y="2536025"/>
            <a:ext cx="428628" cy="3571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357290" y="2928934"/>
            <a:ext cx="7143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 </a:t>
            </a:r>
            <a:r>
              <a:rPr lang="cs-CZ" sz="4800" dirty="0" smtClean="0">
                <a:solidFill>
                  <a:srgbClr val="00B050"/>
                </a:solidFill>
              </a:rPr>
              <a:t>3</a:t>
            </a:r>
            <a:r>
              <a:rPr lang="cs-CZ" sz="4800" dirty="0" smtClean="0"/>
              <a:t> </a:t>
            </a:r>
            <a:endParaRPr lang="cs-CZ" sz="4800" dirty="0">
              <a:solidFill>
                <a:srgbClr val="00B0F0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 rot="19539750">
            <a:off x="903788" y="1618215"/>
            <a:ext cx="1147549" cy="235962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2928926" y="1571612"/>
            <a:ext cx="1714512" cy="121444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214810" y="1357298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85720" y="2714620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5" name="Elipsa 14"/>
          <p:cNvSpPr/>
          <p:nvPr/>
        </p:nvSpPr>
        <p:spPr>
          <a:xfrm>
            <a:off x="3143240" y="4500570"/>
            <a:ext cx="285752" cy="28575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3428992" y="4500570"/>
            <a:ext cx="285752" cy="28575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3714744" y="4500570"/>
            <a:ext cx="285752" cy="28575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4000496" y="4500570"/>
            <a:ext cx="285752" cy="28575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4286248" y="4500570"/>
            <a:ext cx="285752" cy="28575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4572000" y="4500570"/>
            <a:ext cx="285752" cy="28575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4857752" y="4500570"/>
            <a:ext cx="285752" cy="28575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5643570" y="4500570"/>
            <a:ext cx="285752" cy="285752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Elipsa 22"/>
          <p:cNvSpPr/>
          <p:nvPr/>
        </p:nvSpPr>
        <p:spPr>
          <a:xfrm>
            <a:off x="7929586" y="4500570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5929322" y="4500570"/>
            <a:ext cx="285752" cy="285752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8215338" y="4500570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7072330" y="4500570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7358082" y="4500570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7643834" y="4500570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143504" y="4214818"/>
            <a:ext cx="50723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/>
              <a:t>+</a:t>
            </a:r>
            <a:endParaRPr lang="cs-CZ" sz="4000" dirty="0"/>
          </a:p>
        </p:txBody>
      </p:sp>
      <p:sp>
        <p:nvSpPr>
          <p:cNvPr id="32" name="Obdélník 31"/>
          <p:cNvSpPr/>
          <p:nvPr/>
        </p:nvSpPr>
        <p:spPr>
          <a:xfrm>
            <a:off x="6500826" y="4286256"/>
            <a:ext cx="50723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/>
              <a:t>+</a:t>
            </a:r>
            <a:endParaRPr lang="cs-CZ" sz="4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857224" y="1643050"/>
            <a:ext cx="207170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7</a:t>
            </a:r>
            <a:r>
              <a:rPr lang="cs-CZ" sz="5400" dirty="0" smtClean="0"/>
              <a:t> + 8 =</a:t>
            </a:r>
            <a:endParaRPr lang="cs-CZ" sz="54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428860" y="2928934"/>
            <a:ext cx="6429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rgbClr val="0070C0"/>
                </a:solidFill>
              </a:rPr>
              <a:t>5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3000364" y="1714488"/>
            <a:ext cx="6429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rgbClr val="FF0000"/>
                </a:solidFill>
              </a:rPr>
              <a:t>7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3428992" y="1714488"/>
            <a:ext cx="5000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+</a:t>
            </a:r>
            <a:endParaRPr lang="cs-CZ" sz="48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929058" y="1714488"/>
            <a:ext cx="5000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00B050"/>
                </a:solidFill>
              </a:rPr>
              <a:t>3</a:t>
            </a:r>
            <a:endParaRPr lang="cs-CZ" sz="4800" dirty="0">
              <a:solidFill>
                <a:srgbClr val="00B05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4572000" y="1714488"/>
            <a:ext cx="5715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+</a:t>
            </a:r>
            <a:endParaRPr lang="cs-CZ" sz="48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000628" y="1714488"/>
            <a:ext cx="5715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rgbClr val="0070C0"/>
                </a:solidFill>
              </a:rPr>
              <a:t>5</a:t>
            </a:r>
            <a:endParaRPr lang="cs-CZ" sz="4800" dirty="0" smtClean="0">
              <a:solidFill>
                <a:srgbClr val="0070C0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5500694" y="1714488"/>
            <a:ext cx="49084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=</a:t>
            </a:r>
            <a:endParaRPr lang="cs-CZ" sz="4800" dirty="0"/>
          </a:p>
        </p:txBody>
      </p:sp>
      <p:sp>
        <p:nvSpPr>
          <p:cNvPr id="42" name="Obdélník 41"/>
          <p:cNvSpPr/>
          <p:nvPr/>
        </p:nvSpPr>
        <p:spPr>
          <a:xfrm>
            <a:off x="5929322" y="1714488"/>
            <a:ext cx="809837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15</a:t>
            </a:r>
            <a:endParaRPr lang="cs-CZ" sz="4800" dirty="0"/>
          </a:p>
        </p:txBody>
      </p:sp>
      <p:sp>
        <p:nvSpPr>
          <p:cNvPr id="43" name="Elipsa 42"/>
          <p:cNvSpPr/>
          <p:nvPr/>
        </p:nvSpPr>
        <p:spPr>
          <a:xfrm>
            <a:off x="6215074" y="4500570"/>
            <a:ext cx="285752" cy="285752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1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7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3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4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9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5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5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5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5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55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5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5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5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6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61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6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6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6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6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6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9" dur="5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4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7" dur="5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8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1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8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8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4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86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7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8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8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90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92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93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9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500"/>
                            </p:stCondLst>
                            <p:childTnLst>
                              <p:par>
                                <p:cTn id="119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1" dur="5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6" dur="5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9" dur="500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32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33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3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3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36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3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39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4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4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2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44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45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4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4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8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5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51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5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5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54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56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57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5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5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4" dur="770" decel="100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5" dur="770" decel="100000"/>
                                        <p:tgtEl>
                                          <p:spTgt spid="4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6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67" dur="77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6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69" dur="77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7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/>
      <p:bldP spid="12" grpId="0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3" grpId="0"/>
      <p:bldP spid="42" grpId="0"/>
      <p:bldP spid="4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Dobře rozkládej: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 rot="5400000">
            <a:off x="1714480" y="2571744"/>
            <a:ext cx="428628" cy="2857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16200000" flipH="1">
            <a:off x="2178827" y="2536025"/>
            <a:ext cx="428628" cy="3571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357290" y="2928934"/>
            <a:ext cx="7143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 </a:t>
            </a:r>
            <a:r>
              <a:rPr lang="cs-CZ" sz="4800" dirty="0">
                <a:solidFill>
                  <a:srgbClr val="00B050"/>
                </a:solidFill>
              </a:rPr>
              <a:t>4</a:t>
            </a:r>
            <a:endParaRPr lang="cs-CZ" sz="4800" dirty="0">
              <a:solidFill>
                <a:srgbClr val="00B0F0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 rot="19539750">
            <a:off x="903788" y="1618215"/>
            <a:ext cx="1147549" cy="235962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2928926" y="1571612"/>
            <a:ext cx="1714512" cy="121444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214810" y="1357298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85720" y="2714620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4" name="Elipsa 13"/>
          <p:cNvSpPr/>
          <p:nvPr/>
        </p:nvSpPr>
        <p:spPr>
          <a:xfrm>
            <a:off x="2857488" y="4500570"/>
            <a:ext cx="285752" cy="28575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3143240" y="4500570"/>
            <a:ext cx="285752" cy="28575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3428992" y="4500570"/>
            <a:ext cx="285752" cy="28575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3714744" y="4500570"/>
            <a:ext cx="285752" cy="28575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4000496" y="4500570"/>
            <a:ext cx="285752" cy="28575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4286248" y="4500570"/>
            <a:ext cx="285752" cy="28575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5643570" y="4500570"/>
            <a:ext cx="285752" cy="285752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Elipsa 25"/>
          <p:cNvSpPr/>
          <p:nvPr/>
        </p:nvSpPr>
        <p:spPr>
          <a:xfrm>
            <a:off x="5929322" y="4500570"/>
            <a:ext cx="285752" cy="285752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6786578" y="4500570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4643438" y="4214818"/>
            <a:ext cx="50723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/>
              <a:t>+</a:t>
            </a:r>
            <a:endParaRPr lang="cs-CZ" sz="4000" dirty="0"/>
          </a:p>
        </p:txBody>
      </p:sp>
      <p:sp>
        <p:nvSpPr>
          <p:cNvPr id="32" name="Obdélník 31"/>
          <p:cNvSpPr/>
          <p:nvPr/>
        </p:nvSpPr>
        <p:spPr>
          <a:xfrm>
            <a:off x="6215074" y="4286256"/>
            <a:ext cx="50723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/>
              <a:t>+</a:t>
            </a:r>
            <a:endParaRPr lang="cs-CZ" sz="4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857224" y="1643050"/>
            <a:ext cx="207170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6</a:t>
            </a:r>
            <a:r>
              <a:rPr lang="cs-CZ" sz="5400" dirty="0" smtClean="0"/>
              <a:t> + 5 =</a:t>
            </a:r>
            <a:endParaRPr lang="cs-CZ" sz="54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428860" y="2928934"/>
            <a:ext cx="6429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rgbClr val="0070C0"/>
                </a:solidFill>
              </a:rPr>
              <a:t>1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3000364" y="1714488"/>
            <a:ext cx="6429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rgbClr val="FF0000"/>
                </a:solidFill>
              </a:rPr>
              <a:t>6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3428992" y="1714488"/>
            <a:ext cx="5000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+</a:t>
            </a:r>
            <a:endParaRPr lang="cs-CZ" sz="48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929058" y="1714488"/>
            <a:ext cx="5000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00B050"/>
                </a:solidFill>
              </a:rPr>
              <a:t>4</a:t>
            </a:r>
            <a:endParaRPr lang="cs-CZ" sz="4800" dirty="0">
              <a:solidFill>
                <a:srgbClr val="00B05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4572000" y="1714488"/>
            <a:ext cx="5715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+</a:t>
            </a:r>
            <a:endParaRPr lang="cs-CZ" sz="48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000628" y="1714488"/>
            <a:ext cx="5715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0070C0"/>
                </a:solidFill>
              </a:rPr>
              <a:t>1</a:t>
            </a:r>
          </a:p>
        </p:txBody>
      </p:sp>
      <p:sp>
        <p:nvSpPr>
          <p:cNvPr id="41" name="Obdélník 40"/>
          <p:cNvSpPr/>
          <p:nvPr/>
        </p:nvSpPr>
        <p:spPr>
          <a:xfrm>
            <a:off x="5500694" y="1714488"/>
            <a:ext cx="49084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=</a:t>
            </a:r>
            <a:endParaRPr lang="cs-CZ" sz="4800" dirty="0"/>
          </a:p>
        </p:txBody>
      </p:sp>
      <p:sp>
        <p:nvSpPr>
          <p:cNvPr id="42" name="Obdélník 41"/>
          <p:cNvSpPr/>
          <p:nvPr/>
        </p:nvSpPr>
        <p:spPr>
          <a:xfrm>
            <a:off x="5929322" y="1714488"/>
            <a:ext cx="809837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11</a:t>
            </a:r>
            <a:endParaRPr lang="cs-CZ" sz="4800" dirty="0"/>
          </a:p>
        </p:txBody>
      </p:sp>
      <p:sp>
        <p:nvSpPr>
          <p:cNvPr id="43" name="Elipsa 42"/>
          <p:cNvSpPr/>
          <p:nvPr/>
        </p:nvSpPr>
        <p:spPr>
          <a:xfrm>
            <a:off x="5357818" y="4500570"/>
            <a:ext cx="285752" cy="285752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Elipsa 43"/>
          <p:cNvSpPr/>
          <p:nvPr/>
        </p:nvSpPr>
        <p:spPr>
          <a:xfrm>
            <a:off x="5072066" y="4500570"/>
            <a:ext cx="285752" cy="285752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1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7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3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4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9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5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5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5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5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55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5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5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5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6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6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5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8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1" dur="5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4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75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7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7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78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8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1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8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8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4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86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7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8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8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90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92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93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9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500"/>
                            </p:stCondLst>
                            <p:childTnLst>
                              <p:par>
                                <p:cTn id="119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1" dur="5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6" dur="5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9" dur="500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32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33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3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3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770" decel="100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1" dur="770" decel="100000"/>
                                        <p:tgtEl>
                                          <p:spTgt spid="4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4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43" dur="77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4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45" dur="77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4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/>
      <p:bldP spid="12" grpId="0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2" grpId="0" animBg="1"/>
      <p:bldP spid="26" grpId="0" animBg="1"/>
      <p:bldP spid="27" grpId="0" animBg="1"/>
      <p:bldP spid="33" grpId="0"/>
      <p:bldP spid="42" grpId="0"/>
      <p:bldP spid="43" grpId="0" animBg="1"/>
      <p:bldP spid="4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Dobře rozkládej: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 rot="5400000">
            <a:off x="1714480" y="2571744"/>
            <a:ext cx="428628" cy="2857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16200000" flipH="1">
            <a:off x="2178827" y="2536025"/>
            <a:ext cx="428628" cy="3571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357290" y="2928934"/>
            <a:ext cx="7143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 </a:t>
            </a:r>
            <a:r>
              <a:rPr lang="cs-CZ" sz="4800" dirty="0" smtClean="0">
                <a:solidFill>
                  <a:srgbClr val="00B050"/>
                </a:solidFill>
              </a:rPr>
              <a:t>5</a:t>
            </a:r>
            <a:endParaRPr lang="cs-CZ" sz="4800" dirty="0">
              <a:solidFill>
                <a:srgbClr val="00B0F0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 rot="19539750">
            <a:off x="903788" y="1618215"/>
            <a:ext cx="1147549" cy="235962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2928926" y="1571612"/>
            <a:ext cx="1714512" cy="121444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214810" y="1357298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85720" y="2714620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4" name="Elipsa 13"/>
          <p:cNvSpPr/>
          <p:nvPr/>
        </p:nvSpPr>
        <p:spPr>
          <a:xfrm>
            <a:off x="2857488" y="4500570"/>
            <a:ext cx="285752" cy="28575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3143240" y="4500570"/>
            <a:ext cx="285752" cy="28575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3428992" y="4500570"/>
            <a:ext cx="285752" cy="28575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3714744" y="4500570"/>
            <a:ext cx="285752" cy="28575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4000496" y="4500570"/>
            <a:ext cx="285752" cy="28575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5643570" y="4500570"/>
            <a:ext cx="285752" cy="285752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Elipsa 25"/>
          <p:cNvSpPr/>
          <p:nvPr/>
        </p:nvSpPr>
        <p:spPr>
          <a:xfrm>
            <a:off x="5929322" y="4500570"/>
            <a:ext cx="285752" cy="285752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6786578" y="4500570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4357686" y="4286256"/>
            <a:ext cx="50723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/>
              <a:t>+</a:t>
            </a:r>
            <a:endParaRPr lang="cs-CZ" sz="4000" dirty="0"/>
          </a:p>
        </p:txBody>
      </p:sp>
      <p:sp>
        <p:nvSpPr>
          <p:cNvPr id="32" name="Obdélník 31"/>
          <p:cNvSpPr/>
          <p:nvPr/>
        </p:nvSpPr>
        <p:spPr>
          <a:xfrm>
            <a:off x="6215074" y="4286256"/>
            <a:ext cx="50723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/>
              <a:t>+</a:t>
            </a:r>
            <a:endParaRPr lang="cs-CZ" sz="4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857224" y="1643050"/>
            <a:ext cx="207170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>
                <a:solidFill>
                  <a:srgbClr val="FF0000"/>
                </a:solidFill>
              </a:rPr>
              <a:t>5</a:t>
            </a:r>
            <a:r>
              <a:rPr lang="cs-CZ" sz="5400" dirty="0" smtClean="0"/>
              <a:t> + 7 =</a:t>
            </a:r>
            <a:endParaRPr lang="cs-CZ" sz="54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428860" y="2928934"/>
            <a:ext cx="6429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rgbClr val="0070C0"/>
                </a:solidFill>
              </a:rPr>
              <a:t>2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3000364" y="1714488"/>
            <a:ext cx="6429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5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428992" y="1714488"/>
            <a:ext cx="5000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+</a:t>
            </a:r>
            <a:endParaRPr lang="cs-CZ" sz="48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929058" y="1714488"/>
            <a:ext cx="5000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rgbClr val="00B050"/>
                </a:solidFill>
              </a:rPr>
              <a:t>5</a:t>
            </a:r>
          </a:p>
        </p:txBody>
      </p:sp>
      <p:sp>
        <p:nvSpPr>
          <p:cNvPr id="39" name="TextovéPole 38"/>
          <p:cNvSpPr txBox="1"/>
          <p:nvPr/>
        </p:nvSpPr>
        <p:spPr>
          <a:xfrm>
            <a:off x="4572000" y="1714488"/>
            <a:ext cx="5715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+</a:t>
            </a:r>
            <a:endParaRPr lang="cs-CZ" sz="48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000628" y="1714488"/>
            <a:ext cx="5715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rgbClr val="0070C0"/>
                </a:solidFill>
              </a:rPr>
              <a:t>2</a:t>
            </a:r>
            <a:endParaRPr lang="cs-CZ" sz="4800" dirty="0" smtClean="0">
              <a:solidFill>
                <a:srgbClr val="0070C0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5500694" y="1714488"/>
            <a:ext cx="49084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=</a:t>
            </a:r>
            <a:endParaRPr lang="cs-CZ" sz="4800" dirty="0"/>
          </a:p>
        </p:txBody>
      </p:sp>
      <p:sp>
        <p:nvSpPr>
          <p:cNvPr id="42" name="Obdélník 41"/>
          <p:cNvSpPr/>
          <p:nvPr/>
        </p:nvSpPr>
        <p:spPr>
          <a:xfrm>
            <a:off x="5929322" y="1714488"/>
            <a:ext cx="809837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12</a:t>
            </a:r>
            <a:endParaRPr lang="cs-CZ" sz="4800" dirty="0"/>
          </a:p>
        </p:txBody>
      </p:sp>
      <p:sp>
        <p:nvSpPr>
          <p:cNvPr id="43" name="Elipsa 42"/>
          <p:cNvSpPr/>
          <p:nvPr/>
        </p:nvSpPr>
        <p:spPr>
          <a:xfrm>
            <a:off x="5357818" y="4500570"/>
            <a:ext cx="285752" cy="285752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Elipsa 43"/>
          <p:cNvSpPr/>
          <p:nvPr/>
        </p:nvSpPr>
        <p:spPr>
          <a:xfrm>
            <a:off x="5072066" y="4500570"/>
            <a:ext cx="285752" cy="285752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Elipsa 33"/>
          <p:cNvSpPr/>
          <p:nvPr/>
        </p:nvSpPr>
        <p:spPr>
          <a:xfrm>
            <a:off x="4786314" y="4500570"/>
            <a:ext cx="285752" cy="285752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Elipsa 44"/>
          <p:cNvSpPr/>
          <p:nvPr/>
        </p:nvSpPr>
        <p:spPr>
          <a:xfrm>
            <a:off x="7072330" y="4500570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1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7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3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4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9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5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5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5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5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5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5" dur="5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6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69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7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7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72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4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75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7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7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78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8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1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8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8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4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86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7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8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8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90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92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93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9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500"/>
                            </p:stCondLst>
                            <p:childTnLst>
                              <p:par>
                                <p:cTn id="119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1" dur="5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6" dur="5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9" dur="500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32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33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3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3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36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3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39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4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4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6" dur="770" decel="100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7" dur="770" decel="100000"/>
                                        <p:tgtEl>
                                          <p:spTgt spid="4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4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49" dur="77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5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51" dur="77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5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/>
      <p:bldP spid="12" grpId="0"/>
      <p:bldP spid="14" grpId="0" animBg="1"/>
      <p:bldP spid="15" grpId="0" animBg="1"/>
      <p:bldP spid="16" grpId="0" animBg="1"/>
      <p:bldP spid="17" grpId="0" animBg="1"/>
      <p:bldP spid="18" grpId="0" animBg="1"/>
      <p:bldP spid="22" grpId="0" animBg="1"/>
      <p:bldP spid="26" grpId="0" animBg="1"/>
      <p:bldP spid="27" grpId="0" animBg="1"/>
      <p:bldP spid="33" grpId="0"/>
      <p:bldP spid="42" grpId="0"/>
      <p:bldP spid="43" grpId="0" animBg="1"/>
      <p:bldP spid="44" grpId="0" animBg="1"/>
      <p:bldP spid="34" grpId="0" animBg="1"/>
      <p:bldP spid="4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Dobře rozkládej: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 rot="5400000">
            <a:off x="1714480" y="2571744"/>
            <a:ext cx="428628" cy="2857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16200000" flipH="1">
            <a:off x="2178827" y="2536025"/>
            <a:ext cx="428628" cy="3571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357290" y="2928934"/>
            <a:ext cx="7143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 </a:t>
            </a:r>
            <a:r>
              <a:rPr lang="cs-CZ" sz="4800" dirty="0" smtClean="0">
                <a:solidFill>
                  <a:srgbClr val="00B050"/>
                </a:solidFill>
              </a:rPr>
              <a:t>6</a:t>
            </a:r>
            <a:endParaRPr lang="cs-CZ" sz="4800" dirty="0">
              <a:solidFill>
                <a:srgbClr val="00B0F0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 rot="19539750">
            <a:off x="903788" y="1618215"/>
            <a:ext cx="1147549" cy="235962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2928926" y="1571612"/>
            <a:ext cx="1714512" cy="121444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214810" y="1357298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85720" y="2714620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4" name="Elipsa 13"/>
          <p:cNvSpPr/>
          <p:nvPr/>
        </p:nvSpPr>
        <p:spPr>
          <a:xfrm>
            <a:off x="2857488" y="4500570"/>
            <a:ext cx="285752" cy="28575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3143240" y="4500570"/>
            <a:ext cx="285752" cy="28575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3428992" y="4500570"/>
            <a:ext cx="285752" cy="28575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3714744" y="4500570"/>
            <a:ext cx="285752" cy="28575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5643570" y="4500570"/>
            <a:ext cx="285752" cy="285752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Elipsa 25"/>
          <p:cNvSpPr/>
          <p:nvPr/>
        </p:nvSpPr>
        <p:spPr>
          <a:xfrm>
            <a:off x="5929322" y="4500570"/>
            <a:ext cx="285752" cy="285752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6786578" y="4500570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4071934" y="4286256"/>
            <a:ext cx="50723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/>
              <a:t>+</a:t>
            </a:r>
            <a:endParaRPr lang="cs-CZ" sz="4000" dirty="0"/>
          </a:p>
        </p:txBody>
      </p:sp>
      <p:sp>
        <p:nvSpPr>
          <p:cNvPr id="32" name="Obdélník 31"/>
          <p:cNvSpPr/>
          <p:nvPr/>
        </p:nvSpPr>
        <p:spPr>
          <a:xfrm>
            <a:off x="6215074" y="4286256"/>
            <a:ext cx="50723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/>
              <a:t>+</a:t>
            </a:r>
            <a:endParaRPr lang="cs-CZ" sz="4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857224" y="1643050"/>
            <a:ext cx="207170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4</a:t>
            </a:r>
            <a:r>
              <a:rPr lang="cs-CZ" sz="5400" dirty="0" smtClean="0"/>
              <a:t> + 7 =</a:t>
            </a:r>
            <a:endParaRPr lang="cs-CZ" sz="54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428860" y="2928934"/>
            <a:ext cx="6429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0070C0"/>
                </a:solidFill>
              </a:rPr>
              <a:t>1</a:t>
            </a:r>
            <a:endParaRPr lang="cs-CZ" sz="4800" dirty="0">
              <a:solidFill>
                <a:srgbClr val="0070C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3000364" y="1714488"/>
            <a:ext cx="6429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4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428992" y="1714488"/>
            <a:ext cx="5000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+</a:t>
            </a:r>
            <a:endParaRPr lang="cs-CZ" sz="48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929058" y="1714488"/>
            <a:ext cx="5000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00B050"/>
                </a:solidFill>
              </a:rPr>
              <a:t>6</a:t>
            </a:r>
            <a:endParaRPr lang="cs-CZ" sz="4800" dirty="0">
              <a:solidFill>
                <a:srgbClr val="00B05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4572000" y="1714488"/>
            <a:ext cx="5715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+</a:t>
            </a:r>
            <a:endParaRPr lang="cs-CZ" sz="48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000628" y="1714488"/>
            <a:ext cx="5715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0070C0"/>
                </a:solidFill>
              </a:rPr>
              <a:t>1</a:t>
            </a:r>
          </a:p>
        </p:txBody>
      </p:sp>
      <p:sp>
        <p:nvSpPr>
          <p:cNvPr id="41" name="Obdélník 40"/>
          <p:cNvSpPr/>
          <p:nvPr/>
        </p:nvSpPr>
        <p:spPr>
          <a:xfrm>
            <a:off x="5500694" y="1714488"/>
            <a:ext cx="49084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=</a:t>
            </a:r>
            <a:endParaRPr lang="cs-CZ" sz="4800" dirty="0"/>
          </a:p>
        </p:txBody>
      </p:sp>
      <p:sp>
        <p:nvSpPr>
          <p:cNvPr id="42" name="Obdélník 41"/>
          <p:cNvSpPr/>
          <p:nvPr/>
        </p:nvSpPr>
        <p:spPr>
          <a:xfrm>
            <a:off x="5929322" y="1714488"/>
            <a:ext cx="809837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11</a:t>
            </a:r>
            <a:endParaRPr lang="cs-CZ" sz="4800" dirty="0"/>
          </a:p>
        </p:txBody>
      </p:sp>
      <p:sp>
        <p:nvSpPr>
          <p:cNvPr id="43" name="Elipsa 42"/>
          <p:cNvSpPr/>
          <p:nvPr/>
        </p:nvSpPr>
        <p:spPr>
          <a:xfrm>
            <a:off x="5357818" y="4500570"/>
            <a:ext cx="285752" cy="285752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Elipsa 43"/>
          <p:cNvSpPr/>
          <p:nvPr/>
        </p:nvSpPr>
        <p:spPr>
          <a:xfrm>
            <a:off x="5072066" y="4500570"/>
            <a:ext cx="285752" cy="285752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Elipsa 33"/>
          <p:cNvSpPr/>
          <p:nvPr/>
        </p:nvSpPr>
        <p:spPr>
          <a:xfrm>
            <a:off x="4786314" y="4500570"/>
            <a:ext cx="285752" cy="285752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Elipsa 45"/>
          <p:cNvSpPr/>
          <p:nvPr/>
        </p:nvSpPr>
        <p:spPr>
          <a:xfrm>
            <a:off x="4500562" y="4500570"/>
            <a:ext cx="285752" cy="285752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1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7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3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4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6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9" dur="5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62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63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6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6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66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6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69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7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7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72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4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75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7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7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78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8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1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8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8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4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86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7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8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8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90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92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93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9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500"/>
                            </p:stCondLst>
                            <p:childTnLst>
                              <p:par>
                                <p:cTn id="119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1" dur="5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6" dur="5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9" dur="500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32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33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3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3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770" decel="100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1" dur="770" decel="100000"/>
                                        <p:tgtEl>
                                          <p:spTgt spid="4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4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43" dur="77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4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45" dur="77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4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/>
      <p:bldP spid="12" grpId="0"/>
      <p:bldP spid="14" grpId="0" animBg="1"/>
      <p:bldP spid="15" grpId="0" animBg="1"/>
      <p:bldP spid="16" grpId="0" animBg="1"/>
      <p:bldP spid="17" grpId="0" animBg="1"/>
      <p:bldP spid="22" grpId="0" animBg="1"/>
      <p:bldP spid="26" grpId="0" animBg="1"/>
      <p:bldP spid="27" grpId="0" animBg="1"/>
      <p:bldP spid="33" grpId="0"/>
      <p:bldP spid="42" grpId="0"/>
      <p:bldP spid="43" grpId="0" animBg="1"/>
      <p:bldP spid="44" grpId="0" animBg="1"/>
      <p:bldP spid="34" grpId="0" animBg="1"/>
      <p:bldP spid="4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Dobře rozkládej: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 rot="5400000">
            <a:off x="1714480" y="2571744"/>
            <a:ext cx="428628" cy="2857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16200000" flipH="1">
            <a:off x="2178827" y="2536025"/>
            <a:ext cx="428628" cy="3571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357290" y="2928934"/>
            <a:ext cx="7143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 </a:t>
            </a:r>
            <a:r>
              <a:rPr lang="cs-CZ" sz="4800" dirty="0" smtClean="0">
                <a:solidFill>
                  <a:srgbClr val="00B050"/>
                </a:solidFill>
              </a:rPr>
              <a:t>7</a:t>
            </a:r>
            <a:r>
              <a:rPr lang="cs-CZ" sz="4800" dirty="0" smtClean="0"/>
              <a:t> </a:t>
            </a:r>
            <a:endParaRPr lang="cs-CZ" sz="4800" dirty="0">
              <a:solidFill>
                <a:srgbClr val="00B0F0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 rot="19539750">
            <a:off x="903788" y="1618215"/>
            <a:ext cx="1147549" cy="235962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2928926" y="1571612"/>
            <a:ext cx="1714512" cy="121444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214810" y="1357298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85720" y="2714620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5" name="Elipsa 14"/>
          <p:cNvSpPr/>
          <p:nvPr/>
        </p:nvSpPr>
        <p:spPr>
          <a:xfrm>
            <a:off x="3143240" y="4500570"/>
            <a:ext cx="285752" cy="28575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3428992" y="4500570"/>
            <a:ext cx="285752" cy="28575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3714744" y="4500570"/>
            <a:ext cx="285752" cy="28575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7072330" y="4500570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6786578" y="4500570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4071934" y="4286256"/>
            <a:ext cx="50723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/>
              <a:t>+</a:t>
            </a:r>
            <a:endParaRPr lang="cs-CZ" sz="4000" dirty="0"/>
          </a:p>
        </p:txBody>
      </p:sp>
      <p:sp>
        <p:nvSpPr>
          <p:cNvPr id="32" name="Obdélník 31"/>
          <p:cNvSpPr/>
          <p:nvPr/>
        </p:nvSpPr>
        <p:spPr>
          <a:xfrm>
            <a:off x="6429388" y="4286256"/>
            <a:ext cx="578669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/>
              <a:t>+</a:t>
            </a:r>
            <a:endParaRPr lang="cs-CZ" sz="4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857224" y="1643050"/>
            <a:ext cx="207170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3</a:t>
            </a:r>
            <a:r>
              <a:rPr lang="cs-CZ" sz="5400" dirty="0" smtClean="0"/>
              <a:t> + 9 =</a:t>
            </a:r>
            <a:endParaRPr lang="cs-CZ" sz="54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428860" y="2928934"/>
            <a:ext cx="6429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0070C0"/>
                </a:solidFill>
              </a:rPr>
              <a:t>2</a:t>
            </a:r>
            <a:endParaRPr lang="cs-CZ" sz="4800" dirty="0">
              <a:solidFill>
                <a:srgbClr val="0070C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3000364" y="1714488"/>
            <a:ext cx="6429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3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428992" y="1714488"/>
            <a:ext cx="5000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+</a:t>
            </a:r>
            <a:endParaRPr lang="cs-CZ" sz="48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929058" y="1714488"/>
            <a:ext cx="5000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00B050"/>
                </a:solidFill>
              </a:rPr>
              <a:t>7</a:t>
            </a:r>
            <a:endParaRPr lang="cs-CZ" sz="4800" dirty="0">
              <a:solidFill>
                <a:srgbClr val="00B05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4572000" y="1714488"/>
            <a:ext cx="5715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+</a:t>
            </a:r>
            <a:endParaRPr lang="cs-CZ" sz="48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000628" y="1714488"/>
            <a:ext cx="5715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0070C0"/>
                </a:solidFill>
              </a:rPr>
              <a:t>2</a:t>
            </a:r>
          </a:p>
        </p:txBody>
      </p:sp>
      <p:sp>
        <p:nvSpPr>
          <p:cNvPr id="41" name="Obdélník 40"/>
          <p:cNvSpPr/>
          <p:nvPr/>
        </p:nvSpPr>
        <p:spPr>
          <a:xfrm>
            <a:off x="5500694" y="1714488"/>
            <a:ext cx="49084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=</a:t>
            </a:r>
            <a:endParaRPr lang="cs-CZ" sz="4800" dirty="0"/>
          </a:p>
        </p:txBody>
      </p:sp>
      <p:sp>
        <p:nvSpPr>
          <p:cNvPr id="42" name="Obdélník 41"/>
          <p:cNvSpPr/>
          <p:nvPr/>
        </p:nvSpPr>
        <p:spPr>
          <a:xfrm>
            <a:off x="5929322" y="1714488"/>
            <a:ext cx="809837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12</a:t>
            </a:r>
            <a:endParaRPr lang="cs-CZ" sz="4800" dirty="0"/>
          </a:p>
        </p:txBody>
      </p:sp>
      <p:sp>
        <p:nvSpPr>
          <p:cNvPr id="48" name="Elipsa 47"/>
          <p:cNvSpPr/>
          <p:nvPr/>
        </p:nvSpPr>
        <p:spPr>
          <a:xfrm>
            <a:off x="4429124" y="4500570"/>
            <a:ext cx="285752" cy="285752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Elipsa 48"/>
          <p:cNvSpPr/>
          <p:nvPr/>
        </p:nvSpPr>
        <p:spPr>
          <a:xfrm>
            <a:off x="4714876" y="4500570"/>
            <a:ext cx="285752" cy="285752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Elipsa 49"/>
          <p:cNvSpPr/>
          <p:nvPr/>
        </p:nvSpPr>
        <p:spPr>
          <a:xfrm>
            <a:off x="5000628" y="4500570"/>
            <a:ext cx="285752" cy="285752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Elipsa 50"/>
          <p:cNvSpPr/>
          <p:nvPr/>
        </p:nvSpPr>
        <p:spPr>
          <a:xfrm>
            <a:off x="5286380" y="4500570"/>
            <a:ext cx="285752" cy="285752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Elipsa 51"/>
          <p:cNvSpPr/>
          <p:nvPr/>
        </p:nvSpPr>
        <p:spPr>
          <a:xfrm>
            <a:off x="5572132" y="4500570"/>
            <a:ext cx="285752" cy="285752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Elipsa 52"/>
          <p:cNvSpPr/>
          <p:nvPr/>
        </p:nvSpPr>
        <p:spPr>
          <a:xfrm>
            <a:off x="5857884" y="4500570"/>
            <a:ext cx="285752" cy="285752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Elipsa 53"/>
          <p:cNvSpPr/>
          <p:nvPr/>
        </p:nvSpPr>
        <p:spPr>
          <a:xfrm>
            <a:off x="6143636" y="4500570"/>
            <a:ext cx="285752" cy="285752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1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7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0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56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57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5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5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60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62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63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6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6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66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6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69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7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7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72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4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75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7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7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78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8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1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8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8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4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86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7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8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8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90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92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93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9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500"/>
                            </p:stCondLst>
                            <p:childTnLst>
                              <p:par>
                                <p:cTn id="119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1" dur="5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6" dur="5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9" dur="500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32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33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3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3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36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3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39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4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4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6" dur="770" decel="100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7" dur="770" decel="100000"/>
                                        <p:tgtEl>
                                          <p:spTgt spid="4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4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49" dur="77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5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51" dur="77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5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/>
      <p:bldP spid="12" grpId="0"/>
      <p:bldP spid="15" grpId="0" animBg="1"/>
      <p:bldP spid="16" grpId="0" animBg="1"/>
      <p:bldP spid="17" grpId="0" animBg="1"/>
      <p:bldP spid="28" grpId="0" animBg="1"/>
      <p:bldP spid="29" grpId="0" animBg="1"/>
      <p:bldP spid="33" grpId="0"/>
      <p:bldP spid="42" grpId="0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Dobře rozkládej: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 rot="5400000">
            <a:off x="1714480" y="2571744"/>
            <a:ext cx="428628" cy="2857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16200000" flipH="1">
            <a:off x="2178827" y="2536025"/>
            <a:ext cx="428628" cy="3571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357290" y="2928934"/>
            <a:ext cx="7143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 </a:t>
            </a:r>
            <a:r>
              <a:rPr lang="cs-CZ" sz="4800" dirty="0" smtClean="0">
                <a:solidFill>
                  <a:srgbClr val="00B050"/>
                </a:solidFill>
              </a:rPr>
              <a:t>8</a:t>
            </a:r>
            <a:r>
              <a:rPr lang="cs-CZ" sz="4800" dirty="0" smtClean="0"/>
              <a:t> </a:t>
            </a:r>
            <a:endParaRPr lang="cs-CZ" sz="4800" dirty="0">
              <a:solidFill>
                <a:srgbClr val="00B0F0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 rot="19539750">
            <a:off x="903788" y="1618215"/>
            <a:ext cx="1147549" cy="235962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2928926" y="1571612"/>
            <a:ext cx="1714512" cy="121444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214810" y="1357298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85720" y="2714620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5" name="Elipsa 14"/>
          <p:cNvSpPr/>
          <p:nvPr/>
        </p:nvSpPr>
        <p:spPr>
          <a:xfrm>
            <a:off x="3143240" y="4500570"/>
            <a:ext cx="285752" cy="28575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3428992" y="4500570"/>
            <a:ext cx="285752" cy="28575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6786578" y="4500570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714744" y="4286256"/>
            <a:ext cx="50723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/>
              <a:t>+</a:t>
            </a:r>
            <a:endParaRPr lang="cs-CZ" sz="4000" dirty="0"/>
          </a:p>
        </p:txBody>
      </p:sp>
      <p:sp>
        <p:nvSpPr>
          <p:cNvPr id="32" name="Obdélník 31"/>
          <p:cNvSpPr/>
          <p:nvPr/>
        </p:nvSpPr>
        <p:spPr>
          <a:xfrm>
            <a:off x="6429388" y="4286256"/>
            <a:ext cx="578669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/>
              <a:t>+</a:t>
            </a:r>
            <a:endParaRPr lang="cs-CZ" sz="4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857224" y="1643050"/>
            <a:ext cx="207170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2</a:t>
            </a:r>
            <a:r>
              <a:rPr lang="cs-CZ" sz="5400" dirty="0" smtClean="0"/>
              <a:t> + 9 =</a:t>
            </a:r>
            <a:endParaRPr lang="cs-CZ" sz="54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428860" y="2928934"/>
            <a:ext cx="6429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0070C0"/>
                </a:solidFill>
              </a:rPr>
              <a:t>1</a:t>
            </a:r>
            <a:endParaRPr lang="cs-CZ" sz="4800" dirty="0">
              <a:solidFill>
                <a:srgbClr val="0070C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3000364" y="1714488"/>
            <a:ext cx="6429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2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428992" y="1714488"/>
            <a:ext cx="5000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+</a:t>
            </a:r>
            <a:endParaRPr lang="cs-CZ" sz="48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929058" y="1714488"/>
            <a:ext cx="5000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00B050"/>
                </a:solidFill>
              </a:rPr>
              <a:t>8</a:t>
            </a:r>
            <a:endParaRPr lang="cs-CZ" sz="4800" dirty="0">
              <a:solidFill>
                <a:srgbClr val="00B05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4572000" y="1714488"/>
            <a:ext cx="5715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+</a:t>
            </a:r>
            <a:endParaRPr lang="cs-CZ" sz="48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000628" y="1714488"/>
            <a:ext cx="5715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0070C0"/>
                </a:solidFill>
              </a:rPr>
              <a:t>1</a:t>
            </a:r>
          </a:p>
        </p:txBody>
      </p:sp>
      <p:sp>
        <p:nvSpPr>
          <p:cNvPr id="41" name="Obdélník 40"/>
          <p:cNvSpPr/>
          <p:nvPr/>
        </p:nvSpPr>
        <p:spPr>
          <a:xfrm>
            <a:off x="5500694" y="1714488"/>
            <a:ext cx="49084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=</a:t>
            </a:r>
            <a:endParaRPr lang="cs-CZ" sz="4800" dirty="0"/>
          </a:p>
        </p:txBody>
      </p:sp>
      <p:sp>
        <p:nvSpPr>
          <p:cNvPr id="42" name="Obdélník 41"/>
          <p:cNvSpPr/>
          <p:nvPr/>
        </p:nvSpPr>
        <p:spPr>
          <a:xfrm>
            <a:off x="5929322" y="1714488"/>
            <a:ext cx="809837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11</a:t>
            </a:r>
            <a:endParaRPr lang="cs-CZ" sz="4800" dirty="0"/>
          </a:p>
        </p:txBody>
      </p:sp>
      <p:sp>
        <p:nvSpPr>
          <p:cNvPr id="48" name="Elipsa 47"/>
          <p:cNvSpPr/>
          <p:nvPr/>
        </p:nvSpPr>
        <p:spPr>
          <a:xfrm>
            <a:off x="4429124" y="4500570"/>
            <a:ext cx="285752" cy="285752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Elipsa 48"/>
          <p:cNvSpPr/>
          <p:nvPr/>
        </p:nvSpPr>
        <p:spPr>
          <a:xfrm>
            <a:off x="4714876" y="4500570"/>
            <a:ext cx="285752" cy="285752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Elipsa 49"/>
          <p:cNvSpPr/>
          <p:nvPr/>
        </p:nvSpPr>
        <p:spPr>
          <a:xfrm>
            <a:off x="5000628" y="4500570"/>
            <a:ext cx="285752" cy="285752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Elipsa 50"/>
          <p:cNvSpPr/>
          <p:nvPr/>
        </p:nvSpPr>
        <p:spPr>
          <a:xfrm>
            <a:off x="5286380" y="4500570"/>
            <a:ext cx="285752" cy="285752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Elipsa 51"/>
          <p:cNvSpPr/>
          <p:nvPr/>
        </p:nvSpPr>
        <p:spPr>
          <a:xfrm>
            <a:off x="5572132" y="4500570"/>
            <a:ext cx="285752" cy="285752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Elipsa 52"/>
          <p:cNvSpPr/>
          <p:nvPr/>
        </p:nvSpPr>
        <p:spPr>
          <a:xfrm>
            <a:off x="5857884" y="4500570"/>
            <a:ext cx="285752" cy="285752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Elipsa 53"/>
          <p:cNvSpPr/>
          <p:nvPr/>
        </p:nvSpPr>
        <p:spPr>
          <a:xfrm>
            <a:off x="6143636" y="4500570"/>
            <a:ext cx="285752" cy="285752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/>
          <p:cNvSpPr/>
          <p:nvPr/>
        </p:nvSpPr>
        <p:spPr>
          <a:xfrm>
            <a:off x="4143372" y="4500570"/>
            <a:ext cx="285752" cy="285752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1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5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51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5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5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54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56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57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5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5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60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62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63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6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6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66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6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69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7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7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72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4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75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7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7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78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8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1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8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8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4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86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7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8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8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90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92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93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9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500"/>
                            </p:stCondLst>
                            <p:childTnLst>
                              <p:par>
                                <p:cTn id="119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1" dur="5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6" dur="5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9" dur="500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32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33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3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3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770" decel="100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1" dur="770" decel="100000"/>
                                        <p:tgtEl>
                                          <p:spTgt spid="4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4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43" dur="77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4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45" dur="77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4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/>
      <p:bldP spid="12" grpId="0"/>
      <p:bldP spid="15" grpId="0" animBg="1"/>
      <p:bldP spid="16" grpId="0" animBg="1"/>
      <p:bldP spid="29" grpId="0" animBg="1"/>
      <p:bldP spid="33" grpId="0"/>
      <p:bldP spid="42" grpId="0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3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 numCol="3">
            <a:noAutofit/>
          </a:bodyPr>
          <a:lstStyle/>
          <a:p>
            <a:pPr>
              <a:buNone/>
            </a:pPr>
            <a:r>
              <a:rPr lang="cs-CZ" sz="1400" b="1" dirty="0" smtClean="0"/>
              <a:t>PRACOVNÍ LIST - ROZKLAD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 </a:t>
            </a:r>
          </a:p>
          <a:p>
            <a:pPr>
              <a:buNone/>
            </a:pPr>
            <a:r>
              <a:rPr lang="cs-CZ" sz="1400" dirty="0" smtClean="0"/>
              <a:t>Všimni si:</a:t>
            </a:r>
          </a:p>
          <a:p>
            <a:pPr>
              <a:buNone/>
            </a:pPr>
            <a:r>
              <a:rPr lang="cs-CZ" sz="1400" dirty="0" smtClean="0"/>
              <a:t>9……DO DESÍTI – 1</a:t>
            </a:r>
          </a:p>
          <a:p>
            <a:pPr>
              <a:buNone/>
            </a:pPr>
            <a:r>
              <a:rPr lang="cs-CZ" sz="1400" dirty="0" smtClean="0"/>
              <a:t>8……DO DESÍTI – 2</a:t>
            </a:r>
          </a:p>
          <a:p>
            <a:pPr>
              <a:buNone/>
            </a:pPr>
            <a:r>
              <a:rPr lang="cs-CZ" sz="1400" dirty="0" smtClean="0"/>
              <a:t>7……DO DESÍTI – 3</a:t>
            </a:r>
          </a:p>
          <a:p>
            <a:pPr>
              <a:buNone/>
            </a:pPr>
            <a:r>
              <a:rPr lang="cs-CZ" sz="1400" dirty="0" smtClean="0"/>
              <a:t>6……DO DESÍTI – 4</a:t>
            </a:r>
          </a:p>
          <a:p>
            <a:pPr>
              <a:buNone/>
            </a:pPr>
            <a:r>
              <a:rPr lang="cs-CZ" sz="1400" dirty="0" smtClean="0"/>
              <a:t>5……DO DESÍTI – 5</a:t>
            </a:r>
          </a:p>
          <a:p>
            <a:pPr>
              <a:buNone/>
            </a:pPr>
            <a:r>
              <a:rPr lang="cs-CZ" sz="1400" dirty="0" smtClean="0"/>
              <a:t>4……DO DESÍTI – 6</a:t>
            </a:r>
          </a:p>
          <a:p>
            <a:pPr>
              <a:buNone/>
            </a:pPr>
            <a:r>
              <a:rPr lang="cs-CZ" sz="1400" dirty="0" smtClean="0"/>
              <a:t>3……DO DESÍTI – 7</a:t>
            </a:r>
          </a:p>
          <a:p>
            <a:pPr>
              <a:buNone/>
            </a:pPr>
            <a:r>
              <a:rPr lang="cs-CZ" sz="1400" dirty="0" smtClean="0"/>
              <a:t>2……DO DESÍTI – 8</a:t>
            </a:r>
          </a:p>
          <a:p>
            <a:pPr>
              <a:buNone/>
            </a:pPr>
            <a:r>
              <a:rPr lang="cs-CZ" sz="1400" dirty="0" smtClean="0"/>
              <a:t>1……DO DESÍTI – 9</a:t>
            </a:r>
          </a:p>
          <a:p>
            <a:pPr>
              <a:buNone/>
            </a:pPr>
            <a:r>
              <a:rPr lang="cs-CZ" sz="1400" dirty="0" smtClean="0"/>
              <a:t> </a:t>
            </a:r>
          </a:p>
          <a:p>
            <a:pPr>
              <a:buNone/>
            </a:pPr>
            <a:r>
              <a:rPr lang="cs-CZ" sz="1400" dirty="0" smtClean="0"/>
              <a:t>Pokud je na začátku příkladu 9 – druhé číslo rozložím vždy na 1 a něco.</a:t>
            </a:r>
          </a:p>
          <a:p>
            <a:pPr>
              <a:buNone/>
            </a:pPr>
            <a:r>
              <a:rPr lang="cs-CZ" sz="1400" dirty="0" smtClean="0"/>
              <a:t> </a:t>
            </a:r>
          </a:p>
          <a:p>
            <a:pPr>
              <a:buNone/>
            </a:pPr>
            <a:r>
              <a:rPr lang="cs-CZ" sz="1400" dirty="0" smtClean="0"/>
              <a:t>9 + 8 = 9 + 1 + 7 = 17</a:t>
            </a:r>
          </a:p>
          <a:p>
            <a:pPr>
              <a:buNone/>
            </a:pPr>
            <a:r>
              <a:rPr lang="cs-CZ" sz="1400" dirty="0" smtClean="0"/>
              <a:t>   1   7</a:t>
            </a:r>
          </a:p>
          <a:p>
            <a:pPr>
              <a:buNone/>
            </a:pPr>
            <a:r>
              <a:rPr lang="en-US" sz="1400" dirty="0" smtClean="0"/>
              <a:t> </a:t>
            </a:r>
            <a:r>
              <a:rPr lang="cs-CZ" sz="1400" dirty="0" smtClean="0"/>
              <a:t>Pokud je na začátku příkladu 8 – druhé číslo rozložím vždy na 2 a něco.</a:t>
            </a:r>
          </a:p>
          <a:p>
            <a:pPr>
              <a:buNone/>
            </a:pPr>
            <a:r>
              <a:rPr lang="cs-CZ" sz="1400" dirty="0" smtClean="0"/>
              <a:t> </a:t>
            </a:r>
          </a:p>
          <a:p>
            <a:pPr>
              <a:buNone/>
            </a:pPr>
            <a:r>
              <a:rPr lang="cs-CZ" sz="1400" dirty="0" smtClean="0"/>
              <a:t>8 + </a:t>
            </a:r>
            <a:r>
              <a:rPr lang="cs-CZ" sz="1400" dirty="0" err="1" smtClean="0"/>
              <a:t>8</a:t>
            </a:r>
            <a:r>
              <a:rPr lang="cs-CZ" sz="1400" dirty="0" smtClean="0"/>
              <a:t> = </a:t>
            </a:r>
            <a:r>
              <a:rPr lang="cs-CZ" sz="1400" dirty="0" err="1" smtClean="0"/>
              <a:t>8</a:t>
            </a:r>
            <a:r>
              <a:rPr lang="cs-CZ" sz="1400" dirty="0" smtClean="0"/>
              <a:t> + 2 + 6 = 16</a:t>
            </a:r>
          </a:p>
          <a:p>
            <a:pPr>
              <a:buNone/>
            </a:pPr>
            <a:r>
              <a:rPr lang="cs-CZ" sz="1400" dirty="0" smtClean="0"/>
              <a:t>  2    6</a:t>
            </a:r>
          </a:p>
          <a:p>
            <a:pPr>
              <a:buNone/>
            </a:pPr>
            <a:r>
              <a:rPr lang="cs-CZ" sz="1400" dirty="0" smtClean="0"/>
              <a:t> </a:t>
            </a:r>
          </a:p>
          <a:p>
            <a:pPr>
              <a:buNone/>
            </a:pPr>
            <a:r>
              <a:rPr lang="cs-CZ" sz="1400" dirty="0" smtClean="0"/>
              <a:t>Teď si to zkus sám/a </a:t>
            </a:r>
            <a:r>
              <a:rPr lang="cs-CZ" sz="1400" dirty="0" err="1" smtClean="0"/>
              <a:t>a</a:t>
            </a:r>
            <a:r>
              <a:rPr lang="cs-CZ" sz="1400" dirty="0" smtClean="0"/>
              <a:t> pak vybarvi správného </a:t>
            </a:r>
            <a:r>
              <a:rPr lang="cs-CZ" sz="1400" dirty="0" err="1" smtClean="0"/>
              <a:t>smailíka</a:t>
            </a:r>
            <a:r>
              <a:rPr lang="cs-CZ" sz="1400" dirty="0" smtClean="0"/>
              <a:t>:</a:t>
            </a:r>
          </a:p>
          <a:p>
            <a:pPr>
              <a:buNone/>
            </a:pPr>
            <a:r>
              <a:rPr lang="cs-CZ" sz="1400" dirty="0" smtClean="0"/>
              <a:t> </a:t>
            </a: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9 + </a:t>
            </a:r>
            <a:r>
              <a:rPr lang="cs-CZ" sz="1400" dirty="0" err="1" smtClean="0"/>
              <a:t>9</a:t>
            </a:r>
            <a:r>
              <a:rPr lang="cs-CZ" sz="1400" dirty="0" smtClean="0"/>
              <a:t> = …………………………………………………</a:t>
            </a:r>
          </a:p>
          <a:p>
            <a:pPr>
              <a:buNone/>
            </a:pPr>
            <a:r>
              <a:rPr lang="cs-CZ" sz="1400" dirty="0" smtClean="0"/>
              <a:t>9 + 8 = </a:t>
            </a:r>
            <a:r>
              <a:rPr lang="en-US" sz="1400" dirty="0" smtClean="0"/>
              <a:t>………………………………………………..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9 + 7 =………………………………………………..</a:t>
            </a:r>
          </a:p>
          <a:p>
            <a:pPr>
              <a:buNone/>
            </a:pPr>
            <a:r>
              <a:rPr lang="cs-CZ" sz="1400" dirty="0" smtClean="0"/>
              <a:t>9 + 6 =………………………………………………..</a:t>
            </a:r>
          </a:p>
          <a:p>
            <a:pPr>
              <a:buNone/>
            </a:pPr>
            <a:r>
              <a:rPr lang="cs-CZ" sz="1400" dirty="0" smtClean="0"/>
              <a:t>9 + 5 =………………………………………………..</a:t>
            </a:r>
          </a:p>
          <a:p>
            <a:pPr>
              <a:buNone/>
            </a:pPr>
            <a:r>
              <a:rPr lang="cs-CZ" sz="1400" dirty="0" smtClean="0"/>
              <a:t>9 + 4 =………………………………………………..</a:t>
            </a:r>
          </a:p>
          <a:p>
            <a:pPr>
              <a:buNone/>
            </a:pPr>
            <a:r>
              <a:rPr lang="cs-CZ" sz="1400" dirty="0" smtClean="0"/>
              <a:t>9 + 3 =………………………………………………..</a:t>
            </a:r>
          </a:p>
          <a:p>
            <a:pPr>
              <a:buNone/>
            </a:pPr>
            <a:r>
              <a:rPr lang="cs-CZ" sz="1400" dirty="0" smtClean="0"/>
              <a:t>9 + 2 =………………………………………………..</a:t>
            </a: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8 + 9 = …………………………………………………</a:t>
            </a:r>
          </a:p>
          <a:p>
            <a:pPr>
              <a:buNone/>
            </a:pPr>
            <a:r>
              <a:rPr lang="cs-CZ" sz="1400" dirty="0" smtClean="0"/>
              <a:t>8 + </a:t>
            </a:r>
            <a:r>
              <a:rPr lang="cs-CZ" sz="1400" dirty="0" err="1" smtClean="0"/>
              <a:t>8</a:t>
            </a:r>
            <a:r>
              <a:rPr lang="cs-CZ" sz="1400" dirty="0" smtClean="0"/>
              <a:t> = </a:t>
            </a:r>
            <a:r>
              <a:rPr lang="en-US" sz="1400" dirty="0" smtClean="0"/>
              <a:t>………………………………………………..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8 + 7 =………………………………………………..</a:t>
            </a:r>
          </a:p>
          <a:p>
            <a:pPr>
              <a:buNone/>
            </a:pPr>
            <a:r>
              <a:rPr lang="cs-CZ" sz="1400" dirty="0" smtClean="0"/>
              <a:t>8 + 6 =………………………………………………..</a:t>
            </a:r>
          </a:p>
          <a:p>
            <a:pPr>
              <a:buNone/>
            </a:pPr>
            <a:r>
              <a:rPr lang="cs-CZ" sz="1400" dirty="0" smtClean="0"/>
              <a:t>8 + 5 =………………………………………………..</a:t>
            </a:r>
          </a:p>
          <a:p>
            <a:pPr>
              <a:buNone/>
            </a:pPr>
            <a:r>
              <a:rPr lang="cs-CZ" sz="1400" dirty="0" smtClean="0"/>
              <a:t>8 + 4 =………………………………………………..</a:t>
            </a:r>
          </a:p>
          <a:p>
            <a:pPr>
              <a:buNone/>
            </a:pPr>
            <a:r>
              <a:rPr lang="cs-CZ" sz="1400" dirty="0" smtClean="0"/>
              <a:t>8 + 3 =………………………………………………..</a:t>
            </a: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7 + 9 = …………………………………………………</a:t>
            </a:r>
          </a:p>
          <a:p>
            <a:pPr>
              <a:buNone/>
            </a:pPr>
            <a:r>
              <a:rPr lang="cs-CZ" sz="1400" dirty="0" smtClean="0"/>
              <a:t>7 + 8 = </a:t>
            </a:r>
            <a:r>
              <a:rPr lang="en-US" sz="1400" dirty="0" smtClean="0"/>
              <a:t>………………………………………………..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7 + </a:t>
            </a:r>
            <a:r>
              <a:rPr lang="cs-CZ" sz="1400" dirty="0" err="1" smtClean="0"/>
              <a:t>7</a:t>
            </a:r>
            <a:r>
              <a:rPr lang="cs-CZ" sz="1400" dirty="0" smtClean="0"/>
              <a:t> =………………………………………………..</a:t>
            </a:r>
          </a:p>
          <a:p>
            <a:pPr>
              <a:buNone/>
            </a:pPr>
            <a:r>
              <a:rPr lang="cs-CZ" sz="1400" dirty="0" smtClean="0"/>
              <a:t>7 + 6 =………………………………………………..</a:t>
            </a:r>
          </a:p>
          <a:p>
            <a:pPr>
              <a:buNone/>
            </a:pPr>
            <a:r>
              <a:rPr lang="cs-CZ" sz="1400" dirty="0" smtClean="0"/>
              <a:t>7 + 5 =………………………………………………..</a:t>
            </a:r>
          </a:p>
          <a:p>
            <a:pPr>
              <a:buNone/>
            </a:pPr>
            <a:r>
              <a:rPr lang="cs-CZ" sz="1400" dirty="0" smtClean="0"/>
              <a:t>7 + 4 =………………………………………………..</a:t>
            </a: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6 + 9 = …………………………………………………</a:t>
            </a:r>
          </a:p>
          <a:p>
            <a:pPr>
              <a:buNone/>
            </a:pPr>
            <a:r>
              <a:rPr lang="cs-CZ" sz="1400" dirty="0" smtClean="0"/>
              <a:t>6 + 8 = </a:t>
            </a:r>
            <a:r>
              <a:rPr lang="en-US" sz="1400" dirty="0" smtClean="0"/>
              <a:t>………………………………………………..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6 + 7 =………………………………………………..</a:t>
            </a:r>
          </a:p>
          <a:p>
            <a:pPr>
              <a:buNone/>
            </a:pPr>
            <a:r>
              <a:rPr lang="cs-CZ" sz="1400" dirty="0" smtClean="0"/>
              <a:t>6 + </a:t>
            </a:r>
            <a:r>
              <a:rPr lang="cs-CZ" sz="1400" dirty="0" err="1" smtClean="0"/>
              <a:t>6</a:t>
            </a:r>
            <a:r>
              <a:rPr lang="cs-CZ" sz="1400" dirty="0" smtClean="0"/>
              <a:t> =………………………………………………..</a:t>
            </a:r>
          </a:p>
          <a:p>
            <a:pPr>
              <a:buNone/>
            </a:pPr>
            <a:r>
              <a:rPr lang="cs-CZ" sz="1400" dirty="0" smtClean="0"/>
              <a:t>6 + 5 =………………………………………………..</a:t>
            </a: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5 + 9 = …………………………………………………</a:t>
            </a:r>
          </a:p>
          <a:p>
            <a:pPr>
              <a:buNone/>
            </a:pPr>
            <a:r>
              <a:rPr lang="cs-CZ" sz="1400" dirty="0" smtClean="0"/>
              <a:t>5 + 8 = </a:t>
            </a:r>
            <a:r>
              <a:rPr lang="en-US" sz="1400" dirty="0" smtClean="0"/>
              <a:t>………………………………………………..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5 + 7 =………………………………………………..</a:t>
            </a:r>
          </a:p>
          <a:p>
            <a:pPr>
              <a:buNone/>
            </a:pPr>
            <a:r>
              <a:rPr lang="cs-CZ" sz="1400" dirty="0" smtClean="0"/>
              <a:t>5 + 6 =………………………………………………..</a:t>
            </a: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4 + 9 = ………………………………………………</a:t>
            </a:r>
          </a:p>
          <a:p>
            <a:pPr>
              <a:buNone/>
            </a:pPr>
            <a:r>
              <a:rPr lang="cs-CZ" sz="1400" dirty="0" smtClean="0"/>
              <a:t>4 + 8 = </a:t>
            </a:r>
            <a:r>
              <a:rPr lang="en-US" sz="1400" dirty="0" smtClean="0"/>
              <a:t>………………………………………………..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4 + 7 =………………………………………………..</a:t>
            </a: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3 + 9 = …………………………………………………</a:t>
            </a:r>
          </a:p>
          <a:p>
            <a:pPr>
              <a:buNone/>
            </a:pPr>
            <a:r>
              <a:rPr lang="cs-CZ" sz="1400" dirty="0" smtClean="0"/>
              <a:t>3 + 8 = </a:t>
            </a:r>
            <a:r>
              <a:rPr lang="en-US" sz="1400" dirty="0" smtClean="0"/>
              <a:t>………………………………………………..</a:t>
            </a: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2 + 9 = …………………………………………………</a:t>
            </a:r>
          </a:p>
          <a:p>
            <a:pPr>
              <a:buNone/>
            </a:pPr>
            <a:r>
              <a:rPr lang="cs-CZ" sz="1400" dirty="0" smtClean="0"/>
              <a:t> </a:t>
            </a:r>
          </a:p>
          <a:p>
            <a:pPr>
              <a:buNone/>
            </a:pPr>
            <a:r>
              <a:rPr lang="cs-CZ" sz="1400" dirty="0" smtClean="0"/>
              <a:t> </a:t>
            </a:r>
          </a:p>
          <a:p>
            <a:pPr>
              <a:buNone/>
            </a:pPr>
            <a:r>
              <a:rPr lang="cs-CZ" sz="1400" dirty="0" smtClean="0"/>
              <a:t> </a:t>
            </a:r>
          </a:p>
          <a:p>
            <a:pPr>
              <a:buNone/>
            </a:pPr>
            <a:r>
              <a:rPr lang="cs-CZ" sz="1400" dirty="0" smtClean="0"/>
              <a:t> </a:t>
            </a:r>
          </a:p>
          <a:p>
            <a:pPr>
              <a:buNone/>
            </a:pPr>
            <a:r>
              <a:rPr lang="cs-CZ" sz="1400" dirty="0" smtClean="0"/>
              <a:t> </a:t>
            </a:r>
          </a:p>
          <a:p>
            <a:pPr>
              <a:buNone/>
            </a:pPr>
            <a:r>
              <a:rPr lang="cs-CZ" sz="1400" dirty="0" smtClean="0"/>
              <a:t> </a:t>
            </a:r>
          </a:p>
          <a:p>
            <a:pPr>
              <a:buNone/>
            </a:pPr>
            <a:r>
              <a:rPr lang="cs-CZ" sz="1400" dirty="0" smtClean="0"/>
              <a:t> </a:t>
            </a:r>
          </a:p>
          <a:p>
            <a:pPr>
              <a:buNone/>
            </a:pPr>
            <a:r>
              <a:rPr lang="cs-CZ" sz="1400" dirty="0" smtClean="0"/>
              <a:t> </a:t>
            </a:r>
          </a:p>
          <a:p>
            <a:pPr>
              <a:buNone/>
            </a:pPr>
            <a:r>
              <a:rPr lang="cs-CZ" sz="1400" dirty="0" smtClean="0"/>
              <a:t> </a:t>
            </a:r>
          </a:p>
          <a:p>
            <a:pPr>
              <a:buNone/>
            </a:pPr>
            <a:endParaRPr lang="cs-CZ" sz="1400" dirty="0"/>
          </a:p>
        </p:txBody>
      </p:sp>
      <p:cxnSp>
        <p:nvCxnSpPr>
          <p:cNvPr id="5" name="Přímá spojovací čára 4"/>
          <p:cNvCxnSpPr/>
          <p:nvPr/>
        </p:nvCxnSpPr>
        <p:spPr>
          <a:xfrm rot="5400000">
            <a:off x="285720" y="4286256"/>
            <a:ext cx="71438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16200000" flipH="1">
            <a:off x="357158" y="4286256"/>
            <a:ext cx="71438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5400000">
            <a:off x="214282" y="5572140"/>
            <a:ext cx="71438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16200000" flipH="1">
            <a:off x="357158" y="5572140"/>
            <a:ext cx="71438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Veselý obličej 12"/>
          <p:cNvSpPr/>
          <p:nvPr/>
        </p:nvSpPr>
        <p:spPr>
          <a:xfrm>
            <a:off x="6357950" y="5429264"/>
            <a:ext cx="571504" cy="571504"/>
          </a:xfrm>
          <a:prstGeom prst="smileyFac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7358082" y="5429264"/>
            <a:ext cx="571504" cy="571504"/>
          </a:xfrm>
          <a:prstGeom prst="smileyFace">
            <a:avLst>
              <a:gd name="adj" fmla="val 147"/>
            </a:avLst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8358214" y="5429264"/>
            <a:ext cx="571504" cy="571504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6143636" y="6215082"/>
            <a:ext cx="8572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(rozumím)</a:t>
            </a:r>
            <a:endParaRPr lang="cs-CZ" sz="1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286644" y="6215082"/>
            <a:ext cx="857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(trochu rozumím)</a:t>
            </a:r>
            <a:endParaRPr lang="cs-CZ" sz="1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072462" y="6215082"/>
            <a:ext cx="107153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(nerozumím)</a:t>
            </a:r>
            <a:endParaRPr lang="cs-CZ" sz="1200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smtClean="0"/>
              <a:t>Zdroj</a:t>
            </a:r>
            <a:r>
              <a:rPr lang="cs-CZ" b="1" smtClean="0"/>
              <a:t>: </a:t>
            </a:r>
            <a:r>
              <a:rPr lang="cs-CZ" b="1" smtClean="0"/>
              <a:t>autor</a:t>
            </a:r>
            <a:endParaRPr lang="cs-CZ" dirty="0"/>
          </a:p>
        </p:txBody>
      </p:sp>
    </p:spTree>
  </p:cSld>
  <p:clrMapOvr>
    <a:masterClrMapping/>
  </p:clrMapOvr>
  <p:transition>
    <p:fade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211</Words>
  <Application>Microsoft Office PowerPoint</Application>
  <PresentationFormat>Předvádění na obrazovce (4:3)</PresentationFormat>
  <Paragraphs>233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Rozklad – Sčítání do 20 s přechodem přes 10</vt:lpstr>
      <vt:lpstr>Kolik chybí do desíti?</vt:lpstr>
      <vt:lpstr>Dobře rozkládej:</vt:lpstr>
      <vt:lpstr>Dobře rozkládej:</vt:lpstr>
      <vt:lpstr>Dobře rozkládej:</vt:lpstr>
      <vt:lpstr>Dobře rozkládej:</vt:lpstr>
      <vt:lpstr>Dobře rozkládej:</vt:lpstr>
      <vt:lpstr>Dobře rozkládej:</vt:lpstr>
      <vt:lpstr>Dobře rozkládej:</vt:lpstr>
      <vt:lpstr>Dobře rozkládej:</vt:lpstr>
      <vt:lpstr>Snímek 11</vt:lpstr>
      <vt:lpstr>Snímek 12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Petra Obrtelová</dc:creator>
  <cp:lastModifiedBy>Petra Mrtvá</cp:lastModifiedBy>
  <cp:revision>10</cp:revision>
  <dcterms:created xsi:type="dcterms:W3CDTF">2012-05-23T19:13:24Z</dcterms:created>
  <dcterms:modified xsi:type="dcterms:W3CDTF">2012-09-25T19:14:57Z</dcterms:modified>
</cp:coreProperties>
</file>