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74" r:id="rId2"/>
    <p:sldId id="256" r:id="rId3"/>
    <p:sldId id="257" r:id="rId4"/>
    <p:sldId id="258" r:id="rId5"/>
    <p:sldId id="267" r:id="rId6"/>
    <p:sldId id="268" r:id="rId7"/>
    <p:sldId id="269" r:id="rId8"/>
    <p:sldId id="270" r:id="rId9"/>
    <p:sldId id="271" r:id="rId10"/>
    <p:sldId id="272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382" autoAdjust="0"/>
  </p:normalViewPr>
  <p:slideViewPr>
    <p:cSldViewPr>
      <p:cViewPr varScale="1">
        <p:scale>
          <a:sx n="29" d="100"/>
          <a:sy n="29" d="100"/>
        </p:scale>
        <p:origin x="-18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EE871-65F0-46DE-B0B0-C8EA5C998840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45584-B938-4D94-A404-82FA7C8DDF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5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3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E7321EB-5D69-4AC5-9EB5-FCBB784C829C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501251" cy="1198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39552" y="2492896"/>
            <a:ext cx="820891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1600" b="1" dirty="0" smtClean="0"/>
          </a:p>
          <a:p>
            <a:pPr algn="ctr"/>
            <a:r>
              <a:rPr lang="cs-CZ" sz="1600" b="1" dirty="0" smtClean="0"/>
              <a:t>Název </a:t>
            </a:r>
            <a:r>
              <a:rPr lang="cs-CZ" sz="1600" b="1" dirty="0"/>
              <a:t>projektu: Podpora výuky v technických oborech</a:t>
            </a:r>
            <a:endParaRPr lang="en-US" sz="1600" dirty="0"/>
          </a:p>
          <a:p>
            <a:pPr algn="ctr"/>
            <a:r>
              <a:rPr lang="cs-CZ" sz="1600" b="1" dirty="0"/>
              <a:t>Registrační číslo projektu</a:t>
            </a:r>
            <a:r>
              <a:rPr lang="cs-CZ" sz="1600" dirty="0"/>
              <a:t>: CZ.1.07/1.5.00/34.0458</a:t>
            </a:r>
            <a:endParaRPr lang="en-US" sz="1600" dirty="0"/>
          </a:p>
          <a:p>
            <a:pPr algn="ctr"/>
            <a:r>
              <a:rPr lang="cs-CZ" sz="1600" b="1" dirty="0"/>
              <a:t>Název šablony</a:t>
            </a:r>
            <a:r>
              <a:rPr lang="cs-CZ" sz="1600" dirty="0"/>
              <a:t>: </a:t>
            </a:r>
            <a:r>
              <a:rPr lang="cs-CZ" sz="1600" dirty="0"/>
              <a:t>III/2 – Inovace a zkvalitnění výuky prostřednictvím ICT</a:t>
            </a:r>
            <a:endParaRPr lang="cs-CZ" sz="1600" dirty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/>
          </a:p>
          <a:p>
            <a:pPr algn="ctr"/>
            <a:r>
              <a:rPr lang="cs-CZ" sz="1600" b="1" dirty="0"/>
              <a:t>Název školy: SOŠ NET OFFICE Orlová, spol. s r.o.</a:t>
            </a:r>
            <a:endParaRPr lang="en-US" sz="1600" dirty="0"/>
          </a:p>
          <a:p>
            <a:pPr algn="ctr"/>
            <a:r>
              <a:rPr lang="cs-CZ" sz="1600" b="1" dirty="0"/>
              <a:t>Vypracoval/a: </a:t>
            </a:r>
            <a:r>
              <a:rPr lang="cs-CZ" sz="1600" b="1" dirty="0" smtClean="0"/>
              <a:t>Ing. Joanna </a:t>
            </a:r>
            <a:r>
              <a:rPr lang="cs-CZ" sz="1600" b="1" dirty="0" err="1"/>
              <a:t>P</a:t>
            </a:r>
            <a:r>
              <a:rPr lang="cs-CZ" sz="1600" b="1" dirty="0" err="1" smtClean="0"/>
              <a:t>aździorová</a:t>
            </a:r>
            <a:endParaRPr lang="en-US" sz="1600" dirty="0"/>
          </a:p>
          <a:p>
            <a:pPr algn="ctr"/>
            <a:r>
              <a:rPr lang="cs-CZ" sz="1600" b="1" dirty="0"/>
              <a:t> </a:t>
            </a:r>
            <a:endParaRPr lang="en-US" sz="1600" dirty="0"/>
          </a:p>
          <a:p>
            <a:pPr algn="ctr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3059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dirty="0" smtClean="0"/>
              <a:t>OPERACE S MNOŽINAMI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9732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Ovál 80"/>
          <p:cNvSpPr/>
          <p:nvPr/>
        </p:nvSpPr>
        <p:spPr>
          <a:xfrm>
            <a:off x="3203848" y="3085803"/>
            <a:ext cx="720080" cy="775245"/>
          </a:xfrm>
          <a:prstGeom prst="ellipse">
            <a:avLst/>
          </a:prstGeom>
          <a:pattFill prst="wdDnDiag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Průnik množin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8549" y="4557918"/>
            <a:ext cx="8183040" cy="1874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Disjunktní množiny </a:t>
            </a:r>
            <a:r>
              <a:rPr lang="cs-CZ" dirty="0" smtClean="0"/>
              <a:t>– takové množiny, pro které platí</a:t>
            </a:r>
            <a:endParaRPr lang="cs-CZ" b="1" dirty="0" smtClean="0"/>
          </a:p>
          <a:p>
            <a:pPr marL="2419350" indent="0">
              <a:buNone/>
            </a:pPr>
            <a:r>
              <a:rPr lang="cs-CZ" b="1" dirty="0"/>
              <a:t>A </a:t>
            </a:r>
            <a:r>
              <a:rPr lang="cs-CZ" dirty="0">
                <a:sym typeface="Symbol"/>
              </a:rPr>
              <a:t> </a:t>
            </a:r>
            <a:r>
              <a:rPr lang="cs-CZ" b="1" dirty="0" smtClean="0"/>
              <a:t>B </a:t>
            </a:r>
            <a:r>
              <a:rPr lang="cs-CZ" dirty="0" smtClean="0"/>
              <a:t>= </a:t>
            </a:r>
            <a:r>
              <a:rPr lang="cs-CZ" dirty="0" smtClean="0">
                <a:sym typeface="Symbol"/>
              </a:rPr>
              <a:t></a:t>
            </a:r>
            <a:endParaRPr lang="cs-CZ" b="1" dirty="0"/>
          </a:p>
          <a:p>
            <a:pPr marL="88900" indent="0">
              <a:buNone/>
            </a:pPr>
            <a:r>
              <a:rPr lang="cs-CZ" dirty="0" smtClean="0"/>
              <a:t>Neboli jsou to množiny, které nemají žádný společný prvek</a:t>
            </a:r>
          </a:p>
        </p:txBody>
      </p:sp>
      <p:sp>
        <p:nvSpPr>
          <p:cNvPr id="17" name="Ovál 16"/>
          <p:cNvSpPr/>
          <p:nvPr/>
        </p:nvSpPr>
        <p:spPr>
          <a:xfrm>
            <a:off x="2067912" y="2928160"/>
            <a:ext cx="1856016" cy="10801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815884" y="2928160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22" name="Ovál 21"/>
          <p:cNvSpPr/>
          <p:nvPr/>
        </p:nvSpPr>
        <p:spPr>
          <a:xfrm>
            <a:off x="3203848" y="2928160"/>
            <a:ext cx="1872208" cy="1080120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5129592" y="2901137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4685" y="170080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Průnik množin </a:t>
            </a:r>
            <a:r>
              <a:rPr lang="cs-CZ" sz="2400" b="1" dirty="0" smtClean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a</a:t>
            </a:r>
            <a:r>
              <a:rPr lang="cs-CZ" sz="2400" dirty="0" smtClean="0"/>
              <a:t> </a:t>
            </a:r>
            <a:r>
              <a:rPr lang="cs-CZ" sz="2400" b="1" dirty="0" smtClean="0"/>
              <a:t>B</a:t>
            </a:r>
            <a:r>
              <a:rPr lang="cs-CZ" sz="2400" dirty="0" smtClean="0"/>
              <a:t> je množina obsahující prvky, které jsou obsaženy v obou množinách zároveň.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4685" y="2531805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Představa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2877808" y="4162168"/>
            <a:ext cx="2558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Průnik množin </a:t>
            </a:r>
            <a:r>
              <a:rPr lang="cs-CZ" b="1" dirty="0" smtClean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a</a:t>
            </a:r>
            <a:r>
              <a:rPr lang="cs-CZ" dirty="0" smtClean="0"/>
              <a:t> </a:t>
            </a:r>
            <a:r>
              <a:rPr lang="cs-CZ" b="1" dirty="0" smtClean="0"/>
              <a:t>B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652120" y="2566807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Zápis: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6084168" y="3270469"/>
            <a:ext cx="1295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 </a:t>
            </a:r>
            <a:r>
              <a:rPr lang="cs-CZ" sz="2800" dirty="0" smtClean="0">
                <a:sym typeface="Symbol"/>
              </a:rPr>
              <a:t> </a:t>
            </a:r>
            <a:r>
              <a:rPr lang="cs-CZ" sz="2800" b="1" dirty="0" smtClean="0"/>
              <a:t>B</a:t>
            </a:r>
            <a:endParaRPr lang="cs-CZ" sz="2800" b="1" dirty="0"/>
          </a:p>
        </p:txBody>
      </p:sp>
      <p:cxnSp>
        <p:nvCxnSpPr>
          <p:cNvPr id="61" name="Přímá spojnice se šipkou 60"/>
          <p:cNvCxnSpPr/>
          <p:nvPr/>
        </p:nvCxnSpPr>
        <p:spPr>
          <a:xfrm flipV="1">
            <a:off x="3491880" y="3468220"/>
            <a:ext cx="72008" cy="6939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547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2" grpId="0"/>
      <p:bldP spid="3" grpId="0" build="p"/>
      <p:bldP spid="17" grpId="0" animBg="1"/>
      <p:bldP spid="18" grpId="0"/>
      <p:bldP spid="22" grpId="0" animBg="1"/>
      <p:bldP spid="23" grpId="0"/>
      <p:bldP spid="4" grpId="0"/>
      <p:bldP spid="10" grpId="0"/>
      <p:bldP spid="57" grpId="0"/>
      <p:bldP spid="58" grpId="0"/>
      <p:bldP spid="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- průnik množin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dirty="0" smtClean="0"/>
              <a:t>{0, 1, -1, 2 } </a:t>
            </a:r>
            <a:r>
              <a:rPr lang="en-US" dirty="0" smtClean="0">
                <a:sym typeface="Symbol"/>
              </a:rPr>
              <a:t> {1, 2, 3} = {1, 2}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sz="2400" b="1" dirty="0" smtClean="0">
                <a:sym typeface="Symbol"/>
              </a:rPr>
              <a:t>N </a:t>
            </a:r>
            <a:r>
              <a:rPr lang="en-US" dirty="0">
                <a:sym typeface="Symbol"/>
              </a:rPr>
              <a:t></a:t>
            </a:r>
            <a:r>
              <a:rPr lang="en-US" sz="2400" b="1" dirty="0" smtClean="0">
                <a:sym typeface="Symbol"/>
              </a:rPr>
              <a:t> Z </a:t>
            </a:r>
            <a:r>
              <a:rPr lang="en-US" dirty="0" smtClean="0">
                <a:sym typeface="Symbol"/>
              </a:rPr>
              <a:t>= </a:t>
            </a:r>
            <a:r>
              <a:rPr lang="en-US" b="1" dirty="0" smtClean="0">
                <a:sym typeface="Symbol"/>
              </a:rPr>
              <a:t>N</a:t>
            </a:r>
          </a:p>
          <a:p>
            <a:pPr marL="449263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dirty="0" smtClean="0"/>
              <a:t>Pozn.: množina přirozených čísel </a:t>
            </a:r>
            <a:r>
              <a:rPr lang="cs-CZ" b="1" dirty="0" smtClean="0"/>
              <a:t>N</a:t>
            </a:r>
            <a:r>
              <a:rPr lang="cs-CZ" dirty="0" smtClean="0"/>
              <a:t> je vlastně podmnožinou všech celých čísel </a:t>
            </a:r>
            <a:r>
              <a:rPr lang="cs-CZ" b="1" dirty="0" smtClean="0"/>
              <a:t>Z</a:t>
            </a:r>
            <a:r>
              <a:rPr lang="cs-CZ" dirty="0" smtClean="0"/>
              <a:t>. Jejich průnik je proto pouze množina přirozených čísel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3"/>
            </a:pPr>
            <a:r>
              <a:rPr lang="en-US" dirty="0" smtClean="0"/>
              <a:t>{</a:t>
            </a:r>
            <a:r>
              <a:rPr lang="en-US" dirty="0" err="1" smtClean="0"/>
              <a:t>x</a:t>
            </a:r>
            <a:r>
              <a:rPr lang="en-US" dirty="0" err="1" smtClean="0">
                <a:sym typeface="Symbol"/>
              </a:rPr>
              <a:t></a:t>
            </a:r>
            <a:r>
              <a:rPr lang="en-US" b="1" dirty="0" err="1" smtClean="0">
                <a:sym typeface="Symbol"/>
              </a:rPr>
              <a:t>Z</a:t>
            </a:r>
            <a:r>
              <a:rPr lang="en-US" dirty="0" smtClean="0">
                <a:sym typeface="Symbol"/>
              </a:rPr>
              <a:t>; x&lt;20</a:t>
            </a:r>
            <a:r>
              <a:rPr lang="en-US" dirty="0" smtClean="0"/>
              <a:t>} </a:t>
            </a:r>
            <a:r>
              <a:rPr lang="en-US" dirty="0">
                <a:sym typeface="Symbol"/>
              </a:rPr>
              <a:t> </a:t>
            </a:r>
            <a:r>
              <a:rPr lang="en-US" dirty="0" smtClean="0">
                <a:sym typeface="Symbol"/>
              </a:rPr>
              <a:t>{</a:t>
            </a:r>
            <a:r>
              <a:rPr lang="en-US" dirty="0" err="1"/>
              <a:t>x</a:t>
            </a:r>
            <a:r>
              <a:rPr lang="en-US" dirty="0" err="1">
                <a:sym typeface="Symbol"/>
              </a:rPr>
              <a:t></a:t>
            </a:r>
            <a:r>
              <a:rPr lang="en-US" b="1" dirty="0" err="1">
                <a:sym typeface="Symbol"/>
              </a:rPr>
              <a:t>Z</a:t>
            </a:r>
            <a:r>
              <a:rPr lang="en-US" dirty="0">
                <a:sym typeface="Symbol"/>
              </a:rPr>
              <a:t>; </a:t>
            </a:r>
            <a:r>
              <a:rPr lang="en-US" dirty="0" smtClean="0">
                <a:sym typeface="Symbol"/>
              </a:rPr>
              <a:t>x&gt;15} = {16, 17, 18, 19}</a:t>
            </a:r>
            <a:endParaRPr lang="en-US" dirty="0">
              <a:sym typeface="Symbol"/>
            </a:endParaRP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3"/>
            </a:pPr>
            <a:r>
              <a:rPr lang="en-US" sz="2400" b="1" dirty="0" smtClean="0">
                <a:sym typeface="Symbol"/>
              </a:rPr>
              <a:t>A </a:t>
            </a:r>
            <a:r>
              <a:rPr lang="en-US" dirty="0">
                <a:sym typeface="Symbol"/>
              </a:rPr>
              <a:t> </a:t>
            </a:r>
            <a:r>
              <a:rPr lang="en-US" dirty="0" smtClean="0">
                <a:sym typeface="Symbol"/>
              </a:rPr>
              <a:t> = </a:t>
            </a:r>
            <a:r>
              <a:rPr lang="en-US" dirty="0">
                <a:sym typeface="Symbol"/>
              </a:rPr>
              <a:t> </a:t>
            </a: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19766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Sjednocení množin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14711" y="378530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28419" y="3758283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4685" y="170080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Sjednocení množin </a:t>
            </a:r>
            <a:r>
              <a:rPr lang="cs-CZ" sz="2400" b="1" dirty="0" smtClean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a</a:t>
            </a:r>
            <a:r>
              <a:rPr lang="cs-CZ" sz="2400" dirty="0" smtClean="0"/>
              <a:t> </a:t>
            </a:r>
            <a:r>
              <a:rPr lang="cs-CZ" sz="2400" b="1" dirty="0" smtClean="0"/>
              <a:t>B</a:t>
            </a:r>
            <a:r>
              <a:rPr lang="cs-CZ" sz="2400" dirty="0" smtClean="0"/>
              <a:t> je množina všech prvků, které jsou obsaženy alespoň v jedné z množin </a:t>
            </a:r>
            <a:r>
              <a:rPr lang="cs-CZ" sz="2400" b="1" dirty="0" smtClean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a</a:t>
            </a:r>
            <a:r>
              <a:rPr lang="cs-CZ" sz="2400" dirty="0" smtClean="0"/>
              <a:t> </a:t>
            </a:r>
            <a:r>
              <a:rPr lang="cs-CZ" sz="2400" b="1" dirty="0" smtClean="0"/>
              <a:t>B</a:t>
            </a:r>
            <a:r>
              <a:rPr lang="cs-CZ" sz="2400" dirty="0" smtClean="0"/>
              <a:t>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27674" y="3212976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Představa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2776635" y="5019314"/>
            <a:ext cx="2918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Sjednocení množin </a:t>
            </a:r>
            <a:r>
              <a:rPr lang="cs-CZ" b="1" dirty="0" smtClean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a</a:t>
            </a:r>
            <a:r>
              <a:rPr lang="cs-CZ" dirty="0" smtClean="0"/>
              <a:t> </a:t>
            </a:r>
            <a:r>
              <a:rPr lang="cs-CZ" b="1" dirty="0" smtClean="0"/>
              <a:t>B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694963" y="3239660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Zápis: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6055311" y="3893028"/>
            <a:ext cx="1295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 </a:t>
            </a:r>
            <a:r>
              <a:rPr lang="cs-CZ" sz="2800" b="1" dirty="0" smtClean="0">
                <a:sym typeface="Symbol"/>
              </a:rPr>
              <a:t> </a:t>
            </a:r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19" name="Ovál 18"/>
          <p:cNvSpPr/>
          <p:nvPr/>
        </p:nvSpPr>
        <p:spPr>
          <a:xfrm>
            <a:off x="1966739" y="3785306"/>
            <a:ext cx="1856016" cy="1080120"/>
          </a:xfrm>
          <a:prstGeom prst="ellipse">
            <a:avLst/>
          </a:prstGeom>
          <a:pattFill prst="wdDnDiag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093926" y="3785306"/>
            <a:ext cx="1872208" cy="1080120"/>
          </a:xfrm>
          <a:prstGeom prst="ellipse">
            <a:avLst/>
          </a:prstGeom>
          <a:pattFill prst="wdDnDiag">
            <a:fgClr>
              <a:schemeClr val="accent1"/>
            </a:fgClr>
            <a:bgClr>
              <a:schemeClr val="bg1"/>
            </a:bgClr>
          </a:pattFill>
          <a:ln>
            <a:solidFill>
              <a:schemeClr val="tx2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3102675" y="3785306"/>
            <a:ext cx="1872208" cy="1080120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1" name="Přímá spojnice se šipkou 60"/>
          <p:cNvCxnSpPr/>
          <p:nvPr/>
        </p:nvCxnSpPr>
        <p:spPr>
          <a:xfrm flipH="1" flipV="1">
            <a:off x="2958659" y="4325366"/>
            <a:ext cx="432048" cy="6939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Ovál 16"/>
          <p:cNvSpPr/>
          <p:nvPr/>
        </p:nvSpPr>
        <p:spPr>
          <a:xfrm>
            <a:off x="1966739" y="3785306"/>
            <a:ext cx="1856016" cy="10801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313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3" grpId="0"/>
      <p:bldP spid="4" grpId="0"/>
      <p:bldP spid="10" grpId="0"/>
      <p:bldP spid="57" grpId="0"/>
      <p:bldP spid="58" grpId="0"/>
      <p:bldP spid="59" grpId="0"/>
      <p:bldP spid="19" grpId="0" animBg="1"/>
      <p:bldP spid="20" grpId="0" animBg="1"/>
      <p:bldP spid="22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– sjednocení množin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dirty="0" smtClean="0"/>
              <a:t>{0,</a:t>
            </a:r>
            <a:r>
              <a:rPr lang="cs-CZ" dirty="0" smtClean="0"/>
              <a:t> 5, 6</a:t>
            </a:r>
            <a:r>
              <a:rPr lang="en-US" dirty="0" smtClean="0"/>
              <a:t> } </a:t>
            </a:r>
            <a:r>
              <a:rPr lang="en-US" dirty="0" smtClean="0">
                <a:sym typeface="Symbol"/>
              </a:rPr>
              <a:t></a:t>
            </a:r>
            <a:r>
              <a:rPr lang="cs-CZ" dirty="0" smtClean="0">
                <a:sym typeface="Symbol"/>
              </a:rPr>
              <a:t> </a:t>
            </a:r>
            <a:r>
              <a:rPr lang="en-US" dirty="0" smtClean="0">
                <a:sym typeface="Symbol"/>
              </a:rPr>
              <a:t>{1, 2, 3} = {</a:t>
            </a:r>
            <a:r>
              <a:rPr lang="cs-CZ" dirty="0" smtClean="0">
                <a:sym typeface="Symbol"/>
              </a:rPr>
              <a:t>0, </a:t>
            </a:r>
            <a:r>
              <a:rPr lang="en-US" dirty="0" smtClean="0">
                <a:sym typeface="Symbol"/>
              </a:rPr>
              <a:t>1, 2</a:t>
            </a:r>
            <a:r>
              <a:rPr lang="cs-CZ" dirty="0" smtClean="0">
                <a:sym typeface="Symbol"/>
              </a:rPr>
              <a:t>, 3, 5, 6</a:t>
            </a:r>
            <a:r>
              <a:rPr lang="en-US" dirty="0" smtClean="0">
                <a:sym typeface="Symbol"/>
              </a:rPr>
              <a:t>}</a:t>
            </a:r>
            <a:endParaRPr lang="cs-CZ" dirty="0" smtClean="0">
              <a:sym typeface="Symbol"/>
            </a:endParaRPr>
          </a:p>
          <a:p>
            <a:pPr marL="449263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dirty="0" smtClean="0">
                <a:sym typeface="Symbol"/>
              </a:rPr>
              <a:t>Pozn.: I disjunktní množiny lze sjednocovat!</a:t>
            </a:r>
            <a:endParaRPr lang="en-US" dirty="0" smtClean="0">
              <a:sym typeface="Symbol"/>
            </a:endParaRP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2"/>
            </a:pPr>
            <a:r>
              <a:rPr lang="en-US" sz="2400" b="1" dirty="0" smtClean="0">
                <a:sym typeface="Symbol"/>
              </a:rPr>
              <a:t>N </a:t>
            </a:r>
            <a:r>
              <a:rPr lang="en-US" dirty="0">
                <a:sym typeface="Symbol"/>
              </a:rPr>
              <a:t></a:t>
            </a:r>
            <a:r>
              <a:rPr lang="en-US" sz="2400" b="1" dirty="0" smtClean="0">
                <a:sym typeface="Symbol"/>
              </a:rPr>
              <a:t> Z </a:t>
            </a:r>
            <a:r>
              <a:rPr lang="en-US" dirty="0" smtClean="0">
                <a:sym typeface="Symbol"/>
              </a:rPr>
              <a:t>=</a:t>
            </a:r>
            <a:r>
              <a:rPr lang="cs-CZ" dirty="0" smtClean="0">
                <a:sym typeface="Symbol"/>
              </a:rPr>
              <a:t> </a:t>
            </a:r>
            <a:r>
              <a:rPr lang="cs-CZ" b="1" dirty="0" smtClean="0">
                <a:sym typeface="Symbol"/>
              </a:rPr>
              <a:t>Z</a:t>
            </a:r>
            <a:endParaRPr lang="en-US" b="1" dirty="0" smtClean="0">
              <a:sym typeface="Symbol"/>
            </a:endParaRPr>
          </a:p>
          <a:p>
            <a:pPr marL="449263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-CZ" dirty="0" smtClean="0"/>
              <a:t>Pozn.: množina přirozených čísel </a:t>
            </a:r>
            <a:r>
              <a:rPr lang="cs-CZ" b="1" dirty="0" smtClean="0"/>
              <a:t>N</a:t>
            </a:r>
            <a:r>
              <a:rPr lang="cs-CZ" dirty="0" smtClean="0"/>
              <a:t> je vlastně podmnožinou všech celých čísel </a:t>
            </a:r>
            <a:r>
              <a:rPr lang="cs-CZ" b="1" dirty="0" smtClean="0"/>
              <a:t>Z</a:t>
            </a:r>
            <a:r>
              <a:rPr lang="cs-CZ" dirty="0" smtClean="0"/>
              <a:t>. Jejich sjednocení je proto celá množina celých čísel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3"/>
            </a:pPr>
            <a:r>
              <a:rPr lang="en-US" dirty="0" smtClean="0"/>
              <a:t>{</a:t>
            </a:r>
            <a:r>
              <a:rPr lang="en-US" dirty="0" err="1" smtClean="0"/>
              <a:t>x</a:t>
            </a:r>
            <a:r>
              <a:rPr lang="en-US" dirty="0" err="1" smtClean="0">
                <a:sym typeface="Symbol"/>
              </a:rPr>
              <a:t></a:t>
            </a:r>
            <a:r>
              <a:rPr lang="en-US" b="1" dirty="0" err="1" smtClean="0">
                <a:sym typeface="Symbol"/>
              </a:rPr>
              <a:t>Z</a:t>
            </a:r>
            <a:r>
              <a:rPr lang="en-US" dirty="0" smtClean="0">
                <a:sym typeface="Symbol"/>
              </a:rPr>
              <a:t>; x</a:t>
            </a:r>
            <a:r>
              <a:rPr lang="cs-CZ" dirty="0" smtClean="0">
                <a:sym typeface="Symbol"/>
              </a:rPr>
              <a:t> </a:t>
            </a:r>
            <a:r>
              <a:rPr lang="en-US" dirty="0" smtClean="0">
                <a:sym typeface="Symbol"/>
              </a:rPr>
              <a:t>&lt;</a:t>
            </a:r>
            <a:r>
              <a:rPr lang="cs-CZ" dirty="0" smtClean="0">
                <a:sym typeface="Symbol"/>
              </a:rPr>
              <a:t> -10</a:t>
            </a:r>
            <a:r>
              <a:rPr lang="en-US" dirty="0" smtClean="0"/>
              <a:t>} </a:t>
            </a:r>
            <a:r>
              <a:rPr lang="en-US" dirty="0">
                <a:sym typeface="Symbol"/>
              </a:rPr>
              <a:t></a:t>
            </a:r>
            <a:r>
              <a:rPr lang="en-US" dirty="0" smtClean="0">
                <a:sym typeface="Symbol"/>
              </a:rPr>
              <a:t> {</a:t>
            </a:r>
            <a:r>
              <a:rPr lang="en-US" dirty="0" err="1"/>
              <a:t>x</a:t>
            </a:r>
            <a:r>
              <a:rPr lang="en-US" dirty="0" err="1">
                <a:sym typeface="Symbol"/>
              </a:rPr>
              <a:t></a:t>
            </a:r>
            <a:r>
              <a:rPr lang="en-US" b="1" dirty="0" err="1">
                <a:sym typeface="Symbol"/>
              </a:rPr>
              <a:t>Z</a:t>
            </a:r>
            <a:r>
              <a:rPr lang="en-US" dirty="0">
                <a:sym typeface="Symbol"/>
              </a:rPr>
              <a:t>; </a:t>
            </a:r>
            <a:r>
              <a:rPr lang="en-US" dirty="0" smtClean="0">
                <a:sym typeface="Symbol"/>
              </a:rPr>
              <a:t>x</a:t>
            </a:r>
            <a:r>
              <a:rPr lang="cs-CZ" dirty="0" smtClean="0">
                <a:sym typeface="Symbol"/>
              </a:rPr>
              <a:t> </a:t>
            </a:r>
            <a:r>
              <a:rPr lang="en-US" dirty="0" smtClean="0">
                <a:sym typeface="Symbol"/>
              </a:rPr>
              <a:t>1</a:t>
            </a:r>
            <a:r>
              <a:rPr lang="cs-CZ" dirty="0" smtClean="0">
                <a:sym typeface="Symbol"/>
              </a:rPr>
              <a:t>0</a:t>
            </a:r>
            <a:r>
              <a:rPr lang="en-US" dirty="0" smtClean="0">
                <a:sym typeface="Symbol"/>
              </a:rPr>
              <a:t>} = {</a:t>
            </a:r>
            <a:r>
              <a:rPr lang="cs-CZ" dirty="0" smtClean="0">
                <a:sym typeface="Symbol"/>
              </a:rPr>
              <a:t>…-12, -11, 10,11,12…</a:t>
            </a:r>
            <a:r>
              <a:rPr lang="en-US" dirty="0" smtClean="0">
                <a:sym typeface="Symbol"/>
              </a:rPr>
              <a:t>}</a:t>
            </a:r>
            <a:endParaRPr lang="en-US" dirty="0">
              <a:sym typeface="Symbol"/>
            </a:endParaRP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+mj-lt"/>
              <a:buAutoNum type="arabicPeriod" startAt="3"/>
            </a:pPr>
            <a:r>
              <a:rPr lang="en-US" sz="2400" b="1" dirty="0" smtClean="0">
                <a:sym typeface="Symbol"/>
              </a:rPr>
              <a:t>A </a:t>
            </a:r>
            <a:r>
              <a:rPr lang="en-US" dirty="0">
                <a:sym typeface="Symbol"/>
              </a:rPr>
              <a:t></a:t>
            </a:r>
            <a:r>
              <a:rPr lang="en-US" dirty="0" smtClean="0">
                <a:sym typeface="Symbol"/>
              </a:rPr>
              <a:t>  = </a:t>
            </a:r>
            <a:r>
              <a:rPr lang="cs-CZ" b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</a:t>
            </a: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422392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Rozdíl množin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21901" y="325141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35609" y="3224395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4685" y="170080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Rozdíl množin </a:t>
            </a:r>
            <a:r>
              <a:rPr lang="cs-CZ" sz="2400" b="1" dirty="0" smtClean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a</a:t>
            </a:r>
            <a:r>
              <a:rPr lang="cs-CZ" sz="2400" dirty="0" smtClean="0"/>
              <a:t> </a:t>
            </a:r>
            <a:r>
              <a:rPr lang="cs-CZ" sz="2400" b="1" dirty="0" smtClean="0"/>
              <a:t>B</a:t>
            </a:r>
            <a:r>
              <a:rPr lang="cs-CZ" sz="2400" dirty="0" smtClean="0"/>
              <a:t> je množina všech prvků množiny </a:t>
            </a:r>
            <a:r>
              <a:rPr lang="cs-CZ" sz="2400" b="1" dirty="0" smtClean="0"/>
              <a:t>A</a:t>
            </a:r>
            <a:r>
              <a:rPr lang="cs-CZ" sz="2400" dirty="0" smtClean="0"/>
              <a:t>, které nejsou prvky množiny </a:t>
            </a:r>
            <a:r>
              <a:rPr lang="cs-CZ" sz="2400" b="1" dirty="0" smtClean="0"/>
              <a:t>B</a:t>
            </a:r>
            <a:r>
              <a:rPr lang="cs-CZ" sz="2400" dirty="0" smtClean="0"/>
              <a:t>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4864" y="2679088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Představa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2783825" y="4485426"/>
            <a:ext cx="2918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Rozdíl množin </a:t>
            </a:r>
            <a:r>
              <a:rPr lang="cs-CZ" b="1" dirty="0" smtClean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a</a:t>
            </a:r>
            <a:r>
              <a:rPr lang="cs-CZ" dirty="0" smtClean="0"/>
              <a:t> </a:t>
            </a:r>
            <a:r>
              <a:rPr lang="cs-CZ" b="1" dirty="0" smtClean="0"/>
              <a:t>B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702153" y="2705772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Zápis: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6062501" y="3359140"/>
            <a:ext cx="1295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 - B</a:t>
            </a:r>
            <a:endParaRPr lang="cs-CZ" sz="2800" b="1" dirty="0"/>
          </a:p>
        </p:txBody>
      </p:sp>
      <p:sp>
        <p:nvSpPr>
          <p:cNvPr id="19" name="Ovál 18"/>
          <p:cNvSpPr/>
          <p:nvPr/>
        </p:nvSpPr>
        <p:spPr>
          <a:xfrm>
            <a:off x="1973929" y="3254970"/>
            <a:ext cx="1856016" cy="1080120"/>
          </a:xfrm>
          <a:prstGeom prst="ellipse">
            <a:avLst/>
          </a:prstGeom>
          <a:pattFill prst="wdDnDiag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1" name="Přímá spojnice se šipkou 60"/>
          <p:cNvCxnSpPr/>
          <p:nvPr/>
        </p:nvCxnSpPr>
        <p:spPr>
          <a:xfrm flipH="1" flipV="1">
            <a:off x="2965849" y="3791478"/>
            <a:ext cx="432048" cy="6939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22" name="Ovál 21"/>
          <p:cNvSpPr/>
          <p:nvPr/>
        </p:nvSpPr>
        <p:spPr>
          <a:xfrm>
            <a:off x="3109865" y="3251418"/>
            <a:ext cx="1872208" cy="1080120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973929" y="3251418"/>
            <a:ext cx="1856016" cy="10801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485475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Příklad:</a:t>
            </a:r>
          </a:p>
          <a:p>
            <a:pPr marL="1262063"/>
            <a:r>
              <a:rPr lang="cs-CZ" sz="2400" b="1" dirty="0" smtClean="0"/>
              <a:t>A</a:t>
            </a:r>
            <a:r>
              <a:rPr lang="cs-CZ" sz="2400" dirty="0" smtClean="0"/>
              <a:t>=</a:t>
            </a:r>
            <a:r>
              <a:rPr lang="en-US" sz="2400" dirty="0" smtClean="0"/>
              <a:t>{0,2,4,6,8}, </a:t>
            </a:r>
            <a:r>
              <a:rPr lang="en-US" sz="2400" b="1" dirty="0" smtClean="0"/>
              <a:t>B</a:t>
            </a:r>
            <a:r>
              <a:rPr lang="en-US" sz="2400" dirty="0" smtClean="0"/>
              <a:t>={0,1,2,3,4}</a:t>
            </a:r>
          </a:p>
          <a:p>
            <a:pPr marL="1262063"/>
            <a:r>
              <a:rPr lang="en-US" sz="2400" b="1" dirty="0" smtClean="0"/>
              <a:t>A </a:t>
            </a:r>
            <a:r>
              <a:rPr lang="en-US" sz="2400" dirty="0" smtClean="0"/>
              <a:t>– </a:t>
            </a:r>
            <a:r>
              <a:rPr lang="en-US" sz="2400" b="1" dirty="0" smtClean="0"/>
              <a:t>B </a:t>
            </a:r>
            <a:r>
              <a:rPr lang="en-US" sz="2400" dirty="0" smtClean="0"/>
              <a:t>= {6,8}</a:t>
            </a: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130145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3" grpId="0"/>
      <p:bldP spid="4" grpId="0"/>
      <p:bldP spid="10" grpId="0"/>
      <p:bldP spid="57" grpId="0"/>
      <p:bldP spid="58" grpId="0"/>
      <p:bldP spid="59" grpId="0"/>
      <p:bldP spid="19" grpId="0" animBg="1"/>
      <p:bldP spid="22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ál 15"/>
          <p:cNvSpPr/>
          <p:nvPr/>
        </p:nvSpPr>
        <p:spPr>
          <a:xfrm>
            <a:off x="1964232" y="3068976"/>
            <a:ext cx="2269060" cy="1603340"/>
          </a:xfrm>
          <a:prstGeom prst="ellipse">
            <a:avLst/>
          </a:prstGeom>
          <a:pattFill prst="wdUpDiag">
            <a:fgClr>
              <a:schemeClr val="accent1">
                <a:lumMod val="40000"/>
                <a:lumOff val="60000"/>
              </a:schemeClr>
            </a:fgClr>
            <a:bgClr>
              <a:srgbClr val="FFFFCC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973929" y="3066752"/>
            <a:ext cx="2269060" cy="16033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Doplněk množiny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21901" y="3251418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462411" y="3682305"/>
            <a:ext cx="216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4685" y="1484784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Mějme množiny </a:t>
            </a:r>
            <a:r>
              <a:rPr lang="cs-CZ" sz="2400" b="1" dirty="0" smtClean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a</a:t>
            </a:r>
            <a:r>
              <a:rPr lang="cs-CZ" sz="2400" dirty="0" smtClean="0"/>
              <a:t> </a:t>
            </a:r>
            <a:r>
              <a:rPr lang="cs-CZ" sz="2400" b="1" dirty="0" smtClean="0"/>
              <a:t>B</a:t>
            </a:r>
            <a:r>
              <a:rPr lang="cs-CZ" sz="2400" dirty="0" smtClean="0"/>
              <a:t> , pro které platí </a:t>
            </a:r>
            <a:r>
              <a:rPr lang="cs-CZ" sz="2400" b="1" dirty="0" smtClean="0"/>
              <a:t>B </a:t>
            </a:r>
            <a:r>
              <a:rPr lang="cs-CZ" sz="2400" dirty="0" smtClean="0">
                <a:sym typeface="Symbol"/>
              </a:rPr>
              <a:t></a:t>
            </a:r>
            <a:r>
              <a:rPr lang="cs-CZ" sz="2400" dirty="0" smtClean="0"/>
              <a:t> </a:t>
            </a:r>
            <a:r>
              <a:rPr lang="cs-CZ" sz="2400" b="1" dirty="0" smtClean="0"/>
              <a:t>A.</a:t>
            </a:r>
          </a:p>
          <a:p>
            <a:r>
              <a:rPr lang="cs-CZ" sz="2400" dirty="0" smtClean="0"/>
              <a:t>Pak doplněk množiny </a:t>
            </a:r>
            <a:r>
              <a:rPr lang="cs-CZ" sz="2400" b="1" dirty="0" smtClean="0"/>
              <a:t>B </a:t>
            </a:r>
            <a:r>
              <a:rPr lang="cs-CZ" sz="2400" dirty="0" smtClean="0"/>
              <a:t> v množině </a:t>
            </a:r>
            <a:r>
              <a:rPr lang="cs-CZ" sz="2400" b="1" dirty="0" smtClean="0"/>
              <a:t>A </a:t>
            </a:r>
            <a:r>
              <a:rPr lang="cs-CZ" sz="2400" dirty="0" smtClean="0"/>
              <a:t>je množina všech prvků množiny </a:t>
            </a:r>
            <a:r>
              <a:rPr lang="cs-CZ" sz="2400" b="1" dirty="0" smtClean="0"/>
              <a:t>A</a:t>
            </a:r>
            <a:r>
              <a:rPr lang="cs-CZ" sz="2400" dirty="0" smtClean="0"/>
              <a:t>, které nejsou prvky množiny </a:t>
            </a:r>
            <a:r>
              <a:rPr lang="cs-CZ" sz="2400" b="1" dirty="0" smtClean="0"/>
              <a:t>B</a:t>
            </a:r>
            <a:r>
              <a:rPr lang="cs-CZ" sz="2400" dirty="0" smtClean="0"/>
              <a:t>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64685" y="2882086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Představa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4267645" y="4393389"/>
            <a:ext cx="2918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Doplněk množiny </a:t>
            </a:r>
            <a:r>
              <a:rPr lang="cs-CZ" b="1" dirty="0" smtClean="0"/>
              <a:t>B</a:t>
            </a:r>
            <a:r>
              <a:rPr lang="cs-CZ" dirty="0" smtClean="0"/>
              <a:t> v </a:t>
            </a:r>
            <a:r>
              <a:rPr lang="cs-CZ" b="1" dirty="0" smtClean="0"/>
              <a:t>A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580112" y="2855063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Zápis: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6062501" y="3359140"/>
            <a:ext cx="1295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B´</a:t>
            </a:r>
            <a:endParaRPr lang="cs-CZ" sz="2800" b="1" dirty="0"/>
          </a:p>
        </p:txBody>
      </p:sp>
      <p:cxnSp>
        <p:nvCxnSpPr>
          <p:cNvPr id="61" name="Přímá spojnice se šipkou 60"/>
          <p:cNvCxnSpPr/>
          <p:nvPr/>
        </p:nvCxnSpPr>
        <p:spPr>
          <a:xfrm flipH="1" flipV="1">
            <a:off x="3801244" y="3646584"/>
            <a:ext cx="432048" cy="6939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22" name="Ovál 21"/>
          <p:cNvSpPr/>
          <p:nvPr/>
        </p:nvSpPr>
        <p:spPr>
          <a:xfrm>
            <a:off x="2065404" y="3409061"/>
            <a:ext cx="1438238" cy="1168994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485475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Příklad:</a:t>
            </a:r>
          </a:p>
          <a:p>
            <a:pPr marL="1262063"/>
            <a:r>
              <a:rPr lang="cs-CZ" sz="2400" b="1" dirty="0" smtClean="0"/>
              <a:t>A</a:t>
            </a:r>
            <a:r>
              <a:rPr lang="cs-CZ" sz="2400" dirty="0" smtClean="0"/>
              <a:t>=</a:t>
            </a:r>
            <a:r>
              <a:rPr lang="en-US" sz="2400" dirty="0" smtClean="0"/>
              <a:t>{0,</a:t>
            </a:r>
            <a:r>
              <a:rPr lang="cs-CZ" sz="2400" dirty="0" smtClean="0"/>
              <a:t>1, </a:t>
            </a:r>
            <a:r>
              <a:rPr lang="en-US" sz="2400" dirty="0" smtClean="0"/>
              <a:t>2,</a:t>
            </a:r>
            <a:r>
              <a:rPr lang="cs-CZ" sz="2400" dirty="0" smtClean="0"/>
              <a:t> 3</a:t>
            </a:r>
            <a:r>
              <a:rPr lang="en-US" sz="2400" dirty="0" smtClean="0"/>
              <a:t>}, </a:t>
            </a:r>
            <a:r>
              <a:rPr lang="en-US" sz="2400" b="1" dirty="0" smtClean="0"/>
              <a:t>B</a:t>
            </a:r>
            <a:r>
              <a:rPr lang="en-US" sz="2400" dirty="0" smtClean="0"/>
              <a:t>={1,2}</a:t>
            </a:r>
          </a:p>
          <a:p>
            <a:pPr marL="1262063"/>
            <a:r>
              <a:rPr lang="en-US" sz="2400" b="1" dirty="0" smtClean="0"/>
              <a:t>B</a:t>
            </a:r>
            <a:r>
              <a:rPr lang="cs-CZ" sz="2400" b="1" dirty="0" smtClean="0"/>
              <a:t>´</a:t>
            </a:r>
            <a:r>
              <a:rPr lang="en-US" sz="2400" b="1" dirty="0" smtClean="0"/>
              <a:t> </a:t>
            </a:r>
            <a:r>
              <a:rPr lang="en-US" sz="2400" dirty="0" smtClean="0"/>
              <a:t>= {</a:t>
            </a:r>
            <a:r>
              <a:rPr lang="cs-CZ" sz="2400" dirty="0" smtClean="0"/>
              <a:t>0, 3</a:t>
            </a:r>
            <a:r>
              <a:rPr lang="en-US" sz="2400" dirty="0" smtClean="0"/>
              <a:t>}</a:t>
            </a: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44952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" grpId="0"/>
      <p:bldP spid="18" grpId="0"/>
      <p:bldP spid="23" grpId="0"/>
      <p:bldP spid="4" grpId="0"/>
      <p:bldP spid="10" grpId="0"/>
      <p:bldP spid="57" grpId="0"/>
      <p:bldP spid="58" grpId="0"/>
      <p:bldP spid="59" grpId="0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b="1" dirty="0" smtClean="0"/>
              <a:t>Příklad1:</a:t>
            </a:r>
            <a:endParaRPr lang="cs-CZ" b="1" dirty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dirty="0" smtClean="0"/>
              <a:t>Určete všechny množiny </a:t>
            </a:r>
            <a:r>
              <a:rPr lang="cs-CZ" b="1" dirty="0" smtClean="0"/>
              <a:t>X</a:t>
            </a:r>
            <a:r>
              <a:rPr lang="cs-CZ" dirty="0" smtClean="0"/>
              <a:t>, pro něž platí: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b="1" dirty="0" smtClean="0"/>
              <a:t>A </a:t>
            </a:r>
            <a:r>
              <a:rPr lang="cs-CZ" b="1" dirty="0" smtClean="0">
                <a:sym typeface="Symbol"/>
              </a:rPr>
              <a:t> X </a:t>
            </a:r>
            <a:r>
              <a:rPr lang="cs-CZ" dirty="0" smtClean="0">
                <a:sym typeface="Symbol"/>
              </a:rPr>
              <a:t>= </a:t>
            </a:r>
            <a:r>
              <a:rPr lang="cs-CZ" b="1" dirty="0" smtClean="0">
                <a:sym typeface="Symbol"/>
              </a:rPr>
              <a:t>B, </a:t>
            </a:r>
            <a:r>
              <a:rPr lang="cs-CZ" dirty="0" smtClean="0">
                <a:sym typeface="Symbol"/>
              </a:rPr>
              <a:t>je-li </a:t>
            </a:r>
            <a:r>
              <a:rPr lang="cs-CZ" b="1" dirty="0" smtClean="0">
                <a:sym typeface="Symbol"/>
              </a:rPr>
              <a:t>A</a:t>
            </a:r>
            <a:r>
              <a:rPr lang="cs-CZ" dirty="0" smtClean="0">
                <a:sym typeface="Symbol"/>
              </a:rPr>
              <a:t> =</a:t>
            </a:r>
            <a:r>
              <a:rPr lang="en-US" dirty="0" smtClean="0">
                <a:sym typeface="Symbol"/>
              </a:rPr>
              <a:t> {1,2 }, </a:t>
            </a:r>
            <a:r>
              <a:rPr lang="en-US" b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{1,2,3}</a:t>
            </a:r>
            <a:r>
              <a:rPr lang="cs-CZ" dirty="0" smtClean="0"/>
              <a:t> </a:t>
            </a:r>
            <a:endParaRPr lang="en-US" dirty="0" smtClean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endParaRPr lang="cs-CZ" dirty="0" smtClean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b="1" dirty="0" smtClean="0"/>
              <a:t>Řešení</a:t>
            </a:r>
            <a:r>
              <a:rPr lang="cs-CZ" dirty="0" smtClean="0"/>
              <a:t>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b="1" dirty="0" smtClean="0"/>
              <a:t>X</a:t>
            </a:r>
            <a:r>
              <a:rPr lang="cs-CZ" dirty="0" smtClean="0"/>
              <a:t>=</a:t>
            </a:r>
            <a:r>
              <a:rPr lang="en-US" dirty="0" smtClean="0"/>
              <a:t>{3}, {1,3}, {2,3}, {1,2,</a:t>
            </a:r>
            <a:r>
              <a:rPr lang="cs-CZ" dirty="0" smtClean="0"/>
              <a:t>3</a:t>
            </a:r>
            <a:r>
              <a:rPr lang="en-US" dirty="0" smtClean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403806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b="1" dirty="0" smtClean="0"/>
              <a:t>Příklad 2:</a:t>
            </a:r>
            <a:endParaRPr lang="cs-CZ" b="1" dirty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dirty="0" smtClean="0"/>
              <a:t>Určete všechny podmnožiny </a:t>
            </a:r>
            <a:r>
              <a:rPr lang="cs-CZ" b="1" dirty="0" smtClean="0"/>
              <a:t>X </a:t>
            </a:r>
            <a:r>
              <a:rPr lang="cs-CZ" dirty="0" smtClean="0"/>
              <a:t>množiny</a:t>
            </a:r>
            <a:r>
              <a:rPr lang="en-US" dirty="0" smtClean="0"/>
              <a:t> {1,2,3,4}</a:t>
            </a:r>
            <a:r>
              <a:rPr lang="cs-CZ" dirty="0" smtClean="0"/>
              <a:t>,  pro něž platí: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dirty="0" smtClean="0"/>
              <a:t>{1,3,4}</a:t>
            </a:r>
            <a:r>
              <a:rPr lang="cs-CZ" b="1" dirty="0" smtClean="0"/>
              <a:t> </a:t>
            </a:r>
            <a:r>
              <a:rPr lang="cs-CZ" dirty="0">
                <a:sym typeface="Symbol"/>
              </a:rPr>
              <a:t></a:t>
            </a:r>
            <a:r>
              <a:rPr lang="cs-CZ" b="1" dirty="0" smtClean="0">
                <a:sym typeface="Symbol"/>
              </a:rPr>
              <a:t> X </a:t>
            </a:r>
            <a:r>
              <a:rPr lang="cs-CZ" dirty="0" smtClean="0">
                <a:sym typeface="Symbol"/>
              </a:rPr>
              <a:t>= </a:t>
            </a:r>
            <a:r>
              <a:rPr lang="en-US" dirty="0" smtClean="0">
                <a:sym typeface="Symbol"/>
              </a:rPr>
              <a:t>{1,4}</a:t>
            </a:r>
            <a:r>
              <a:rPr lang="cs-CZ" b="1" dirty="0" smtClean="0">
                <a:sym typeface="Symbol"/>
              </a:rPr>
              <a:t>, </a:t>
            </a:r>
            <a:endParaRPr lang="en-US" b="1" dirty="0" smtClean="0">
              <a:sym typeface="Symbol"/>
            </a:endParaRP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endParaRPr lang="cs-CZ" b="1" dirty="0" smtClean="0">
              <a:sym typeface="Symbol"/>
            </a:endParaRP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b="1" dirty="0" smtClean="0">
                <a:sym typeface="Symbol"/>
              </a:rPr>
              <a:t>Řešení:</a:t>
            </a:r>
            <a:endParaRPr lang="en-US" b="1" dirty="0">
              <a:sym typeface="Symbol"/>
            </a:endParaRP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b="1" dirty="0" smtClean="0"/>
              <a:t>X</a:t>
            </a:r>
            <a:r>
              <a:rPr lang="cs-CZ" dirty="0" smtClean="0"/>
              <a:t>=</a:t>
            </a:r>
            <a:r>
              <a:rPr lang="en-US" dirty="0" smtClean="0"/>
              <a:t>{</a:t>
            </a:r>
            <a:r>
              <a:rPr lang="cs-CZ" dirty="0" smtClean="0"/>
              <a:t>1,4</a:t>
            </a:r>
            <a:r>
              <a:rPr lang="en-US" dirty="0" smtClean="0"/>
              <a:t>}, {</a:t>
            </a:r>
            <a:r>
              <a:rPr lang="cs-CZ" dirty="0" smtClean="0"/>
              <a:t>1,4,2</a:t>
            </a:r>
            <a:r>
              <a:rPr lang="en-US" dirty="0" smtClean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676815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Calda E. – Petránek O. – Řepová J.: </a:t>
            </a:r>
            <a:r>
              <a:rPr lang="cs-CZ" i="1" dirty="0" smtClean="0"/>
              <a:t>Matematika </a:t>
            </a:r>
          </a:p>
          <a:p>
            <a:pPr marL="180975" indent="0" algn="just">
              <a:buNone/>
            </a:pPr>
            <a:r>
              <a:rPr lang="cs-CZ" i="1" dirty="0" smtClean="0"/>
              <a:t>pro střední odborné školy a studijní obory středních odborných učilišť – 1.část</a:t>
            </a:r>
            <a:r>
              <a:rPr lang="cs-CZ" dirty="0" smtClean="0"/>
              <a:t>. Prometheus Praha 1999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Petáková J.: </a:t>
            </a:r>
            <a:r>
              <a:rPr lang="cs-CZ" i="1" dirty="0" smtClean="0"/>
              <a:t>Matematika – příprava k maturitě </a:t>
            </a:r>
          </a:p>
          <a:p>
            <a:pPr marL="180975" indent="0" algn="just">
              <a:buNone/>
            </a:pPr>
            <a:r>
              <a:rPr lang="cs-CZ" i="1" dirty="0" smtClean="0"/>
              <a:t>a k přijímacím zkouškám na vysoké školy</a:t>
            </a:r>
            <a:r>
              <a:rPr lang="cs-CZ" dirty="0" smtClean="0"/>
              <a:t>. Prometheus Praha 2004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789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492</TotalTime>
  <Words>552</Words>
  <Application>Microsoft Office PowerPoint</Application>
  <PresentationFormat>Předvádění na obrazovce (4:3)</PresentationFormat>
  <Paragraphs>88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Přehlednost</vt:lpstr>
      <vt:lpstr>Prezentace aplikace PowerPoint</vt:lpstr>
      <vt:lpstr>OPERACE S MNOŽINAMI</vt:lpstr>
      <vt:lpstr>Průnik množin</vt:lpstr>
      <vt:lpstr>Příklady - průnik množin</vt:lpstr>
      <vt:lpstr>Sjednocení množin</vt:lpstr>
      <vt:lpstr>Příklady – sjednocení množin</vt:lpstr>
      <vt:lpstr>Rozdíl množin</vt:lpstr>
      <vt:lpstr>Doplněk množiny</vt:lpstr>
      <vt:lpstr>Procvičení</vt:lpstr>
      <vt:lpstr>Procvičení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Asia</dc:creator>
  <cp:lastModifiedBy>SOS</cp:lastModifiedBy>
  <cp:revision>44</cp:revision>
  <dcterms:created xsi:type="dcterms:W3CDTF">2012-08-22T14:31:09Z</dcterms:created>
  <dcterms:modified xsi:type="dcterms:W3CDTF">2012-09-12T06:19:07Z</dcterms:modified>
</cp:coreProperties>
</file>